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33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3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38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9144000" cy="6858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22" autoAdjust="0"/>
  </p:normalViewPr>
  <p:slideViewPr>
    <p:cSldViewPr>
      <p:cViewPr varScale="1">
        <p:scale>
          <a:sx n="62" d="100"/>
          <a:sy n="62" d="100"/>
        </p:scale>
        <p:origin x="16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3DD5F-6D7D-4605-93B7-649508A5AAE4}" type="datetimeFigureOut">
              <a:rPr lang="es-CL" smtClean="0"/>
              <a:t>30-10-2023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1AF4-9AE0-4611-838B-FD36EC14A4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8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OJO:</a:t>
            </a:r>
            <a:r>
              <a:rPr lang="es-CL" baseline="0" dirty="0" smtClean="0"/>
              <a:t> la tasa de servicio se reduce drásticamente, se divide por 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81AF4-9AE0-4611-838B-FD36EC14A474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662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81AF4-9AE0-4611-838B-FD36EC14A474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268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spc="-5" dirty="0" smtClean="0">
                <a:latin typeface="Arial"/>
                <a:cs typeface="Arial"/>
              </a:rPr>
              <a:t>¿Cuál es la probabilidad que </a:t>
            </a:r>
            <a:r>
              <a:rPr lang="es-MX" sz="1200" spc="-15" dirty="0" smtClean="0">
                <a:latin typeface="Arial"/>
                <a:cs typeface="Arial"/>
              </a:rPr>
              <a:t>hayan </a:t>
            </a:r>
            <a:r>
              <a:rPr lang="es-MX" sz="1200" spc="-10" dirty="0" smtClean="0">
                <a:latin typeface="Arial"/>
                <a:cs typeface="Arial"/>
              </a:rPr>
              <a:t>más </a:t>
            </a:r>
            <a:r>
              <a:rPr lang="es-MX" sz="1200" spc="-5" dirty="0" smtClean="0">
                <a:latin typeface="Arial"/>
                <a:cs typeface="Arial"/>
              </a:rPr>
              <a:t>de tres  </a:t>
            </a:r>
            <a:r>
              <a:rPr lang="es-MX" sz="1200" spc="-10" dirty="0" smtClean="0">
                <a:latin typeface="Arial"/>
                <a:cs typeface="Arial"/>
              </a:rPr>
              <a:t>unidades </a:t>
            </a:r>
            <a:r>
              <a:rPr lang="es-MX" sz="1200" spc="-5" dirty="0" smtClean="0">
                <a:latin typeface="Arial"/>
                <a:cs typeface="Arial"/>
              </a:rPr>
              <a:t>en el</a:t>
            </a:r>
            <a:r>
              <a:rPr lang="es-MX" sz="1200" spc="75" dirty="0" smtClean="0">
                <a:latin typeface="Arial"/>
                <a:cs typeface="Arial"/>
              </a:rPr>
              <a:t> </a:t>
            </a:r>
            <a:r>
              <a:rPr lang="es-MX" sz="1200" spc="-5" dirty="0" smtClean="0">
                <a:latin typeface="Arial"/>
                <a:cs typeface="Arial"/>
              </a:rPr>
              <a:t>sistema? O sea,</a:t>
            </a:r>
            <a:r>
              <a:rPr lang="es-MX" sz="1200" spc="-5" baseline="0" dirty="0" smtClean="0">
                <a:latin typeface="Arial"/>
                <a:cs typeface="Arial"/>
              </a:rPr>
              <a:t> que hayan 4 o 5 o 6 o  7…..infinito.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spc="-5" baseline="0" dirty="0" err="1" smtClean="0">
                <a:latin typeface="Arial"/>
                <a:cs typeface="Arial"/>
              </a:rPr>
              <a:t>Pk</a:t>
            </a:r>
            <a:r>
              <a:rPr lang="es-MX" sz="1200" spc="-5" baseline="0" dirty="0" smtClean="0">
                <a:latin typeface="Arial"/>
                <a:cs typeface="Arial"/>
              </a:rPr>
              <a:t>: </a:t>
            </a:r>
            <a:r>
              <a:rPr lang="es-MX" sz="1200" spc="-5" dirty="0" smtClean="0">
                <a:latin typeface="Arial"/>
                <a:cs typeface="Arial"/>
              </a:rPr>
              <a:t>Pro</a:t>
            </a:r>
            <a:r>
              <a:rPr lang="es-MX" sz="1200" spc="15" dirty="0" smtClean="0">
                <a:latin typeface="Arial"/>
                <a:cs typeface="Arial"/>
              </a:rPr>
              <a:t>b</a:t>
            </a:r>
            <a:r>
              <a:rPr lang="es-MX" sz="1200" spc="-5" dirty="0" smtClean="0">
                <a:latin typeface="Arial"/>
                <a:cs typeface="Arial"/>
              </a:rPr>
              <a:t>abili</a:t>
            </a:r>
            <a:r>
              <a:rPr lang="es-MX" sz="1200" spc="15" dirty="0" smtClean="0">
                <a:latin typeface="Arial"/>
                <a:cs typeface="Arial"/>
              </a:rPr>
              <a:t>d</a:t>
            </a:r>
            <a:r>
              <a:rPr lang="es-MX" sz="1200" spc="-5" dirty="0" smtClean="0">
                <a:latin typeface="Arial"/>
                <a:cs typeface="Arial"/>
              </a:rPr>
              <a:t>ad</a:t>
            </a:r>
            <a:r>
              <a:rPr lang="es-MX" sz="1200" spc="0" baseline="0" dirty="0" smtClean="0">
                <a:latin typeface="Arial"/>
                <a:cs typeface="Arial"/>
              </a:rPr>
              <a:t> </a:t>
            </a:r>
            <a:r>
              <a:rPr lang="es-MX" sz="1200" spc="-10" dirty="0" smtClean="0">
                <a:latin typeface="Arial"/>
                <a:cs typeface="Arial"/>
              </a:rPr>
              <a:t>d</a:t>
            </a:r>
            <a:r>
              <a:rPr lang="es-MX" sz="1200" spc="-5" dirty="0" smtClean="0">
                <a:latin typeface="Arial"/>
                <a:cs typeface="Arial"/>
              </a:rPr>
              <a:t>e </a:t>
            </a:r>
            <a:r>
              <a:rPr lang="es-MX" sz="1200" spc="15" dirty="0" smtClean="0">
                <a:latin typeface="Arial"/>
                <a:cs typeface="Arial"/>
              </a:rPr>
              <a:t>qu</a:t>
            </a:r>
            <a:r>
              <a:rPr lang="es-MX" sz="1200" spc="-5" dirty="0" smtClean="0">
                <a:latin typeface="Arial"/>
                <a:cs typeface="Arial"/>
              </a:rPr>
              <a:t>e </a:t>
            </a:r>
            <a:r>
              <a:rPr lang="es-MX" sz="1200" spc="15" dirty="0" smtClean="0">
                <a:latin typeface="Arial"/>
                <a:cs typeface="Arial"/>
              </a:rPr>
              <a:t>un </a:t>
            </a:r>
            <a:r>
              <a:rPr lang="es-MX" sz="1200" spc="-5" dirty="0" smtClean="0">
                <a:latin typeface="Arial"/>
                <a:cs typeface="Arial"/>
              </a:rPr>
              <a:t>t</a:t>
            </a:r>
            <a:r>
              <a:rPr lang="es-MX" sz="1200" spc="15" dirty="0" smtClean="0">
                <a:latin typeface="Arial"/>
                <a:cs typeface="Arial"/>
              </a:rPr>
              <a:t>r</a:t>
            </a:r>
            <a:r>
              <a:rPr lang="es-MX" sz="1200" spc="-5" dirty="0" smtClean="0">
                <a:latin typeface="Arial"/>
                <a:cs typeface="Arial"/>
              </a:rPr>
              <a:t>a</a:t>
            </a:r>
            <a:r>
              <a:rPr lang="es-MX" sz="1200" spc="15" dirty="0" smtClean="0">
                <a:latin typeface="Arial"/>
                <a:cs typeface="Arial"/>
              </a:rPr>
              <a:t>b</a:t>
            </a:r>
            <a:r>
              <a:rPr lang="es-MX" sz="1200" spc="-5" dirty="0" smtClean="0">
                <a:latin typeface="Arial"/>
                <a:cs typeface="Arial"/>
              </a:rPr>
              <a:t>ajo te</a:t>
            </a:r>
            <a:r>
              <a:rPr lang="es-MX" sz="1200" spc="15" dirty="0" smtClean="0">
                <a:latin typeface="Arial"/>
                <a:cs typeface="Arial"/>
              </a:rPr>
              <a:t>n</a:t>
            </a:r>
            <a:r>
              <a:rPr lang="es-MX" sz="1200" spc="-5" dirty="0" smtClean="0">
                <a:latin typeface="Arial"/>
                <a:cs typeface="Arial"/>
              </a:rPr>
              <a:t>ga q</a:t>
            </a:r>
            <a:r>
              <a:rPr lang="es-MX" sz="1200" spc="15" dirty="0" smtClean="0">
                <a:latin typeface="Arial"/>
                <a:cs typeface="Arial"/>
              </a:rPr>
              <a:t>u</a:t>
            </a:r>
            <a:r>
              <a:rPr lang="es-MX" sz="1200" spc="-5" dirty="0" smtClean="0">
                <a:latin typeface="Arial"/>
                <a:cs typeface="Arial"/>
              </a:rPr>
              <a:t>e espe</a:t>
            </a:r>
            <a:r>
              <a:rPr lang="es-MX" sz="1200" spc="20" dirty="0" smtClean="0">
                <a:latin typeface="Arial"/>
                <a:cs typeface="Arial"/>
              </a:rPr>
              <a:t>r</a:t>
            </a:r>
            <a:r>
              <a:rPr lang="es-MX" sz="1200" spc="-5" dirty="0" smtClean="0">
                <a:latin typeface="Arial"/>
                <a:cs typeface="Arial"/>
              </a:rPr>
              <a:t>ar </a:t>
            </a:r>
            <a:r>
              <a:rPr lang="es-MX" sz="1200" spc="15" dirty="0" smtClean="0">
                <a:latin typeface="Arial"/>
                <a:cs typeface="Arial"/>
              </a:rPr>
              <a:t>p</a:t>
            </a:r>
            <a:r>
              <a:rPr lang="es-MX" sz="1200" spc="-5" dirty="0" smtClean="0">
                <a:latin typeface="Arial"/>
                <a:cs typeface="Arial"/>
              </a:rPr>
              <a:t>ara</a:t>
            </a:r>
            <a:r>
              <a:rPr lang="es-MX" sz="1200" dirty="0" smtClean="0">
                <a:latin typeface="Arial"/>
                <a:cs typeface="Arial"/>
              </a:rPr>
              <a:t>	</a:t>
            </a:r>
            <a:r>
              <a:rPr lang="es-MX" sz="1200" spc="-5" dirty="0" smtClean="0">
                <a:latin typeface="Arial"/>
                <a:cs typeface="Arial"/>
              </a:rPr>
              <a:t>rec</a:t>
            </a:r>
            <a:r>
              <a:rPr lang="es-MX" sz="1200" spc="20" dirty="0" smtClean="0">
                <a:latin typeface="Arial"/>
                <a:cs typeface="Arial"/>
              </a:rPr>
              <a:t>i</a:t>
            </a:r>
            <a:r>
              <a:rPr lang="es-MX" sz="1200" spc="-5" dirty="0" smtClean="0">
                <a:latin typeface="Arial"/>
                <a:cs typeface="Arial"/>
              </a:rPr>
              <a:t>bir su se</a:t>
            </a:r>
            <a:r>
              <a:rPr lang="es-MX" sz="1200" spc="20" dirty="0" smtClean="0">
                <a:latin typeface="Arial"/>
                <a:cs typeface="Arial"/>
              </a:rPr>
              <a:t>r</a:t>
            </a:r>
            <a:r>
              <a:rPr lang="es-MX" sz="1200" spc="-30" dirty="0" smtClean="0">
                <a:latin typeface="Arial"/>
                <a:cs typeface="Arial"/>
              </a:rPr>
              <a:t>v</a:t>
            </a:r>
            <a:r>
              <a:rPr lang="es-MX" sz="1200" spc="-5" dirty="0" smtClean="0">
                <a:latin typeface="Arial"/>
                <a:cs typeface="Arial"/>
              </a:rPr>
              <a:t>ic</a:t>
            </a:r>
            <a:r>
              <a:rPr lang="es-MX" sz="1200" spc="20" dirty="0" smtClean="0">
                <a:latin typeface="Arial"/>
                <a:cs typeface="Arial"/>
              </a:rPr>
              <a:t>i</a:t>
            </a:r>
            <a:r>
              <a:rPr lang="es-MX" sz="1200" spc="-5" dirty="0" smtClean="0">
                <a:latin typeface="Arial"/>
                <a:cs typeface="Arial"/>
              </a:rPr>
              <a:t>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spc="-5" dirty="0" smtClean="0">
                <a:latin typeface="Arial"/>
                <a:cs typeface="Arial"/>
              </a:rPr>
              <a:t>Pk-P3: </a:t>
            </a:r>
            <a:r>
              <a:rPr lang="es-MX" sz="1200" spc="-5" dirty="0" err="1" smtClean="0">
                <a:latin typeface="Arial"/>
                <a:cs typeface="Arial"/>
              </a:rPr>
              <a:t>prob</a:t>
            </a:r>
            <a:r>
              <a:rPr lang="es-MX" sz="1200" spc="-5" dirty="0" smtClean="0">
                <a:latin typeface="Arial"/>
                <a:cs typeface="Arial"/>
              </a:rPr>
              <a:t>. De esperar porque hay 3 o 4 o 5 , etc. entonces se debe hacer –P3 para descontar esa probabilidad, porque queremos</a:t>
            </a:r>
            <a:r>
              <a:rPr lang="es-MX" sz="1200" spc="-5" baseline="0" dirty="0" smtClean="0">
                <a:latin typeface="Arial"/>
                <a:cs typeface="Arial"/>
              </a:rPr>
              <a:t> saber la </a:t>
            </a:r>
            <a:r>
              <a:rPr lang="es-MX" sz="1200" spc="-5" baseline="0" dirty="0" err="1" smtClean="0">
                <a:latin typeface="Arial"/>
                <a:cs typeface="Arial"/>
              </a:rPr>
              <a:t>prob</a:t>
            </a:r>
            <a:r>
              <a:rPr lang="es-MX" sz="1200" spc="-5" baseline="0" dirty="0" smtClean="0">
                <a:latin typeface="Arial"/>
                <a:cs typeface="Arial"/>
              </a:rPr>
              <a:t>. de que hayan más de 3.</a:t>
            </a:r>
            <a:endParaRPr lang="es-MX" sz="1200" dirty="0" smtClean="0">
              <a:latin typeface="Arial"/>
              <a:cs typeface="Arial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81AF4-9AE0-4611-838B-FD36EC14A474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431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spc="-15" smtClean="0">
                <a:latin typeface="Constantia"/>
                <a:cs typeface="Constantia"/>
              </a:rPr>
              <a:t>Número </a:t>
            </a:r>
            <a:r>
              <a:rPr lang="es-CL" sz="1200" spc="-5" smtClean="0">
                <a:latin typeface="Constantia"/>
                <a:cs typeface="Constantia"/>
              </a:rPr>
              <a:t>medio </a:t>
            </a:r>
            <a:r>
              <a:rPr lang="es-CL" sz="1200" smtClean="0">
                <a:latin typeface="Constantia"/>
                <a:cs typeface="Constantia"/>
              </a:rPr>
              <a:t>de </a:t>
            </a:r>
            <a:r>
              <a:rPr lang="es-CL" sz="1200" spc="-5" smtClean="0">
                <a:latin typeface="Constantia"/>
                <a:cs typeface="Constantia"/>
              </a:rPr>
              <a:t>servidores </a:t>
            </a:r>
            <a:r>
              <a:rPr lang="es-CL" sz="1200" spc="-10" smtClean="0">
                <a:latin typeface="Constantia"/>
                <a:cs typeface="Constantia"/>
              </a:rPr>
              <a:t>ocupados, Lss= </a:t>
            </a:r>
            <a:r>
              <a:rPr lang="es-CL" sz="1200" i="1" spc="10" smtClean="0">
                <a:latin typeface="Symbol"/>
                <a:cs typeface="Constantia"/>
              </a:rPr>
              <a:t>Lamda</a:t>
            </a:r>
            <a:r>
              <a:rPr lang="es-CL" sz="1200" i="1" spc="10" baseline="0" smtClean="0">
                <a:latin typeface="Symbol"/>
                <a:cs typeface="Constantia"/>
              </a:rPr>
              <a:t>*Wss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81AF4-9AE0-4611-838B-FD36EC14A474}" type="slidenum">
              <a:rPr lang="es-CL" smtClean="0"/>
              <a:t>62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252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252"/>
            <a:ext cx="9143999" cy="1026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02387" y="0"/>
            <a:ext cx="4741612" cy="599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9091232" cy="1020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844" y="53085"/>
            <a:ext cx="9145606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252"/>
            <a:ext cx="9143999" cy="1026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02387" y="0"/>
            <a:ext cx="4741612" cy="599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9091232" cy="1020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844" y="53085"/>
            <a:ext cx="9145606" cy="9006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804" y="1033983"/>
            <a:ext cx="2125345" cy="786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244" y="1734769"/>
            <a:ext cx="8084820" cy="3026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762000"/>
            <a:ext cx="5449824" cy="2423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3048000" y="3185160"/>
            <a:ext cx="48464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5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  <a:p>
            <a:pPr algn="ctr"/>
            <a:endParaRPr lang="es-CL" sz="5400" dirty="0" smtClean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L" sz="5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Líneas de Espera</a:t>
            </a:r>
            <a:endParaRPr lang="es-CL" sz="5400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16940"/>
            <a:ext cx="55035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Clasificación </a:t>
            </a:r>
            <a:r>
              <a:rPr sz="3200" spc="-10" dirty="0"/>
              <a:t>de </a:t>
            </a:r>
            <a:r>
              <a:rPr sz="3200" spc="-15" dirty="0"/>
              <a:t>sistemas </a:t>
            </a:r>
            <a:r>
              <a:rPr sz="3200" spc="-10" dirty="0"/>
              <a:t>de</a:t>
            </a:r>
            <a:r>
              <a:rPr sz="3200" spc="50" dirty="0"/>
              <a:t> </a:t>
            </a:r>
            <a:r>
              <a:rPr sz="3200" spc="-15" dirty="0"/>
              <a:t>colas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29436" y="1521079"/>
            <a:ext cx="7391400" cy="340296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59079" marR="5080" indent="-247015" algn="just">
              <a:lnSpc>
                <a:spcPct val="80000"/>
              </a:lnSpc>
              <a:spcBef>
                <a:spcPts val="570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259715" algn="l"/>
              </a:tabLst>
            </a:pPr>
            <a:r>
              <a:rPr sz="2000" spc="-10" dirty="0">
                <a:latin typeface="Constantia"/>
                <a:cs typeface="Constantia"/>
              </a:rPr>
              <a:t>4º </a:t>
            </a:r>
            <a:r>
              <a:rPr sz="2000" b="1" spc="-5" dirty="0">
                <a:latin typeface="Constantia"/>
                <a:cs typeface="Constantia"/>
              </a:rPr>
              <a:t>Capacidad </a:t>
            </a:r>
            <a:r>
              <a:rPr sz="2000" b="1" dirty="0">
                <a:latin typeface="Constantia"/>
                <a:cs typeface="Constantia"/>
              </a:rPr>
              <a:t>del </a:t>
            </a:r>
            <a:r>
              <a:rPr sz="2000" b="1" spc="-5" dirty="0">
                <a:latin typeface="Constantia"/>
                <a:cs typeface="Constantia"/>
              </a:rPr>
              <a:t>sistema</a:t>
            </a:r>
            <a:r>
              <a:rPr sz="2000" spc="-5" dirty="0">
                <a:latin typeface="Constantia"/>
                <a:cs typeface="Constantia"/>
              </a:rPr>
              <a:t>, </a:t>
            </a:r>
            <a:r>
              <a:rPr sz="2000" spc="-10" dirty="0">
                <a:latin typeface="Constantia"/>
                <a:cs typeface="Constantia"/>
              </a:rPr>
              <a:t>Es </a:t>
            </a:r>
            <a:r>
              <a:rPr sz="2000" spc="-5" dirty="0">
                <a:latin typeface="Constantia"/>
                <a:cs typeface="Constantia"/>
              </a:rPr>
              <a:t>el </a:t>
            </a:r>
            <a:r>
              <a:rPr sz="2000" spc="-10" dirty="0">
                <a:latin typeface="Constantia"/>
                <a:cs typeface="Constantia"/>
              </a:rPr>
              <a:t>número máximo de clientes  que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puede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haber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en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10" dirty="0">
                <a:latin typeface="Constantia"/>
                <a:cs typeface="Constantia"/>
              </a:rPr>
              <a:t>el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sistema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(finito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infinito).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Finito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cuando  llega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cliente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sistema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está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lleno,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marcha.</a:t>
            </a:r>
            <a:endParaRPr sz="2000">
              <a:latin typeface="Constantia"/>
              <a:cs typeface="Constantia"/>
            </a:endParaRPr>
          </a:p>
          <a:p>
            <a:pPr marL="259715" marR="3186430" indent="-259715">
              <a:lnSpc>
                <a:spcPct val="100000"/>
              </a:lnSpc>
              <a:spcBef>
                <a:spcPts val="725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259715" algn="l"/>
              </a:tabLst>
            </a:pPr>
            <a:r>
              <a:rPr sz="2000" spc="-15" dirty="0">
                <a:latin typeface="Constantia"/>
                <a:cs typeface="Constantia"/>
              </a:rPr>
              <a:t>5º </a:t>
            </a:r>
            <a:r>
              <a:rPr sz="2000" b="1" spc="-15" dirty="0">
                <a:latin typeface="Constantia"/>
                <a:cs typeface="Constantia"/>
              </a:rPr>
              <a:t>Número de canales de</a:t>
            </a:r>
            <a:r>
              <a:rPr sz="2000" b="1" spc="-20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servicio</a:t>
            </a:r>
            <a:r>
              <a:rPr sz="2000" dirty="0">
                <a:latin typeface="Constantia"/>
                <a:cs typeface="Constantia"/>
              </a:rPr>
              <a:t>.  </a:t>
            </a:r>
            <a:r>
              <a:rPr sz="2000" spc="-10" dirty="0">
                <a:latin typeface="Constantia"/>
                <a:cs typeface="Constantia"/>
              </a:rPr>
              <a:t>Puede </a:t>
            </a:r>
            <a:r>
              <a:rPr sz="2000" spc="-5" dirty="0">
                <a:latin typeface="Constantia"/>
                <a:cs typeface="Constantia"/>
              </a:rPr>
              <a:t>haber </a:t>
            </a:r>
            <a:r>
              <a:rPr sz="2000" spc="-15" dirty="0">
                <a:latin typeface="Constantia"/>
                <a:cs typeface="Constantia"/>
              </a:rPr>
              <a:t>una </a:t>
            </a:r>
            <a:r>
              <a:rPr sz="2000" spc="-20" dirty="0">
                <a:latin typeface="Constantia"/>
                <a:cs typeface="Constantia"/>
              </a:rPr>
              <a:t>cola </a:t>
            </a:r>
            <a:r>
              <a:rPr sz="2000" spc="-15" dirty="0">
                <a:latin typeface="Constantia"/>
                <a:cs typeface="Constantia"/>
              </a:rPr>
              <a:t>para </a:t>
            </a:r>
            <a:r>
              <a:rPr sz="2000" spc="-10" dirty="0">
                <a:latin typeface="Constantia"/>
                <a:cs typeface="Constantia"/>
              </a:rPr>
              <a:t>cada  </a:t>
            </a:r>
            <a:r>
              <a:rPr sz="2000" dirty="0">
                <a:latin typeface="Constantia"/>
                <a:cs typeface="Constantia"/>
              </a:rPr>
              <a:t>servidor</a:t>
            </a:r>
            <a:r>
              <a:rPr sz="2000" spc="-1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bien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una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sola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cola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global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Wingdings 2"/>
              <a:buChar char=""/>
            </a:pPr>
            <a:endParaRPr sz="2300">
              <a:latin typeface="Constantia"/>
              <a:cs typeface="Constantia"/>
            </a:endParaRPr>
          </a:p>
          <a:p>
            <a:pPr marL="259079" marR="8255" indent="-247015" algn="just">
              <a:lnSpc>
                <a:spcPct val="100000"/>
              </a:lnSpc>
              <a:buClr>
                <a:srgbClr val="0E6EC5"/>
              </a:buClr>
              <a:buSzPct val="85000"/>
              <a:buFont typeface="Wingdings 2"/>
              <a:buChar char=""/>
              <a:tabLst>
                <a:tab pos="259715" algn="l"/>
              </a:tabLst>
            </a:pPr>
            <a:r>
              <a:rPr sz="2000" spc="-5" dirty="0">
                <a:latin typeface="Constantia"/>
                <a:cs typeface="Constantia"/>
              </a:rPr>
              <a:t>6º </a:t>
            </a:r>
            <a:r>
              <a:rPr sz="2000" b="1" spc="-15" dirty="0">
                <a:latin typeface="Constantia"/>
                <a:cs typeface="Constantia"/>
              </a:rPr>
              <a:t>Número de </a:t>
            </a:r>
            <a:r>
              <a:rPr sz="2000" b="1" spc="-5" dirty="0">
                <a:latin typeface="Constantia"/>
                <a:cs typeface="Constantia"/>
              </a:rPr>
              <a:t>estados </a:t>
            </a:r>
            <a:r>
              <a:rPr sz="2000" b="1" spc="-15" dirty="0">
                <a:latin typeface="Constantia"/>
                <a:cs typeface="Constantia"/>
              </a:rPr>
              <a:t>de </a:t>
            </a:r>
            <a:r>
              <a:rPr sz="2000" b="1" dirty="0">
                <a:latin typeface="Constantia"/>
                <a:cs typeface="Constantia"/>
              </a:rPr>
              <a:t>servicio</a:t>
            </a:r>
            <a:r>
              <a:rPr sz="2000" dirty="0">
                <a:latin typeface="Constantia"/>
                <a:cs typeface="Constantia"/>
              </a:rPr>
              <a:t>, </a:t>
            </a:r>
            <a:r>
              <a:rPr sz="2000" spc="-10" dirty="0">
                <a:latin typeface="Constantia"/>
                <a:cs typeface="Constantia"/>
              </a:rPr>
              <a:t>Puede </a:t>
            </a:r>
            <a:r>
              <a:rPr sz="2000" spc="-5" dirty="0">
                <a:latin typeface="Constantia"/>
                <a:cs typeface="Constantia"/>
              </a:rPr>
              <a:t>haber </a:t>
            </a:r>
            <a:r>
              <a:rPr sz="2000" spc="-10" dirty="0">
                <a:latin typeface="Constantia"/>
                <a:cs typeface="Constantia"/>
              </a:rPr>
              <a:t>varias partes  </a:t>
            </a:r>
            <a:r>
              <a:rPr sz="2000" spc="-5" dirty="0">
                <a:latin typeface="Constantia"/>
                <a:cs typeface="Constantia"/>
              </a:rPr>
              <a:t>en </a:t>
            </a:r>
            <a:r>
              <a:rPr sz="2000" spc="-10" dirty="0">
                <a:latin typeface="Constantia"/>
                <a:cs typeface="Constantia"/>
              </a:rPr>
              <a:t>las que </a:t>
            </a:r>
            <a:r>
              <a:rPr sz="2000" spc="-5" dirty="0">
                <a:latin typeface="Constantia"/>
                <a:cs typeface="Constantia"/>
              </a:rPr>
              <a:t>se </a:t>
            </a:r>
            <a:r>
              <a:rPr sz="2000" spc="-10" dirty="0">
                <a:latin typeface="Constantia"/>
                <a:cs typeface="Constantia"/>
              </a:rPr>
              <a:t>subdivide </a:t>
            </a:r>
            <a:r>
              <a:rPr sz="2000" spc="-5" dirty="0">
                <a:latin typeface="Constantia"/>
                <a:cs typeface="Constantia"/>
              </a:rPr>
              <a:t>el </a:t>
            </a:r>
            <a:r>
              <a:rPr sz="2000" spc="-15" dirty="0">
                <a:latin typeface="Constantia"/>
                <a:cs typeface="Constantia"/>
              </a:rPr>
              <a:t>trabajo </a:t>
            </a:r>
            <a:r>
              <a:rPr sz="2000" spc="-5" dirty="0">
                <a:latin typeface="Constantia"/>
                <a:cs typeface="Constantia"/>
              </a:rPr>
              <a:t>(estados), </a:t>
            </a:r>
            <a:r>
              <a:rPr sz="2000" spc="-10" dirty="0">
                <a:latin typeface="Constantia"/>
                <a:cs typeface="Constantia"/>
              </a:rPr>
              <a:t>cada </a:t>
            </a:r>
            <a:r>
              <a:rPr sz="2000" spc="-15" dirty="0">
                <a:latin typeface="Constantia"/>
                <a:cs typeface="Constantia"/>
              </a:rPr>
              <a:t>una </a:t>
            </a:r>
            <a:r>
              <a:rPr sz="2000" spc="-20" dirty="0">
                <a:latin typeface="Constantia"/>
                <a:cs typeface="Constantia"/>
              </a:rPr>
              <a:t>con </a:t>
            </a:r>
            <a:r>
              <a:rPr sz="2000" spc="-5" dirty="0">
                <a:latin typeface="Constantia"/>
                <a:cs typeface="Constantia"/>
              </a:rPr>
              <a:t>su </a:t>
            </a:r>
            <a:r>
              <a:rPr sz="2000" spc="-20" dirty="0">
                <a:latin typeface="Constantia"/>
                <a:cs typeface="Constantia"/>
              </a:rPr>
              <a:t>cola  </a:t>
            </a:r>
            <a:r>
              <a:rPr sz="2000" spc="-5" dirty="0">
                <a:latin typeface="Constantia"/>
                <a:cs typeface="Constantia"/>
              </a:rPr>
              <a:t>y su </a:t>
            </a:r>
            <a:r>
              <a:rPr sz="2000" spc="-20" dirty="0">
                <a:latin typeface="Constantia"/>
                <a:cs typeface="Constantia"/>
              </a:rPr>
              <a:t>servidor, </a:t>
            </a:r>
            <a:r>
              <a:rPr sz="2000" dirty="0">
                <a:latin typeface="Constantia"/>
                <a:cs typeface="Constantia"/>
              </a:rPr>
              <a:t>que </a:t>
            </a:r>
            <a:r>
              <a:rPr sz="2000" spc="-5" dirty="0">
                <a:latin typeface="Constantia"/>
                <a:cs typeface="Constantia"/>
              </a:rPr>
              <a:t>deben </a:t>
            </a:r>
            <a:r>
              <a:rPr sz="2000" spc="5" dirty="0">
                <a:latin typeface="Constantia"/>
                <a:cs typeface="Constantia"/>
              </a:rPr>
              <a:t>ser </a:t>
            </a:r>
            <a:r>
              <a:rPr sz="2000" spc="-5" dirty="0">
                <a:latin typeface="Constantia"/>
                <a:cs typeface="Constantia"/>
              </a:rPr>
              <a:t>completadas </a:t>
            </a:r>
            <a:r>
              <a:rPr sz="2000" spc="-10" dirty="0">
                <a:latin typeface="Constantia"/>
                <a:cs typeface="Constantia"/>
              </a:rPr>
              <a:t>sucesivamente. </a:t>
            </a:r>
            <a:r>
              <a:rPr sz="2000" spc="-25" dirty="0">
                <a:latin typeface="Constantia"/>
                <a:cs typeface="Constantia"/>
              </a:rPr>
              <a:t>Por  </a:t>
            </a:r>
            <a:r>
              <a:rPr sz="2000" spc="-15" dirty="0">
                <a:latin typeface="Constantia"/>
                <a:cs typeface="Constantia"/>
              </a:rPr>
              <a:t>ejemplo, tres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estados: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17725" y="5151373"/>
            <a:ext cx="516255" cy="516255"/>
            <a:chOff x="2117725" y="5151373"/>
            <a:chExt cx="516255" cy="516255"/>
          </a:xfrm>
        </p:grpSpPr>
        <p:sp>
          <p:nvSpPr>
            <p:cNvPr id="5" name="object 5"/>
            <p:cNvSpPr/>
            <p:nvPr/>
          </p:nvSpPr>
          <p:spPr>
            <a:xfrm>
              <a:off x="2124075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251587" y="0"/>
                  </a:moveTo>
                  <a:lnTo>
                    <a:pt x="206366" y="4058"/>
                  </a:lnTo>
                  <a:lnTo>
                    <a:pt x="163804" y="15757"/>
                  </a:lnTo>
                  <a:lnTo>
                    <a:pt x="124610" y="34384"/>
                  </a:lnTo>
                  <a:lnTo>
                    <a:pt x="89496" y="59226"/>
                  </a:lnTo>
                  <a:lnTo>
                    <a:pt x="59173" y="89570"/>
                  </a:lnTo>
                  <a:lnTo>
                    <a:pt x="34351" y="124704"/>
                  </a:lnTo>
                  <a:lnTo>
                    <a:pt x="15741" y="163915"/>
                  </a:lnTo>
                  <a:lnTo>
                    <a:pt x="4053" y="206489"/>
                  </a:lnTo>
                  <a:lnTo>
                    <a:pt x="0" y="251713"/>
                  </a:lnTo>
                  <a:lnTo>
                    <a:pt x="4053" y="296934"/>
                  </a:lnTo>
                  <a:lnTo>
                    <a:pt x="15741" y="339496"/>
                  </a:lnTo>
                  <a:lnTo>
                    <a:pt x="34351" y="378690"/>
                  </a:lnTo>
                  <a:lnTo>
                    <a:pt x="59173" y="413804"/>
                  </a:lnTo>
                  <a:lnTo>
                    <a:pt x="89496" y="444127"/>
                  </a:lnTo>
                  <a:lnTo>
                    <a:pt x="124610" y="468949"/>
                  </a:lnTo>
                  <a:lnTo>
                    <a:pt x="163804" y="487559"/>
                  </a:lnTo>
                  <a:lnTo>
                    <a:pt x="206366" y="499247"/>
                  </a:lnTo>
                  <a:lnTo>
                    <a:pt x="251587" y="503300"/>
                  </a:lnTo>
                  <a:lnTo>
                    <a:pt x="296811" y="499247"/>
                  </a:lnTo>
                  <a:lnTo>
                    <a:pt x="339385" y="487559"/>
                  </a:lnTo>
                  <a:lnTo>
                    <a:pt x="378596" y="468949"/>
                  </a:lnTo>
                  <a:lnTo>
                    <a:pt x="413730" y="444127"/>
                  </a:lnTo>
                  <a:lnTo>
                    <a:pt x="444074" y="413804"/>
                  </a:lnTo>
                  <a:lnTo>
                    <a:pt x="468916" y="378690"/>
                  </a:lnTo>
                  <a:lnTo>
                    <a:pt x="487543" y="339496"/>
                  </a:lnTo>
                  <a:lnTo>
                    <a:pt x="499242" y="296934"/>
                  </a:lnTo>
                  <a:lnTo>
                    <a:pt x="503300" y="251713"/>
                  </a:lnTo>
                  <a:lnTo>
                    <a:pt x="499242" y="206489"/>
                  </a:lnTo>
                  <a:lnTo>
                    <a:pt x="487543" y="163915"/>
                  </a:lnTo>
                  <a:lnTo>
                    <a:pt x="468916" y="124704"/>
                  </a:lnTo>
                  <a:lnTo>
                    <a:pt x="444074" y="89570"/>
                  </a:lnTo>
                  <a:lnTo>
                    <a:pt x="413730" y="59226"/>
                  </a:lnTo>
                  <a:lnTo>
                    <a:pt x="378596" y="34384"/>
                  </a:lnTo>
                  <a:lnTo>
                    <a:pt x="339385" y="15757"/>
                  </a:lnTo>
                  <a:lnTo>
                    <a:pt x="296811" y="4058"/>
                  </a:lnTo>
                  <a:lnTo>
                    <a:pt x="25158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4075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251713"/>
                  </a:moveTo>
                  <a:lnTo>
                    <a:pt x="4053" y="206489"/>
                  </a:lnTo>
                  <a:lnTo>
                    <a:pt x="15741" y="163915"/>
                  </a:lnTo>
                  <a:lnTo>
                    <a:pt x="34351" y="124704"/>
                  </a:lnTo>
                  <a:lnTo>
                    <a:pt x="59173" y="89570"/>
                  </a:lnTo>
                  <a:lnTo>
                    <a:pt x="89496" y="59226"/>
                  </a:lnTo>
                  <a:lnTo>
                    <a:pt x="124610" y="34384"/>
                  </a:lnTo>
                  <a:lnTo>
                    <a:pt x="163804" y="15757"/>
                  </a:lnTo>
                  <a:lnTo>
                    <a:pt x="206366" y="4058"/>
                  </a:lnTo>
                  <a:lnTo>
                    <a:pt x="251587" y="0"/>
                  </a:lnTo>
                  <a:lnTo>
                    <a:pt x="296811" y="4058"/>
                  </a:lnTo>
                  <a:lnTo>
                    <a:pt x="339385" y="15757"/>
                  </a:lnTo>
                  <a:lnTo>
                    <a:pt x="378596" y="34384"/>
                  </a:lnTo>
                  <a:lnTo>
                    <a:pt x="413730" y="59226"/>
                  </a:lnTo>
                  <a:lnTo>
                    <a:pt x="444074" y="89570"/>
                  </a:lnTo>
                  <a:lnTo>
                    <a:pt x="468916" y="124704"/>
                  </a:lnTo>
                  <a:lnTo>
                    <a:pt x="487543" y="163915"/>
                  </a:lnTo>
                  <a:lnTo>
                    <a:pt x="499242" y="206489"/>
                  </a:lnTo>
                  <a:lnTo>
                    <a:pt x="503300" y="251713"/>
                  </a:lnTo>
                  <a:lnTo>
                    <a:pt x="499242" y="296934"/>
                  </a:lnTo>
                  <a:lnTo>
                    <a:pt x="487543" y="339496"/>
                  </a:lnTo>
                  <a:lnTo>
                    <a:pt x="468916" y="378690"/>
                  </a:lnTo>
                  <a:lnTo>
                    <a:pt x="444074" y="413804"/>
                  </a:lnTo>
                  <a:lnTo>
                    <a:pt x="413730" y="444127"/>
                  </a:lnTo>
                  <a:lnTo>
                    <a:pt x="378596" y="468949"/>
                  </a:lnTo>
                  <a:lnTo>
                    <a:pt x="339385" y="487559"/>
                  </a:lnTo>
                  <a:lnTo>
                    <a:pt x="296811" y="499247"/>
                  </a:lnTo>
                  <a:lnTo>
                    <a:pt x="251587" y="503300"/>
                  </a:lnTo>
                  <a:lnTo>
                    <a:pt x="206366" y="499247"/>
                  </a:lnTo>
                  <a:lnTo>
                    <a:pt x="163804" y="487559"/>
                  </a:lnTo>
                  <a:lnTo>
                    <a:pt x="124610" y="468949"/>
                  </a:lnTo>
                  <a:lnTo>
                    <a:pt x="89496" y="444127"/>
                  </a:lnTo>
                  <a:lnTo>
                    <a:pt x="59173" y="413804"/>
                  </a:lnTo>
                  <a:lnTo>
                    <a:pt x="34351" y="378690"/>
                  </a:lnTo>
                  <a:lnTo>
                    <a:pt x="15741" y="339496"/>
                  </a:lnTo>
                  <a:lnTo>
                    <a:pt x="4053" y="296934"/>
                  </a:lnTo>
                  <a:lnTo>
                    <a:pt x="0" y="2517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27087" y="5187950"/>
            <a:ext cx="1158875" cy="444500"/>
            <a:chOff x="827087" y="5187950"/>
            <a:chExt cx="1158875" cy="444500"/>
          </a:xfrm>
        </p:grpSpPr>
        <p:sp>
          <p:nvSpPr>
            <p:cNvPr id="8" name="object 8"/>
            <p:cNvSpPr/>
            <p:nvPr/>
          </p:nvSpPr>
          <p:spPr>
            <a:xfrm>
              <a:off x="1692275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275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5001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5001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6012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6012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7087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5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7087" y="5187949"/>
              <a:ext cx="288925" cy="444500"/>
            </a:xfrm>
            <a:custGeom>
              <a:avLst/>
              <a:gdLst/>
              <a:ahLst/>
              <a:cxnLst/>
              <a:rect l="l" t="t" r="r" b="b"/>
              <a:pathLst>
                <a:path w="288925" h="444500">
                  <a:moveTo>
                    <a:pt x="288925" y="431800"/>
                  </a:moveTo>
                  <a:lnTo>
                    <a:pt x="0" y="431800"/>
                  </a:lnTo>
                  <a:lnTo>
                    <a:pt x="0" y="444500"/>
                  </a:lnTo>
                  <a:lnTo>
                    <a:pt x="288925" y="444500"/>
                  </a:lnTo>
                  <a:lnTo>
                    <a:pt x="288925" y="431800"/>
                  </a:lnTo>
                  <a:close/>
                </a:path>
                <a:path w="288925" h="444500">
                  <a:moveTo>
                    <a:pt x="28892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88925" y="12700"/>
                  </a:lnTo>
                  <a:lnTo>
                    <a:pt x="288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99101" y="5151373"/>
            <a:ext cx="516255" cy="516255"/>
            <a:chOff x="4999101" y="5151373"/>
            <a:chExt cx="516255" cy="516255"/>
          </a:xfrm>
        </p:grpSpPr>
        <p:sp>
          <p:nvSpPr>
            <p:cNvPr id="17" name="object 17"/>
            <p:cNvSpPr/>
            <p:nvPr/>
          </p:nvSpPr>
          <p:spPr>
            <a:xfrm>
              <a:off x="5005451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251587" y="0"/>
                  </a:moveTo>
                  <a:lnTo>
                    <a:pt x="206366" y="4058"/>
                  </a:lnTo>
                  <a:lnTo>
                    <a:pt x="163804" y="15757"/>
                  </a:lnTo>
                  <a:lnTo>
                    <a:pt x="124610" y="34384"/>
                  </a:lnTo>
                  <a:lnTo>
                    <a:pt x="89496" y="59226"/>
                  </a:lnTo>
                  <a:lnTo>
                    <a:pt x="59173" y="89570"/>
                  </a:lnTo>
                  <a:lnTo>
                    <a:pt x="34351" y="124704"/>
                  </a:lnTo>
                  <a:lnTo>
                    <a:pt x="15741" y="163915"/>
                  </a:lnTo>
                  <a:lnTo>
                    <a:pt x="4053" y="206489"/>
                  </a:lnTo>
                  <a:lnTo>
                    <a:pt x="0" y="251713"/>
                  </a:lnTo>
                  <a:lnTo>
                    <a:pt x="4053" y="296934"/>
                  </a:lnTo>
                  <a:lnTo>
                    <a:pt x="15741" y="339496"/>
                  </a:lnTo>
                  <a:lnTo>
                    <a:pt x="34351" y="378690"/>
                  </a:lnTo>
                  <a:lnTo>
                    <a:pt x="59173" y="413804"/>
                  </a:lnTo>
                  <a:lnTo>
                    <a:pt x="89496" y="444127"/>
                  </a:lnTo>
                  <a:lnTo>
                    <a:pt x="124610" y="468949"/>
                  </a:lnTo>
                  <a:lnTo>
                    <a:pt x="163804" y="487559"/>
                  </a:lnTo>
                  <a:lnTo>
                    <a:pt x="206366" y="499247"/>
                  </a:lnTo>
                  <a:lnTo>
                    <a:pt x="251587" y="503300"/>
                  </a:lnTo>
                  <a:lnTo>
                    <a:pt x="296807" y="499247"/>
                  </a:lnTo>
                  <a:lnTo>
                    <a:pt x="339369" y="487559"/>
                  </a:lnTo>
                  <a:lnTo>
                    <a:pt x="378563" y="468949"/>
                  </a:lnTo>
                  <a:lnTo>
                    <a:pt x="413677" y="444127"/>
                  </a:lnTo>
                  <a:lnTo>
                    <a:pt x="444000" y="413804"/>
                  </a:lnTo>
                  <a:lnTo>
                    <a:pt x="468822" y="378690"/>
                  </a:lnTo>
                  <a:lnTo>
                    <a:pt x="487432" y="339496"/>
                  </a:lnTo>
                  <a:lnTo>
                    <a:pt x="499120" y="296934"/>
                  </a:lnTo>
                  <a:lnTo>
                    <a:pt x="503174" y="251713"/>
                  </a:lnTo>
                  <a:lnTo>
                    <a:pt x="499120" y="206489"/>
                  </a:lnTo>
                  <a:lnTo>
                    <a:pt x="487432" y="163915"/>
                  </a:lnTo>
                  <a:lnTo>
                    <a:pt x="468822" y="124704"/>
                  </a:lnTo>
                  <a:lnTo>
                    <a:pt x="444000" y="89570"/>
                  </a:lnTo>
                  <a:lnTo>
                    <a:pt x="413677" y="59226"/>
                  </a:lnTo>
                  <a:lnTo>
                    <a:pt x="378563" y="34384"/>
                  </a:lnTo>
                  <a:lnTo>
                    <a:pt x="339369" y="15757"/>
                  </a:lnTo>
                  <a:lnTo>
                    <a:pt x="296807" y="4058"/>
                  </a:lnTo>
                  <a:lnTo>
                    <a:pt x="25158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05451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0" y="251713"/>
                  </a:moveTo>
                  <a:lnTo>
                    <a:pt x="4053" y="206489"/>
                  </a:lnTo>
                  <a:lnTo>
                    <a:pt x="15741" y="163915"/>
                  </a:lnTo>
                  <a:lnTo>
                    <a:pt x="34351" y="124704"/>
                  </a:lnTo>
                  <a:lnTo>
                    <a:pt x="59173" y="89570"/>
                  </a:lnTo>
                  <a:lnTo>
                    <a:pt x="89496" y="59226"/>
                  </a:lnTo>
                  <a:lnTo>
                    <a:pt x="124610" y="34384"/>
                  </a:lnTo>
                  <a:lnTo>
                    <a:pt x="163804" y="15757"/>
                  </a:lnTo>
                  <a:lnTo>
                    <a:pt x="206366" y="4058"/>
                  </a:lnTo>
                  <a:lnTo>
                    <a:pt x="251587" y="0"/>
                  </a:lnTo>
                  <a:lnTo>
                    <a:pt x="296807" y="4058"/>
                  </a:lnTo>
                  <a:lnTo>
                    <a:pt x="339369" y="15757"/>
                  </a:lnTo>
                  <a:lnTo>
                    <a:pt x="378563" y="34384"/>
                  </a:lnTo>
                  <a:lnTo>
                    <a:pt x="413677" y="59226"/>
                  </a:lnTo>
                  <a:lnTo>
                    <a:pt x="444000" y="89570"/>
                  </a:lnTo>
                  <a:lnTo>
                    <a:pt x="468822" y="124704"/>
                  </a:lnTo>
                  <a:lnTo>
                    <a:pt x="487432" y="163915"/>
                  </a:lnTo>
                  <a:lnTo>
                    <a:pt x="499120" y="206489"/>
                  </a:lnTo>
                  <a:lnTo>
                    <a:pt x="503174" y="251713"/>
                  </a:lnTo>
                  <a:lnTo>
                    <a:pt x="499120" y="296934"/>
                  </a:lnTo>
                  <a:lnTo>
                    <a:pt x="487432" y="339496"/>
                  </a:lnTo>
                  <a:lnTo>
                    <a:pt x="468822" y="378690"/>
                  </a:lnTo>
                  <a:lnTo>
                    <a:pt x="444000" y="413804"/>
                  </a:lnTo>
                  <a:lnTo>
                    <a:pt x="413677" y="444127"/>
                  </a:lnTo>
                  <a:lnTo>
                    <a:pt x="378563" y="468949"/>
                  </a:lnTo>
                  <a:lnTo>
                    <a:pt x="339369" y="487559"/>
                  </a:lnTo>
                  <a:lnTo>
                    <a:pt x="296807" y="499247"/>
                  </a:lnTo>
                  <a:lnTo>
                    <a:pt x="251587" y="503300"/>
                  </a:lnTo>
                  <a:lnTo>
                    <a:pt x="206366" y="499247"/>
                  </a:lnTo>
                  <a:lnTo>
                    <a:pt x="163804" y="487559"/>
                  </a:lnTo>
                  <a:lnTo>
                    <a:pt x="124610" y="468949"/>
                  </a:lnTo>
                  <a:lnTo>
                    <a:pt x="89496" y="444127"/>
                  </a:lnTo>
                  <a:lnTo>
                    <a:pt x="59173" y="413804"/>
                  </a:lnTo>
                  <a:lnTo>
                    <a:pt x="34351" y="378690"/>
                  </a:lnTo>
                  <a:lnTo>
                    <a:pt x="15741" y="339496"/>
                  </a:lnTo>
                  <a:lnTo>
                    <a:pt x="4053" y="296934"/>
                  </a:lnTo>
                  <a:lnTo>
                    <a:pt x="0" y="2517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708400" y="5187950"/>
            <a:ext cx="1159510" cy="444500"/>
            <a:chOff x="3708400" y="5187950"/>
            <a:chExt cx="1159510" cy="444500"/>
          </a:xfrm>
        </p:grpSpPr>
        <p:sp>
          <p:nvSpPr>
            <p:cNvPr id="20" name="object 20"/>
            <p:cNvSpPr/>
            <p:nvPr/>
          </p:nvSpPr>
          <p:spPr>
            <a:xfrm>
              <a:off x="45736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36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862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862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97325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97325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840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8400" y="5187949"/>
              <a:ext cx="288925" cy="444500"/>
            </a:xfrm>
            <a:custGeom>
              <a:avLst/>
              <a:gdLst/>
              <a:ahLst/>
              <a:cxnLst/>
              <a:rect l="l" t="t" r="r" b="b"/>
              <a:pathLst>
                <a:path w="288925" h="444500">
                  <a:moveTo>
                    <a:pt x="288925" y="431800"/>
                  </a:moveTo>
                  <a:lnTo>
                    <a:pt x="0" y="431800"/>
                  </a:lnTo>
                  <a:lnTo>
                    <a:pt x="0" y="444500"/>
                  </a:lnTo>
                  <a:lnTo>
                    <a:pt x="288925" y="444500"/>
                  </a:lnTo>
                  <a:lnTo>
                    <a:pt x="288925" y="431800"/>
                  </a:lnTo>
                  <a:close/>
                </a:path>
                <a:path w="288925" h="444500">
                  <a:moveTo>
                    <a:pt x="28892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88925" y="12700"/>
                  </a:lnTo>
                  <a:lnTo>
                    <a:pt x="288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34300" y="5151373"/>
            <a:ext cx="516255" cy="516255"/>
            <a:chOff x="7734300" y="5151373"/>
            <a:chExt cx="516255" cy="516255"/>
          </a:xfrm>
        </p:grpSpPr>
        <p:sp>
          <p:nvSpPr>
            <p:cNvPr id="29" name="object 29"/>
            <p:cNvSpPr/>
            <p:nvPr/>
          </p:nvSpPr>
          <p:spPr>
            <a:xfrm>
              <a:off x="7740650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251586" y="0"/>
                  </a:moveTo>
                  <a:lnTo>
                    <a:pt x="206366" y="4058"/>
                  </a:lnTo>
                  <a:lnTo>
                    <a:pt x="163804" y="15757"/>
                  </a:lnTo>
                  <a:lnTo>
                    <a:pt x="124610" y="34384"/>
                  </a:lnTo>
                  <a:lnTo>
                    <a:pt x="89496" y="59226"/>
                  </a:lnTo>
                  <a:lnTo>
                    <a:pt x="59173" y="89570"/>
                  </a:lnTo>
                  <a:lnTo>
                    <a:pt x="34351" y="124704"/>
                  </a:lnTo>
                  <a:lnTo>
                    <a:pt x="15741" y="163915"/>
                  </a:lnTo>
                  <a:lnTo>
                    <a:pt x="4053" y="206489"/>
                  </a:lnTo>
                  <a:lnTo>
                    <a:pt x="0" y="251713"/>
                  </a:lnTo>
                  <a:lnTo>
                    <a:pt x="4053" y="296934"/>
                  </a:lnTo>
                  <a:lnTo>
                    <a:pt x="15741" y="339496"/>
                  </a:lnTo>
                  <a:lnTo>
                    <a:pt x="34351" y="378690"/>
                  </a:lnTo>
                  <a:lnTo>
                    <a:pt x="59173" y="413804"/>
                  </a:lnTo>
                  <a:lnTo>
                    <a:pt x="89496" y="444127"/>
                  </a:lnTo>
                  <a:lnTo>
                    <a:pt x="124610" y="468949"/>
                  </a:lnTo>
                  <a:lnTo>
                    <a:pt x="163804" y="487559"/>
                  </a:lnTo>
                  <a:lnTo>
                    <a:pt x="206366" y="499247"/>
                  </a:lnTo>
                  <a:lnTo>
                    <a:pt x="251586" y="503300"/>
                  </a:lnTo>
                  <a:lnTo>
                    <a:pt x="296811" y="499247"/>
                  </a:lnTo>
                  <a:lnTo>
                    <a:pt x="339385" y="487559"/>
                  </a:lnTo>
                  <a:lnTo>
                    <a:pt x="378596" y="468949"/>
                  </a:lnTo>
                  <a:lnTo>
                    <a:pt x="413730" y="444127"/>
                  </a:lnTo>
                  <a:lnTo>
                    <a:pt x="444074" y="413804"/>
                  </a:lnTo>
                  <a:lnTo>
                    <a:pt x="468916" y="378690"/>
                  </a:lnTo>
                  <a:lnTo>
                    <a:pt x="487543" y="339496"/>
                  </a:lnTo>
                  <a:lnTo>
                    <a:pt x="499242" y="296934"/>
                  </a:lnTo>
                  <a:lnTo>
                    <a:pt x="503300" y="251713"/>
                  </a:lnTo>
                  <a:lnTo>
                    <a:pt x="499242" y="206489"/>
                  </a:lnTo>
                  <a:lnTo>
                    <a:pt x="487543" y="163915"/>
                  </a:lnTo>
                  <a:lnTo>
                    <a:pt x="468916" y="124704"/>
                  </a:lnTo>
                  <a:lnTo>
                    <a:pt x="444074" y="89570"/>
                  </a:lnTo>
                  <a:lnTo>
                    <a:pt x="413730" y="59226"/>
                  </a:lnTo>
                  <a:lnTo>
                    <a:pt x="378596" y="34384"/>
                  </a:lnTo>
                  <a:lnTo>
                    <a:pt x="339385" y="15757"/>
                  </a:lnTo>
                  <a:lnTo>
                    <a:pt x="296811" y="4058"/>
                  </a:lnTo>
                  <a:lnTo>
                    <a:pt x="251586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40650" y="5157723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0" y="251713"/>
                  </a:moveTo>
                  <a:lnTo>
                    <a:pt x="4053" y="206489"/>
                  </a:lnTo>
                  <a:lnTo>
                    <a:pt x="15741" y="163915"/>
                  </a:lnTo>
                  <a:lnTo>
                    <a:pt x="34351" y="124704"/>
                  </a:lnTo>
                  <a:lnTo>
                    <a:pt x="59173" y="89570"/>
                  </a:lnTo>
                  <a:lnTo>
                    <a:pt x="89496" y="59226"/>
                  </a:lnTo>
                  <a:lnTo>
                    <a:pt x="124610" y="34384"/>
                  </a:lnTo>
                  <a:lnTo>
                    <a:pt x="163804" y="15757"/>
                  </a:lnTo>
                  <a:lnTo>
                    <a:pt x="206366" y="4058"/>
                  </a:lnTo>
                  <a:lnTo>
                    <a:pt x="251586" y="0"/>
                  </a:lnTo>
                  <a:lnTo>
                    <a:pt x="296811" y="4058"/>
                  </a:lnTo>
                  <a:lnTo>
                    <a:pt x="339385" y="15757"/>
                  </a:lnTo>
                  <a:lnTo>
                    <a:pt x="378596" y="34384"/>
                  </a:lnTo>
                  <a:lnTo>
                    <a:pt x="413730" y="59226"/>
                  </a:lnTo>
                  <a:lnTo>
                    <a:pt x="444074" y="89570"/>
                  </a:lnTo>
                  <a:lnTo>
                    <a:pt x="468916" y="124704"/>
                  </a:lnTo>
                  <a:lnTo>
                    <a:pt x="487543" y="163915"/>
                  </a:lnTo>
                  <a:lnTo>
                    <a:pt x="499242" y="206489"/>
                  </a:lnTo>
                  <a:lnTo>
                    <a:pt x="503300" y="251713"/>
                  </a:lnTo>
                  <a:lnTo>
                    <a:pt x="499242" y="296934"/>
                  </a:lnTo>
                  <a:lnTo>
                    <a:pt x="487543" y="339496"/>
                  </a:lnTo>
                  <a:lnTo>
                    <a:pt x="468916" y="378690"/>
                  </a:lnTo>
                  <a:lnTo>
                    <a:pt x="444074" y="413804"/>
                  </a:lnTo>
                  <a:lnTo>
                    <a:pt x="413730" y="444127"/>
                  </a:lnTo>
                  <a:lnTo>
                    <a:pt x="378596" y="468949"/>
                  </a:lnTo>
                  <a:lnTo>
                    <a:pt x="339385" y="487559"/>
                  </a:lnTo>
                  <a:lnTo>
                    <a:pt x="296811" y="499247"/>
                  </a:lnTo>
                  <a:lnTo>
                    <a:pt x="251586" y="503300"/>
                  </a:lnTo>
                  <a:lnTo>
                    <a:pt x="206366" y="499247"/>
                  </a:lnTo>
                  <a:lnTo>
                    <a:pt x="163804" y="487559"/>
                  </a:lnTo>
                  <a:lnTo>
                    <a:pt x="124610" y="468949"/>
                  </a:lnTo>
                  <a:lnTo>
                    <a:pt x="89496" y="444127"/>
                  </a:lnTo>
                  <a:lnTo>
                    <a:pt x="59173" y="413804"/>
                  </a:lnTo>
                  <a:lnTo>
                    <a:pt x="34351" y="378690"/>
                  </a:lnTo>
                  <a:lnTo>
                    <a:pt x="15741" y="339496"/>
                  </a:lnTo>
                  <a:lnTo>
                    <a:pt x="4053" y="296934"/>
                  </a:lnTo>
                  <a:lnTo>
                    <a:pt x="0" y="2517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443726" y="5187950"/>
            <a:ext cx="1158875" cy="444500"/>
            <a:chOff x="6443726" y="5187950"/>
            <a:chExt cx="1158875" cy="444500"/>
          </a:xfrm>
        </p:grpSpPr>
        <p:sp>
          <p:nvSpPr>
            <p:cNvPr id="32" name="object 32"/>
            <p:cNvSpPr/>
            <p:nvPr/>
          </p:nvSpPr>
          <p:spPr>
            <a:xfrm>
              <a:off x="73088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08850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21576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21576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32651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32651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0" y="431800"/>
                  </a:moveTo>
                  <a:lnTo>
                    <a:pt x="287337" y="431800"/>
                  </a:lnTo>
                  <a:lnTo>
                    <a:pt x="287337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3726" y="5194300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287654" h="431800">
                  <a:moveTo>
                    <a:pt x="287337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87337" y="431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3726" y="5187949"/>
              <a:ext cx="288925" cy="444500"/>
            </a:xfrm>
            <a:custGeom>
              <a:avLst/>
              <a:gdLst/>
              <a:ahLst/>
              <a:cxnLst/>
              <a:rect l="l" t="t" r="r" b="b"/>
              <a:pathLst>
                <a:path w="288925" h="444500">
                  <a:moveTo>
                    <a:pt x="288925" y="431800"/>
                  </a:moveTo>
                  <a:lnTo>
                    <a:pt x="0" y="431800"/>
                  </a:lnTo>
                  <a:lnTo>
                    <a:pt x="0" y="444500"/>
                  </a:lnTo>
                  <a:lnTo>
                    <a:pt x="288925" y="444500"/>
                  </a:lnTo>
                  <a:lnTo>
                    <a:pt x="288925" y="431800"/>
                  </a:lnTo>
                  <a:close/>
                </a:path>
                <a:path w="288925" h="444500">
                  <a:moveTo>
                    <a:pt x="28892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88925" y="12700"/>
                  </a:lnTo>
                  <a:lnTo>
                    <a:pt x="288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838513" y="5224462"/>
            <a:ext cx="586105" cy="370205"/>
            <a:chOff x="2838513" y="5224462"/>
            <a:chExt cx="586105" cy="370205"/>
          </a:xfrm>
        </p:grpSpPr>
        <p:sp>
          <p:nvSpPr>
            <p:cNvPr id="41" name="object 41"/>
            <p:cNvSpPr/>
            <p:nvPr/>
          </p:nvSpPr>
          <p:spPr>
            <a:xfrm>
              <a:off x="2843276" y="5229225"/>
              <a:ext cx="576580" cy="360680"/>
            </a:xfrm>
            <a:custGeom>
              <a:avLst/>
              <a:gdLst/>
              <a:ahLst/>
              <a:cxnLst/>
              <a:rect l="l" t="t" r="r" b="b"/>
              <a:pathLst>
                <a:path w="576579" h="360679">
                  <a:moveTo>
                    <a:pt x="432181" y="0"/>
                  </a:moveTo>
                  <a:lnTo>
                    <a:pt x="432181" y="90043"/>
                  </a:lnTo>
                  <a:lnTo>
                    <a:pt x="0" y="90043"/>
                  </a:lnTo>
                  <a:lnTo>
                    <a:pt x="0" y="270256"/>
                  </a:lnTo>
                  <a:lnTo>
                    <a:pt x="432181" y="270256"/>
                  </a:lnTo>
                  <a:lnTo>
                    <a:pt x="432181" y="360362"/>
                  </a:lnTo>
                  <a:lnTo>
                    <a:pt x="576199" y="180212"/>
                  </a:lnTo>
                  <a:lnTo>
                    <a:pt x="432181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43276" y="5229225"/>
              <a:ext cx="576580" cy="360680"/>
            </a:xfrm>
            <a:custGeom>
              <a:avLst/>
              <a:gdLst/>
              <a:ahLst/>
              <a:cxnLst/>
              <a:rect l="l" t="t" r="r" b="b"/>
              <a:pathLst>
                <a:path w="576579" h="360679">
                  <a:moveTo>
                    <a:pt x="0" y="90043"/>
                  </a:moveTo>
                  <a:lnTo>
                    <a:pt x="432181" y="90043"/>
                  </a:lnTo>
                  <a:lnTo>
                    <a:pt x="432181" y="0"/>
                  </a:lnTo>
                  <a:lnTo>
                    <a:pt x="576199" y="180212"/>
                  </a:lnTo>
                  <a:lnTo>
                    <a:pt x="432181" y="360362"/>
                  </a:lnTo>
                  <a:lnTo>
                    <a:pt x="432181" y="270256"/>
                  </a:lnTo>
                  <a:lnTo>
                    <a:pt x="0" y="270256"/>
                  </a:lnTo>
                  <a:lnTo>
                    <a:pt x="0" y="900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646737" y="5224462"/>
            <a:ext cx="586105" cy="370205"/>
            <a:chOff x="5646737" y="5224462"/>
            <a:chExt cx="586105" cy="370205"/>
          </a:xfrm>
        </p:grpSpPr>
        <p:sp>
          <p:nvSpPr>
            <p:cNvPr id="44" name="object 44"/>
            <p:cNvSpPr/>
            <p:nvPr/>
          </p:nvSpPr>
          <p:spPr>
            <a:xfrm>
              <a:off x="5651500" y="5229225"/>
              <a:ext cx="576580" cy="360680"/>
            </a:xfrm>
            <a:custGeom>
              <a:avLst/>
              <a:gdLst/>
              <a:ahLst/>
              <a:cxnLst/>
              <a:rect l="l" t="t" r="r" b="b"/>
              <a:pathLst>
                <a:path w="576579" h="360679">
                  <a:moveTo>
                    <a:pt x="432180" y="0"/>
                  </a:moveTo>
                  <a:lnTo>
                    <a:pt x="432180" y="90043"/>
                  </a:lnTo>
                  <a:lnTo>
                    <a:pt x="0" y="90043"/>
                  </a:lnTo>
                  <a:lnTo>
                    <a:pt x="0" y="270256"/>
                  </a:lnTo>
                  <a:lnTo>
                    <a:pt x="432180" y="270256"/>
                  </a:lnTo>
                  <a:lnTo>
                    <a:pt x="432180" y="360362"/>
                  </a:lnTo>
                  <a:lnTo>
                    <a:pt x="576326" y="180212"/>
                  </a:lnTo>
                  <a:lnTo>
                    <a:pt x="43218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51500" y="5229225"/>
              <a:ext cx="576580" cy="360680"/>
            </a:xfrm>
            <a:custGeom>
              <a:avLst/>
              <a:gdLst/>
              <a:ahLst/>
              <a:cxnLst/>
              <a:rect l="l" t="t" r="r" b="b"/>
              <a:pathLst>
                <a:path w="576579" h="360679">
                  <a:moveTo>
                    <a:pt x="0" y="90043"/>
                  </a:moveTo>
                  <a:lnTo>
                    <a:pt x="432180" y="90043"/>
                  </a:lnTo>
                  <a:lnTo>
                    <a:pt x="432180" y="0"/>
                  </a:lnTo>
                  <a:lnTo>
                    <a:pt x="576326" y="180212"/>
                  </a:lnTo>
                  <a:lnTo>
                    <a:pt x="432180" y="360362"/>
                  </a:lnTo>
                  <a:lnTo>
                    <a:pt x="432180" y="270256"/>
                  </a:lnTo>
                  <a:lnTo>
                    <a:pt x="0" y="270256"/>
                  </a:lnTo>
                  <a:lnTo>
                    <a:pt x="0" y="900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5940425" y="2349500"/>
            <a:ext cx="2085975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3335654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Notación de</a:t>
            </a:r>
            <a:r>
              <a:rPr sz="3200" spc="-40" dirty="0"/>
              <a:t> </a:t>
            </a:r>
            <a:r>
              <a:rPr sz="3200" spc="-10" dirty="0"/>
              <a:t>Kendall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686000"/>
            <a:ext cx="8089900" cy="38620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7020" marR="5080" indent="-274320" algn="just">
              <a:lnSpc>
                <a:spcPct val="90000"/>
              </a:lnSpc>
              <a:spcBef>
                <a:spcPts val="44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25" dirty="0">
                <a:latin typeface="Constantia"/>
                <a:cs typeface="Constantia"/>
              </a:rPr>
              <a:t>La </a:t>
            </a:r>
            <a:r>
              <a:rPr sz="2800" spc="-5" dirty="0">
                <a:latin typeface="Constantia"/>
                <a:cs typeface="Constantia"/>
              </a:rPr>
              <a:t>notación de </a:t>
            </a:r>
            <a:r>
              <a:rPr sz="2800" spc="-10" dirty="0">
                <a:latin typeface="Constantia"/>
                <a:cs typeface="Constantia"/>
              </a:rPr>
              <a:t>Kendall </a:t>
            </a:r>
            <a:r>
              <a:rPr sz="2800" spc="-5" dirty="0">
                <a:latin typeface="Constantia"/>
                <a:cs typeface="Constantia"/>
              </a:rPr>
              <a:t>nos </a:t>
            </a:r>
            <a:r>
              <a:rPr sz="2800" spc="-15" dirty="0">
                <a:latin typeface="Constantia"/>
                <a:cs typeface="Constantia"/>
              </a:rPr>
              <a:t>permite  </a:t>
            </a:r>
            <a:r>
              <a:rPr sz="2800" spc="-5" dirty="0">
                <a:latin typeface="Constantia"/>
                <a:cs typeface="Constantia"/>
              </a:rPr>
              <a:t>escribir  </a:t>
            </a:r>
            <a:r>
              <a:rPr sz="2800" spc="-10" dirty="0">
                <a:latin typeface="Constantia"/>
                <a:cs typeface="Constantia"/>
              </a:rPr>
              <a:t>resumidamente </a:t>
            </a:r>
            <a:r>
              <a:rPr sz="2800" spc="-15" dirty="0">
                <a:latin typeface="Constantia"/>
                <a:cs typeface="Constantia"/>
              </a:rPr>
              <a:t>todas </a:t>
            </a:r>
            <a:r>
              <a:rPr sz="2800" dirty="0">
                <a:latin typeface="Constantia"/>
                <a:cs typeface="Constantia"/>
              </a:rPr>
              <a:t>las </a:t>
            </a:r>
            <a:r>
              <a:rPr sz="2800" spc="-10" dirty="0">
                <a:latin typeface="Constantia"/>
                <a:cs typeface="Constantia"/>
              </a:rPr>
              <a:t>características </a:t>
            </a:r>
            <a:r>
              <a:rPr sz="2800" spc="5" dirty="0">
                <a:latin typeface="Constantia"/>
                <a:cs typeface="Constantia"/>
              </a:rPr>
              <a:t>que  </a:t>
            </a:r>
            <a:r>
              <a:rPr sz="2800" dirty="0">
                <a:latin typeface="Constantia"/>
                <a:cs typeface="Constantia"/>
              </a:rPr>
              <a:t>hemos </a:t>
            </a:r>
            <a:r>
              <a:rPr sz="2800" spc="-15" dirty="0">
                <a:latin typeface="Constantia"/>
                <a:cs typeface="Constantia"/>
              </a:rPr>
              <a:t>estudiado, </a:t>
            </a:r>
            <a:r>
              <a:rPr sz="2800" spc="-20" dirty="0">
                <a:latin typeface="Constantia"/>
                <a:cs typeface="Constantia"/>
              </a:rPr>
              <a:t>Un </a:t>
            </a:r>
            <a:r>
              <a:rPr sz="2800" spc="-10" dirty="0">
                <a:latin typeface="Constantia"/>
                <a:cs typeface="Constantia"/>
              </a:rPr>
              <a:t>sistema </a:t>
            </a:r>
            <a:r>
              <a:rPr sz="2800" spc="-5" dirty="0">
                <a:latin typeface="Constantia"/>
                <a:cs typeface="Constantia"/>
              </a:rPr>
              <a:t>de </a:t>
            </a:r>
            <a:r>
              <a:rPr sz="2800" spc="-10" dirty="0">
                <a:latin typeface="Constantia"/>
                <a:cs typeface="Constantia"/>
              </a:rPr>
              <a:t>colas </a:t>
            </a:r>
            <a:r>
              <a:rPr sz="2800" spc="-5" dirty="0">
                <a:latin typeface="Constantia"/>
                <a:cs typeface="Constantia"/>
              </a:rPr>
              <a:t>se </a:t>
            </a:r>
            <a:r>
              <a:rPr sz="2800" spc="-10" dirty="0">
                <a:latin typeface="Constantia"/>
                <a:cs typeface="Constantia"/>
              </a:rPr>
              <a:t>notará  </a:t>
            </a:r>
            <a:r>
              <a:rPr sz="2800" spc="-15" dirty="0">
                <a:latin typeface="Constantia"/>
                <a:cs typeface="Constantia"/>
              </a:rPr>
              <a:t>como: </a:t>
            </a:r>
            <a:r>
              <a:rPr sz="2800" spc="5" dirty="0">
                <a:latin typeface="Constantia"/>
                <a:cs typeface="Constantia"/>
              </a:rPr>
              <a:t>A </a:t>
            </a:r>
            <a:r>
              <a:rPr sz="2800" dirty="0">
                <a:latin typeface="Constantia"/>
                <a:cs typeface="Constantia"/>
              </a:rPr>
              <a:t>| </a:t>
            </a:r>
            <a:r>
              <a:rPr sz="2800" spc="5" dirty="0">
                <a:latin typeface="Constantia"/>
                <a:cs typeface="Constantia"/>
              </a:rPr>
              <a:t>B </a:t>
            </a:r>
            <a:r>
              <a:rPr sz="2800" dirty="0">
                <a:latin typeface="Constantia"/>
                <a:cs typeface="Constantia"/>
              </a:rPr>
              <a:t>| </a:t>
            </a:r>
            <a:r>
              <a:rPr sz="2800" spc="5" dirty="0">
                <a:latin typeface="Constantia"/>
                <a:cs typeface="Constantia"/>
              </a:rPr>
              <a:t>X </a:t>
            </a:r>
            <a:r>
              <a:rPr sz="2800" dirty="0">
                <a:latin typeface="Constantia"/>
                <a:cs typeface="Constantia"/>
              </a:rPr>
              <a:t>| </a:t>
            </a:r>
            <a:r>
              <a:rPr sz="2800" spc="5" dirty="0">
                <a:latin typeface="Constantia"/>
                <a:cs typeface="Constantia"/>
              </a:rPr>
              <a:t>Y </a:t>
            </a:r>
            <a:r>
              <a:rPr sz="2800" dirty="0">
                <a:latin typeface="Constantia"/>
                <a:cs typeface="Constantia"/>
              </a:rPr>
              <a:t>| </a:t>
            </a:r>
            <a:r>
              <a:rPr sz="2800" spc="5" dirty="0">
                <a:latin typeface="Constantia"/>
                <a:cs typeface="Constantia"/>
              </a:rPr>
              <a:t>Z </a:t>
            </a:r>
            <a:r>
              <a:rPr sz="2800" dirty="0">
                <a:latin typeface="Constantia"/>
                <a:cs typeface="Constantia"/>
              </a:rPr>
              <a:t>|</a:t>
            </a:r>
            <a:r>
              <a:rPr sz="2800" spc="-480" dirty="0">
                <a:latin typeface="Constantia"/>
                <a:cs typeface="Constantia"/>
              </a:rPr>
              <a:t> </a:t>
            </a:r>
            <a:r>
              <a:rPr sz="2800" spc="-150" dirty="0">
                <a:latin typeface="Constantia"/>
                <a:cs typeface="Constantia"/>
              </a:rPr>
              <a:t>V, </a:t>
            </a:r>
            <a:r>
              <a:rPr sz="2800" spc="-5" dirty="0">
                <a:latin typeface="Constantia"/>
                <a:cs typeface="Constantia"/>
              </a:rPr>
              <a:t>donde:</a:t>
            </a:r>
            <a:endParaRPr sz="2800">
              <a:latin typeface="Constantia"/>
              <a:cs typeface="Constantia"/>
            </a:endParaRPr>
          </a:p>
          <a:p>
            <a:pPr marL="652780" lvl="1" indent="-247015" algn="just">
              <a:lnSpc>
                <a:spcPct val="100000"/>
              </a:lnSpc>
              <a:spcBef>
                <a:spcPts val="61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</a:tabLst>
            </a:pP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modelo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llegadas,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Valores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posibles:</a:t>
            </a:r>
            <a:endParaRPr sz="2400">
              <a:latin typeface="Constantia"/>
              <a:cs typeface="Constantia"/>
            </a:endParaRPr>
          </a:p>
          <a:p>
            <a:pPr marL="927100" lvl="2" indent="-247650">
              <a:lnSpc>
                <a:spcPct val="100000"/>
              </a:lnSpc>
              <a:spcBef>
                <a:spcPts val="26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000" spc="-10" dirty="0">
                <a:latin typeface="Constantia"/>
                <a:cs typeface="Constantia"/>
              </a:rPr>
              <a:t>M=tiempos </a:t>
            </a:r>
            <a:r>
              <a:rPr sz="2000" spc="-15" dirty="0">
                <a:latin typeface="Constantia"/>
                <a:cs typeface="Constantia"/>
              </a:rPr>
              <a:t>entre </a:t>
            </a:r>
            <a:r>
              <a:rPr sz="2000" spc="-5" dirty="0">
                <a:latin typeface="Constantia"/>
                <a:cs typeface="Constantia"/>
              </a:rPr>
              <a:t>llegadas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exponenciales</a:t>
            </a:r>
            <a:endParaRPr sz="2000">
              <a:latin typeface="Constantia"/>
              <a:cs typeface="Constantia"/>
            </a:endParaRPr>
          </a:p>
          <a:p>
            <a:pPr marL="927100" lvl="2" indent="-247650">
              <a:lnSpc>
                <a:spcPct val="100000"/>
              </a:lnSpc>
              <a:spcBef>
                <a:spcPts val="24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000" spc="-10" dirty="0">
                <a:latin typeface="Constantia"/>
                <a:cs typeface="Constantia"/>
              </a:rPr>
              <a:t>D=tiempos </a:t>
            </a:r>
            <a:r>
              <a:rPr sz="2000" spc="-15" dirty="0">
                <a:latin typeface="Constantia"/>
                <a:cs typeface="Constantia"/>
              </a:rPr>
              <a:t>entre </a:t>
            </a:r>
            <a:r>
              <a:rPr sz="2000" spc="-10" dirty="0">
                <a:latin typeface="Constantia"/>
                <a:cs typeface="Constantia"/>
              </a:rPr>
              <a:t>llegadas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deterministas</a:t>
            </a:r>
            <a:endParaRPr sz="2000">
              <a:latin typeface="Constantia"/>
              <a:cs typeface="Constantia"/>
            </a:endParaRPr>
          </a:p>
          <a:p>
            <a:pPr marL="927100" lvl="2" indent="-247650">
              <a:lnSpc>
                <a:spcPct val="100000"/>
              </a:lnSpc>
              <a:spcBef>
                <a:spcPts val="24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000" spc="-10" dirty="0">
                <a:latin typeface="Constantia"/>
                <a:cs typeface="Constantia"/>
              </a:rPr>
              <a:t>G= </a:t>
            </a:r>
            <a:r>
              <a:rPr sz="2000" spc="-5" dirty="0">
                <a:latin typeface="Constantia"/>
                <a:cs typeface="Constantia"/>
              </a:rPr>
              <a:t>tiempos </a:t>
            </a:r>
            <a:r>
              <a:rPr sz="2000" spc="-15" dirty="0">
                <a:latin typeface="Constantia"/>
                <a:cs typeface="Constantia"/>
              </a:rPr>
              <a:t>entre </a:t>
            </a:r>
            <a:r>
              <a:rPr sz="2000" spc="-5" dirty="0">
                <a:latin typeface="Constantia"/>
                <a:cs typeface="Constantia"/>
              </a:rPr>
              <a:t>llegadas </a:t>
            </a:r>
            <a:r>
              <a:rPr sz="2000" spc="-15" dirty="0">
                <a:latin typeface="Constantia"/>
                <a:cs typeface="Constantia"/>
              </a:rPr>
              <a:t>generales </a:t>
            </a:r>
            <a:r>
              <a:rPr sz="2000" spc="-5" dirty="0">
                <a:latin typeface="Constantia"/>
                <a:cs typeface="Constantia"/>
              </a:rPr>
              <a:t>(cualquier</a:t>
            </a:r>
            <a:r>
              <a:rPr sz="2000" spc="-1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distribución)</a:t>
            </a:r>
            <a:endParaRPr sz="2000">
              <a:latin typeface="Constantia"/>
              <a:cs typeface="Constantia"/>
            </a:endParaRPr>
          </a:p>
          <a:p>
            <a:pPr marL="652780" marR="16510" lvl="1" indent="-247015">
              <a:lnSpc>
                <a:spcPct val="100000"/>
              </a:lnSpc>
              <a:spcBef>
                <a:spcPts val="56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  <a:tab pos="984885" algn="l"/>
                <a:tab pos="1396365" algn="l"/>
                <a:tab pos="1777364" algn="l"/>
                <a:tab pos="2921000" algn="l"/>
                <a:tab pos="3384550" algn="l"/>
                <a:tab pos="4625340" algn="l"/>
                <a:tab pos="5585460" algn="l"/>
                <a:tab pos="6521450" algn="l"/>
                <a:tab pos="7037070" algn="l"/>
              </a:tabLst>
            </a:pPr>
            <a:r>
              <a:rPr sz="2400" dirty="0">
                <a:latin typeface="Constantia"/>
                <a:cs typeface="Constantia"/>
              </a:rPr>
              <a:t>B	es	el	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od</a:t>
            </a:r>
            <a:r>
              <a:rPr sz="2400" spc="5" dirty="0">
                <a:latin typeface="Constantia"/>
                <a:cs typeface="Constantia"/>
              </a:rPr>
              <a:t>e</a:t>
            </a:r>
            <a:r>
              <a:rPr sz="2400" dirty="0">
                <a:latin typeface="Constantia"/>
                <a:cs typeface="Constantia"/>
              </a:rPr>
              <a:t>lo	</a:t>
            </a:r>
            <a:r>
              <a:rPr sz="2400" spc="5" dirty="0">
                <a:latin typeface="Constantia"/>
                <a:cs typeface="Constantia"/>
              </a:rPr>
              <a:t>d</a:t>
            </a:r>
            <a:r>
              <a:rPr sz="2400" dirty="0">
                <a:latin typeface="Constantia"/>
                <a:cs typeface="Constantia"/>
              </a:rPr>
              <a:t>e	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spc="20" dirty="0">
                <a:latin typeface="Constantia"/>
                <a:cs typeface="Constantia"/>
              </a:rPr>
              <a:t>e</a:t>
            </a:r>
            <a:r>
              <a:rPr sz="2400" spc="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v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15" dirty="0">
                <a:latin typeface="Constantia"/>
                <a:cs typeface="Constantia"/>
              </a:rPr>
              <a:t>c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6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,	Pue</a:t>
            </a:r>
            <a:r>
              <a:rPr sz="2400" spc="5" dirty="0">
                <a:latin typeface="Constantia"/>
                <a:cs typeface="Constantia"/>
              </a:rPr>
              <a:t>d</a:t>
            </a:r>
            <a:r>
              <a:rPr sz="2400" dirty="0">
                <a:latin typeface="Constantia"/>
                <a:cs typeface="Constantia"/>
              </a:rPr>
              <a:t>e	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omar	</a:t>
            </a:r>
            <a:r>
              <a:rPr sz="2400" spc="-5" dirty="0">
                <a:latin typeface="Constantia"/>
                <a:cs typeface="Constantia"/>
              </a:rPr>
              <a:t>lo</a:t>
            </a:r>
            <a:r>
              <a:rPr sz="2400" dirty="0">
                <a:latin typeface="Constantia"/>
                <a:cs typeface="Constantia"/>
              </a:rPr>
              <a:t>s	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spc="2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s  </a:t>
            </a:r>
            <a:r>
              <a:rPr sz="2400" spc="-15" dirty="0">
                <a:latin typeface="Constantia"/>
                <a:cs typeface="Constantia"/>
              </a:rPr>
              <a:t>valores </a:t>
            </a:r>
            <a:r>
              <a:rPr sz="2400" spc="-5" dirty="0">
                <a:latin typeface="Constantia"/>
                <a:cs typeface="Constantia"/>
              </a:rPr>
              <a:t>que</a:t>
            </a:r>
            <a:r>
              <a:rPr sz="2400" spc="-1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3335654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Notación de</a:t>
            </a:r>
            <a:r>
              <a:rPr sz="3200" spc="-40" dirty="0"/>
              <a:t> </a:t>
            </a:r>
            <a:r>
              <a:rPr sz="3200" spc="-10" dirty="0"/>
              <a:t>Kendall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877440"/>
            <a:ext cx="8078470" cy="33820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652780" indent="-247015">
              <a:lnSpc>
                <a:spcPct val="100000"/>
              </a:lnSpc>
              <a:spcBef>
                <a:spcPts val="6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</a:tabLst>
            </a:pPr>
            <a:r>
              <a:rPr sz="2400" dirty="0">
                <a:latin typeface="Constantia"/>
                <a:cs typeface="Constantia"/>
              </a:rPr>
              <a:t>X es el </a:t>
            </a:r>
            <a:r>
              <a:rPr sz="2400" spc="-10" dirty="0">
                <a:latin typeface="Constantia"/>
                <a:cs typeface="Constantia"/>
              </a:rPr>
              <a:t>número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4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servidores.</a:t>
            </a:r>
            <a:endParaRPr sz="2400">
              <a:latin typeface="Constantia"/>
              <a:cs typeface="Constantia"/>
            </a:endParaRPr>
          </a:p>
          <a:p>
            <a:pPr marL="652780" marR="5080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  <a:tab pos="1015365" algn="l"/>
                <a:tab pos="1466850" algn="l"/>
                <a:tab pos="1881505" algn="l"/>
                <a:tab pos="3393440" algn="l"/>
                <a:tab pos="3988435" algn="l"/>
                <a:tab pos="5165090" algn="l"/>
                <a:tab pos="6497320" algn="l"/>
                <a:tab pos="7750809" algn="l"/>
              </a:tabLst>
            </a:pPr>
            <a:r>
              <a:rPr sz="2400" dirty="0">
                <a:latin typeface="Constantia"/>
                <a:cs typeface="Constantia"/>
              </a:rPr>
              <a:t>Y	es	</a:t>
            </a:r>
            <a:r>
              <a:rPr sz="2400" spc="-5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a	</a:t>
            </a:r>
            <a:r>
              <a:rPr sz="2400" spc="-5" dirty="0">
                <a:latin typeface="Constantia"/>
                <a:cs typeface="Constantia"/>
              </a:rPr>
              <a:t>capac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dad	del	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spc="10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a	(nú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	</a:t>
            </a:r>
            <a:r>
              <a:rPr sz="2400" spc="-1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áx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o	</a:t>
            </a:r>
            <a:r>
              <a:rPr sz="2400" spc="-20" dirty="0">
                <a:latin typeface="Constantia"/>
                <a:cs typeface="Constantia"/>
              </a:rPr>
              <a:t>de  </a:t>
            </a:r>
            <a:r>
              <a:rPr sz="2400" spc="-10" dirty="0">
                <a:latin typeface="Constantia"/>
                <a:cs typeface="Constantia"/>
              </a:rPr>
              <a:t>clientes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sistema),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puede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omitir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si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infinita</a:t>
            </a:r>
            <a:endParaRPr sz="2400">
              <a:latin typeface="Constantia"/>
              <a:cs typeface="Constantia"/>
            </a:endParaRPr>
          </a:p>
          <a:p>
            <a:pPr marL="652780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</a:tabLst>
            </a:pPr>
            <a:r>
              <a:rPr sz="2400" dirty="0">
                <a:latin typeface="Constantia"/>
                <a:cs typeface="Constantia"/>
              </a:rPr>
              <a:t>Z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disciplina,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puede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omitir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si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FIFO</a:t>
            </a:r>
            <a:endParaRPr sz="2400">
              <a:latin typeface="Constantia"/>
              <a:cs typeface="Constantia"/>
            </a:endParaRPr>
          </a:p>
          <a:p>
            <a:pPr marL="652780" marR="8890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</a:tabLst>
            </a:pPr>
            <a:r>
              <a:rPr sz="2400" dirty="0">
                <a:latin typeface="Constantia"/>
                <a:cs typeface="Constantia"/>
              </a:rPr>
              <a:t>V es el </a:t>
            </a:r>
            <a:r>
              <a:rPr sz="2400" spc="-10" dirty="0">
                <a:latin typeface="Constantia"/>
                <a:cs typeface="Constantia"/>
              </a:rPr>
              <a:t>número </a:t>
            </a:r>
            <a:r>
              <a:rPr sz="2400" dirty="0">
                <a:latin typeface="Constantia"/>
                <a:cs typeface="Constantia"/>
              </a:rPr>
              <a:t>de </a:t>
            </a:r>
            <a:r>
              <a:rPr sz="2400" spc="-5" dirty="0">
                <a:latin typeface="Constantia"/>
                <a:cs typeface="Constantia"/>
              </a:rPr>
              <a:t>estados </a:t>
            </a:r>
            <a:r>
              <a:rPr sz="2400" dirty="0">
                <a:latin typeface="Constantia"/>
                <a:cs typeface="Constantia"/>
              </a:rPr>
              <a:t>de </a:t>
            </a:r>
            <a:r>
              <a:rPr sz="2400" spc="-5" dirty="0">
                <a:latin typeface="Constantia"/>
                <a:cs typeface="Constantia"/>
              </a:rPr>
              <a:t>servicio, </a:t>
            </a:r>
            <a:r>
              <a:rPr sz="2400" dirty="0">
                <a:latin typeface="Constantia"/>
                <a:cs typeface="Constantia"/>
              </a:rPr>
              <a:t>Se </a:t>
            </a:r>
            <a:r>
              <a:rPr sz="2400" spc="-5" dirty="0">
                <a:latin typeface="Constantia"/>
                <a:cs typeface="Constantia"/>
              </a:rPr>
              <a:t>puede omitir</a:t>
            </a:r>
            <a:r>
              <a:rPr sz="2400" spc="-2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si 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1</a:t>
            </a:r>
            <a:endParaRPr sz="2400">
              <a:latin typeface="Constantia"/>
              <a:cs typeface="Constantia"/>
            </a:endParaRPr>
          </a:p>
          <a:p>
            <a:pPr marL="287020" marR="6985" indent="-274320">
              <a:lnSpc>
                <a:spcPts val="3080"/>
              </a:lnSpc>
              <a:spcBef>
                <a:spcPts val="78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  <a:tab pos="935990" algn="l"/>
                <a:tab pos="2335530" algn="l"/>
                <a:tab pos="2811145" algn="l"/>
                <a:tab pos="3100705" algn="l"/>
                <a:tab pos="3573145" algn="l"/>
                <a:tab pos="3866515" algn="l"/>
                <a:tab pos="4143375" algn="l"/>
                <a:tab pos="4432935" algn="l"/>
                <a:tab pos="4841875" algn="l"/>
                <a:tab pos="5131435" algn="l"/>
                <a:tab pos="6028055" algn="l"/>
                <a:tab pos="6317615" algn="l"/>
                <a:tab pos="6597650" algn="l"/>
                <a:tab pos="7055484" algn="l"/>
              </a:tabLst>
            </a:pPr>
            <a:r>
              <a:rPr sz="2600" spc="-75" dirty="0">
                <a:latin typeface="Constantia"/>
                <a:cs typeface="Constantia"/>
              </a:rPr>
              <a:t>P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5" dirty="0">
                <a:latin typeface="Constantia"/>
                <a:cs typeface="Constantia"/>
              </a:rPr>
              <a:t>j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5" dirty="0">
                <a:latin typeface="Constantia"/>
                <a:cs typeface="Constantia"/>
              </a:rPr>
              <a:t>m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spc="5" dirty="0">
                <a:latin typeface="Constantia"/>
                <a:cs typeface="Constantia"/>
              </a:rPr>
              <a:t>l</a:t>
            </a:r>
            <a:r>
              <a:rPr sz="2600" spc="-9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M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M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1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Symbol"/>
                <a:cs typeface="Symbol"/>
              </a:rPr>
              <a:t>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FI</a:t>
            </a:r>
            <a:r>
              <a:rPr sz="2600" spc="-85" dirty="0">
                <a:latin typeface="Constantia"/>
                <a:cs typeface="Constantia"/>
              </a:rPr>
              <a:t>F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1</a:t>
            </a:r>
            <a:r>
              <a:rPr sz="2600" dirty="0">
                <a:latin typeface="Constantia"/>
                <a:cs typeface="Constantia"/>
              </a:rPr>
              <a:t>	s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5" dirty="0">
                <a:latin typeface="Constantia"/>
                <a:cs typeface="Constantia"/>
              </a:rPr>
              <a:t>s</a:t>
            </a:r>
            <a:r>
              <a:rPr sz="2600" spc="15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be  abreviadamente M </a:t>
            </a:r>
            <a:r>
              <a:rPr sz="2600" spc="-5" dirty="0">
                <a:latin typeface="Constantia"/>
                <a:cs typeface="Constantia"/>
              </a:rPr>
              <a:t>| </a:t>
            </a:r>
            <a:r>
              <a:rPr sz="2600" spc="-10" dirty="0">
                <a:latin typeface="Constantia"/>
                <a:cs typeface="Constantia"/>
              </a:rPr>
              <a:t>M 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23544" y="1947494"/>
            <a:ext cx="8110855" cy="330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marR="177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9720" algn="l"/>
              </a:tabLst>
            </a:pPr>
            <a:r>
              <a:rPr sz="2600" spc="-25" dirty="0">
                <a:latin typeface="Constantia"/>
                <a:cs typeface="Constantia"/>
              </a:rPr>
              <a:t>Una vez </a:t>
            </a:r>
            <a:r>
              <a:rPr sz="2600" spc="-10" dirty="0">
                <a:latin typeface="Constantia"/>
                <a:cs typeface="Constantia"/>
              </a:rPr>
              <a:t>descrito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sistema, </a:t>
            </a:r>
            <a:r>
              <a:rPr sz="2600" spc="-15" dirty="0">
                <a:latin typeface="Constantia"/>
                <a:cs typeface="Constantia"/>
              </a:rPr>
              <a:t>nuestro objetivo 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2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evaluar  </a:t>
            </a:r>
            <a:r>
              <a:rPr sz="2600" spc="-5" dirty="0">
                <a:latin typeface="Constantia"/>
                <a:cs typeface="Constantia"/>
              </a:rPr>
              <a:t>su </a:t>
            </a:r>
            <a:r>
              <a:rPr sz="2600" spc="-20" dirty="0">
                <a:latin typeface="Constantia"/>
                <a:cs typeface="Constantia"/>
              </a:rPr>
              <a:t>rendimiento, Para </a:t>
            </a:r>
            <a:r>
              <a:rPr sz="2600" spc="-5" dirty="0">
                <a:latin typeface="Constantia"/>
                <a:cs typeface="Constantia"/>
              </a:rPr>
              <a:t>ello </a:t>
            </a:r>
            <a:r>
              <a:rPr sz="2600" spc="-15" dirty="0">
                <a:latin typeface="Constantia"/>
                <a:cs typeface="Constantia"/>
              </a:rPr>
              <a:t>tenemos </a:t>
            </a:r>
            <a:r>
              <a:rPr sz="2600" spc="-5" dirty="0">
                <a:latin typeface="Constantia"/>
                <a:cs typeface="Constantia"/>
              </a:rPr>
              <a:t>varias medidas </a:t>
            </a:r>
            <a:r>
              <a:rPr sz="2600" spc="10" dirty="0">
                <a:latin typeface="Constantia"/>
                <a:cs typeface="Constantia"/>
              </a:rPr>
              <a:t>de </a:t>
            </a:r>
            <a:r>
              <a:rPr sz="2600" spc="6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rendimiento: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AD0D9"/>
              </a:buClr>
              <a:buFont typeface="Wingdings 2"/>
              <a:buChar char=""/>
            </a:pPr>
            <a:endParaRPr sz="2600">
              <a:latin typeface="Constantia"/>
              <a:cs typeface="Constantia"/>
            </a:endParaRPr>
          </a:p>
          <a:p>
            <a:pPr marL="665480" lvl="1" indent="-247015">
              <a:lnSpc>
                <a:spcPct val="100000"/>
              </a:lnSpc>
              <a:buClr>
                <a:srgbClr val="0E6EC5"/>
              </a:buClr>
              <a:buSzPct val="85416"/>
              <a:buFont typeface="Wingdings 2"/>
              <a:buChar char=""/>
              <a:tabLst>
                <a:tab pos="665480" algn="l"/>
              </a:tabLst>
            </a:pPr>
            <a:r>
              <a:rPr sz="2400" spc="-10" dirty="0">
                <a:latin typeface="Constantia"/>
                <a:cs typeface="Constantia"/>
              </a:rPr>
              <a:t>Número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clientes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sistema,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notado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endParaRPr sz="2400">
              <a:latin typeface="Constantia"/>
              <a:cs typeface="Constantia"/>
            </a:endParaRPr>
          </a:p>
          <a:p>
            <a:pPr marL="665480" lvl="1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65480" algn="l"/>
              </a:tabLst>
            </a:pPr>
            <a:r>
              <a:rPr sz="2400" spc="-5" dirty="0">
                <a:latin typeface="Constantia"/>
                <a:cs typeface="Constantia"/>
              </a:rPr>
              <a:t>Tiempo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espera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clientes, </a:t>
            </a:r>
            <a:r>
              <a:rPr sz="2400" dirty="0">
                <a:latin typeface="Constantia"/>
                <a:cs typeface="Constantia"/>
              </a:rPr>
              <a:t>W</a:t>
            </a:r>
            <a:endParaRPr sz="2400">
              <a:latin typeface="Constantia"/>
              <a:cs typeface="Constantia"/>
            </a:endParaRPr>
          </a:p>
          <a:p>
            <a:pPr marL="665480" lvl="1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65480" algn="l"/>
              </a:tabLst>
            </a:pPr>
            <a:r>
              <a:rPr sz="2400" spc="-10" dirty="0">
                <a:latin typeface="Constantia"/>
                <a:cs typeface="Constantia"/>
              </a:rPr>
              <a:t>Número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clientes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cola,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L</a:t>
            </a:r>
            <a:r>
              <a:rPr sz="2400" spc="7" baseline="-20833" dirty="0">
                <a:latin typeface="Constantia"/>
                <a:cs typeface="Constantia"/>
              </a:rPr>
              <a:t>q</a:t>
            </a:r>
            <a:endParaRPr sz="2400" baseline="-20833">
              <a:latin typeface="Constantia"/>
              <a:cs typeface="Constantia"/>
            </a:endParaRPr>
          </a:p>
          <a:p>
            <a:pPr marL="665480" lvl="1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65480" algn="l"/>
              </a:tabLst>
            </a:pPr>
            <a:r>
              <a:rPr sz="2400" spc="-5" dirty="0">
                <a:latin typeface="Constantia"/>
                <a:cs typeface="Constantia"/>
              </a:rPr>
              <a:t>Tiempo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espera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cola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clientes,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baseline="-20833" dirty="0">
                <a:latin typeface="Constantia"/>
                <a:cs typeface="Constantia"/>
              </a:rPr>
              <a:t>q</a:t>
            </a:r>
            <a:endParaRPr sz="2400" baseline="-20833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0847" y="1203960"/>
            <a:ext cx="7370064" cy="2350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38989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Descripción del</a:t>
            </a:r>
            <a:r>
              <a:rPr sz="3200" spc="-15" dirty="0"/>
              <a:t> </a:t>
            </a:r>
            <a:r>
              <a:rPr sz="3200" spc="-5" dirty="0"/>
              <a:t>modelo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877390"/>
            <a:ext cx="8081645" cy="40684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7020" marR="5080" indent="-274320" algn="just">
              <a:lnSpc>
                <a:spcPts val="2500"/>
              </a:lnSpc>
              <a:spcBef>
                <a:spcPts val="6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Hay </a:t>
            </a:r>
            <a:r>
              <a:rPr sz="2600" spc="-10" dirty="0">
                <a:latin typeface="Constantia"/>
                <a:cs typeface="Constantia"/>
              </a:rPr>
              <a:t>una sola </a:t>
            </a:r>
            <a:r>
              <a:rPr sz="2600" spc="-15" dirty="0">
                <a:latin typeface="Constantia"/>
                <a:cs typeface="Constantia"/>
              </a:rPr>
              <a:t>cola, </a:t>
            </a:r>
            <a:r>
              <a:rPr sz="2600" spc="-20" dirty="0">
                <a:latin typeface="Constantia"/>
                <a:cs typeface="Constantia"/>
              </a:rPr>
              <a:t>cuya </a:t>
            </a:r>
            <a:r>
              <a:rPr sz="2600" spc="-10" dirty="0">
                <a:latin typeface="Constantia"/>
                <a:cs typeface="Constantia"/>
              </a:rPr>
              <a:t>capacidad </a:t>
            </a:r>
            <a:r>
              <a:rPr sz="2600" dirty="0">
                <a:latin typeface="Constantia"/>
                <a:cs typeface="Constantia"/>
              </a:rPr>
              <a:t>es infinita, </a:t>
            </a:r>
            <a:r>
              <a:rPr sz="2600" spc="-5" dirty="0">
                <a:latin typeface="Constantia"/>
                <a:cs typeface="Constantia"/>
              </a:rPr>
              <a:t>y </a:t>
            </a:r>
            <a:r>
              <a:rPr sz="2600" spc="-15" dirty="0">
                <a:latin typeface="Constantia"/>
                <a:cs typeface="Constantia"/>
              </a:rPr>
              <a:t>un </a:t>
            </a:r>
            <a:r>
              <a:rPr sz="2600" spc="-10" dirty="0">
                <a:latin typeface="Constantia"/>
                <a:cs typeface="Constantia"/>
              </a:rPr>
              <a:t>solo  </a:t>
            </a:r>
            <a:r>
              <a:rPr sz="2600" spc="-25" dirty="0">
                <a:latin typeface="Constantia"/>
                <a:cs typeface="Constantia"/>
              </a:rPr>
              <a:t>servidor, </a:t>
            </a:r>
            <a:r>
              <a:rPr sz="2600" spc="15" dirty="0">
                <a:latin typeface="Constantia"/>
                <a:cs typeface="Constantia"/>
              </a:rPr>
              <a:t>La </a:t>
            </a:r>
            <a:r>
              <a:rPr sz="2600" spc="-10" dirty="0">
                <a:latin typeface="Constantia"/>
                <a:cs typeface="Constantia"/>
              </a:rPr>
              <a:t>disciplina </a:t>
            </a:r>
            <a:r>
              <a:rPr sz="2600" spc="-20" dirty="0">
                <a:latin typeface="Constantia"/>
                <a:cs typeface="Constantia"/>
              </a:rPr>
              <a:t>será</a:t>
            </a:r>
            <a:r>
              <a:rPr sz="2600" spc="-1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FIFO</a:t>
            </a:r>
            <a:endParaRPr sz="2600" dirty="0">
              <a:latin typeface="Constantia"/>
              <a:cs typeface="Constantia"/>
            </a:endParaRPr>
          </a:p>
          <a:p>
            <a:pPr marL="287020" marR="6985" indent="-274320" algn="just">
              <a:lnSpc>
                <a:spcPct val="80000"/>
              </a:lnSpc>
              <a:spcBef>
                <a:spcPts val="64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10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llegadas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producen </a:t>
            </a:r>
            <a:r>
              <a:rPr sz="2600" dirty="0">
                <a:latin typeface="Constantia"/>
                <a:cs typeface="Constantia"/>
              </a:rPr>
              <a:t>según </a:t>
            </a:r>
            <a:r>
              <a:rPr sz="2600" spc="-15" dirty="0">
                <a:latin typeface="Constantia"/>
                <a:cs typeface="Constantia"/>
              </a:rPr>
              <a:t>un proceso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Poisson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donde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 por 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</a:t>
            </a:r>
            <a:r>
              <a:rPr sz="2600" spc="-5" dirty="0">
                <a:latin typeface="Constantia"/>
                <a:cs typeface="Constantia"/>
              </a:rPr>
              <a:t>medio entre  </a:t>
            </a:r>
            <a:r>
              <a:rPr sz="2600" spc="-10" dirty="0">
                <a:latin typeface="Constantia"/>
                <a:cs typeface="Constantia"/>
              </a:rPr>
              <a:t>llegadas, </a:t>
            </a:r>
            <a:r>
              <a:rPr sz="2600" spc="-5" dirty="0">
                <a:latin typeface="Constantia"/>
                <a:cs typeface="Constantia"/>
              </a:rPr>
              <a:t>Los tiempos </a:t>
            </a:r>
            <a:r>
              <a:rPr sz="2600" spc="-20" dirty="0">
                <a:latin typeface="Constantia"/>
                <a:cs typeface="Constantia"/>
              </a:rPr>
              <a:t>entre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 dirty="0">
              <a:latin typeface="Constantia"/>
              <a:cs typeface="Constantia"/>
            </a:endParaRPr>
          </a:p>
          <a:p>
            <a:pPr marL="287020" marR="6985" indent="-274320" algn="just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tiempos </a:t>
            </a:r>
            <a:r>
              <a:rPr sz="2600" spc="-15" dirty="0">
                <a:latin typeface="Constantia"/>
                <a:cs typeface="Constantia"/>
              </a:rPr>
              <a:t>entre </a:t>
            </a:r>
            <a:r>
              <a:rPr sz="2600" dirty="0">
                <a:latin typeface="Constantia"/>
                <a:cs typeface="Constantia"/>
              </a:rPr>
              <a:t>servicios </a:t>
            </a:r>
            <a:r>
              <a:rPr sz="2600" spc="-5" dirty="0">
                <a:latin typeface="Constantia"/>
                <a:cs typeface="Constantia"/>
              </a:rPr>
              <a:t>también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), </a:t>
            </a:r>
            <a:r>
              <a:rPr sz="2600" spc="-10" dirty="0">
                <a:latin typeface="Constantia"/>
                <a:cs typeface="Constantia"/>
              </a:rPr>
              <a:t>de tal manera que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 </a:t>
            </a: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que el </a:t>
            </a:r>
            <a:r>
              <a:rPr sz="2600" dirty="0">
                <a:latin typeface="Constantia"/>
                <a:cs typeface="Constantia"/>
              </a:rPr>
              <a:t>servidor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capaz </a:t>
            </a:r>
            <a:r>
              <a:rPr sz="2600" spc="-15" dirty="0">
                <a:latin typeface="Constantia"/>
                <a:cs typeface="Constantia"/>
              </a:rPr>
              <a:t>de 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atender </a:t>
            </a:r>
            <a:r>
              <a:rPr sz="2600" spc="-5" dirty="0">
                <a:latin typeface="Constantia"/>
                <a:cs typeface="Constantia"/>
              </a:rPr>
              <a:t>por </a:t>
            </a:r>
            <a:r>
              <a:rPr sz="2600" spc="-10" dirty="0">
                <a:latin typeface="Constantia"/>
                <a:cs typeface="Constantia"/>
              </a:rPr>
              <a:t>unidad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tiempo </a:t>
            </a:r>
            <a:r>
              <a:rPr sz="2600" spc="-5" dirty="0">
                <a:latin typeface="Constantia"/>
                <a:cs typeface="Constantia"/>
              </a:rPr>
              <a:t>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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</a:t>
            </a:r>
            <a:r>
              <a:rPr sz="2600" spc="-2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 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5091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Condición </a:t>
            </a:r>
            <a:r>
              <a:rPr sz="3200" spc="-10" dirty="0"/>
              <a:t>de no</a:t>
            </a:r>
            <a:r>
              <a:rPr sz="3200" spc="-5" dirty="0"/>
              <a:t> </a:t>
            </a:r>
            <a:r>
              <a:rPr sz="3200" spc="-15" dirty="0"/>
              <a:t>saturación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7568" y="1737817"/>
            <a:ext cx="7564755" cy="1604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6385" marR="5080" indent="-274320" algn="just">
              <a:lnSpc>
                <a:spcPct val="99500"/>
              </a:lnSpc>
              <a:spcBef>
                <a:spcPts val="1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Se demuestra que </a:t>
            </a:r>
            <a:r>
              <a:rPr sz="2600" dirty="0">
                <a:latin typeface="Constantia"/>
                <a:cs typeface="Constantia"/>
              </a:rPr>
              <a:t>si </a:t>
            </a:r>
            <a:r>
              <a:rPr sz="2600" spc="-5" dirty="0">
                <a:latin typeface="Symbol"/>
                <a:cs typeface="Symbol"/>
              </a:rPr>
              <a:t></a:t>
            </a:r>
            <a:r>
              <a:rPr sz="2600" spc="-5" dirty="0">
                <a:latin typeface="Constantia"/>
                <a:cs typeface="Constantia"/>
              </a:rPr>
              <a:t>,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sistema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satura, </a:t>
            </a:r>
            <a:r>
              <a:rPr sz="2600" dirty="0">
                <a:latin typeface="Constantia"/>
                <a:cs typeface="Constantia"/>
              </a:rPr>
              <a:t>es  </a:t>
            </a:r>
            <a:r>
              <a:rPr sz="2600" spc="-40" dirty="0">
                <a:latin typeface="Constantia"/>
                <a:cs typeface="Constantia"/>
              </a:rPr>
              <a:t>decir,</a:t>
            </a:r>
            <a:r>
              <a:rPr sz="2600" spc="5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clientes  </a:t>
            </a:r>
            <a:r>
              <a:rPr sz="2600" spc="-5" dirty="0">
                <a:latin typeface="Constantia"/>
                <a:cs typeface="Constantia"/>
              </a:rPr>
              <a:t>en </a:t>
            </a:r>
            <a:r>
              <a:rPr sz="2600" dirty="0">
                <a:latin typeface="Constantia"/>
                <a:cs typeface="Constantia"/>
              </a:rPr>
              <a:t>la </a:t>
            </a:r>
            <a:r>
              <a:rPr sz="2600" spc="-20" dirty="0">
                <a:latin typeface="Constantia"/>
                <a:cs typeface="Constantia"/>
              </a:rPr>
              <a:t>cola crece  </a:t>
            </a:r>
            <a:r>
              <a:rPr sz="2600" spc="-5" dirty="0">
                <a:latin typeface="Constantia"/>
                <a:cs typeface="Constantia"/>
              </a:rPr>
              <a:t>indefinidamente </a:t>
            </a:r>
            <a:r>
              <a:rPr sz="2600" spc="-25" dirty="0">
                <a:latin typeface="Constantia"/>
                <a:cs typeface="Constantia"/>
              </a:rPr>
              <a:t>con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20" dirty="0">
                <a:latin typeface="Constantia"/>
                <a:cs typeface="Constantia"/>
              </a:rPr>
              <a:t>tiempo, </a:t>
            </a:r>
            <a:r>
              <a:rPr sz="2600" spc="-35" dirty="0">
                <a:latin typeface="Constantia"/>
                <a:cs typeface="Constantia"/>
              </a:rPr>
              <a:t>Por </a:t>
            </a:r>
            <a:r>
              <a:rPr sz="2600" spc="-15" dirty="0">
                <a:latin typeface="Constantia"/>
                <a:cs typeface="Constantia"/>
              </a:rPr>
              <a:t>consiguiente, 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15" dirty="0">
                <a:latin typeface="Constantia"/>
                <a:cs typeface="Constantia"/>
              </a:rPr>
              <a:t>condición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no </a:t>
            </a:r>
            <a:r>
              <a:rPr sz="2600" spc="-15" dirty="0">
                <a:latin typeface="Constantia"/>
                <a:cs typeface="Constantia"/>
              </a:rPr>
              <a:t>saturación</a:t>
            </a:r>
            <a:r>
              <a:rPr sz="2600" spc="-3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será: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3166" y="3987127"/>
            <a:ext cx="25019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i="1" spc="-50" dirty="0">
                <a:latin typeface="Symbol"/>
                <a:cs typeface="Symbol"/>
              </a:rPr>
              <a:t></a:t>
            </a:r>
            <a:endParaRPr sz="31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9841" y="3710947"/>
            <a:ext cx="95504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i="1" spc="-5" dirty="0">
                <a:latin typeface="Times New Roman"/>
                <a:cs typeface="Times New Roman"/>
              </a:rPr>
              <a:t>donde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1471" y="3689423"/>
            <a:ext cx="34493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522220" algn="l"/>
              </a:tabLst>
            </a:pPr>
            <a:r>
              <a:rPr sz="3150" i="1" spc="-50" dirty="0">
                <a:latin typeface="Symbol"/>
                <a:cs typeface="Symbol"/>
              </a:rPr>
              <a:t></a:t>
            </a:r>
            <a:r>
              <a:rPr sz="3150" i="1" spc="60" dirty="0">
                <a:latin typeface="Times New Roman"/>
                <a:cs typeface="Times New Roman"/>
              </a:rPr>
              <a:t> </a:t>
            </a:r>
            <a:r>
              <a:rPr sz="3000" spc="30" dirty="0">
                <a:latin typeface="Symbol"/>
                <a:cs typeface="Symbol"/>
              </a:rPr>
              <a:t></a:t>
            </a:r>
            <a:r>
              <a:rPr sz="3000" spc="-420" dirty="0">
                <a:latin typeface="Times New Roman"/>
                <a:cs typeface="Times New Roman"/>
              </a:rPr>
              <a:t> </a:t>
            </a:r>
            <a:r>
              <a:rPr sz="3000" spc="-140" dirty="0">
                <a:latin typeface="Times New Roman"/>
                <a:cs typeface="Times New Roman"/>
              </a:rPr>
              <a:t>1,	</a:t>
            </a:r>
            <a:r>
              <a:rPr sz="3150" i="1" spc="-50" dirty="0">
                <a:latin typeface="Symbol"/>
                <a:cs typeface="Symbol"/>
              </a:rPr>
              <a:t></a:t>
            </a:r>
            <a:r>
              <a:rPr sz="3150" i="1" spc="-50" dirty="0">
                <a:latin typeface="Times New Roman"/>
                <a:cs typeface="Times New Roman"/>
              </a:rPr>
              <a:t> </a:t>
            </a:r>
            <a:r>
              <a:rPr sz="3000" spc="30" dirty="0">
                <a:latin typeface="Symbol"/>
                <a:cs typeface="Symbol"/>
              </a:rPr>
              <a:t></a:t>
            </a:r>
            <a:r>
              <a:rPr sz="3000" spc="285" dirty="0">
                <a:latin typeface="Times New Roman"/>
                <a:cs typeface="Times New Roman"/>
              </a:rPr>
              <a:t> </a:t>
            </a:r>
            <a:r>
              <a:rPr sz="4725" i="1" u="heavy" spc="-75" baseline="3350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4725" baseline="33509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568" y="4750384"/>
            <a:ext cx="755967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Nosotros </a:t>
            </a:r>
            <a:r>
              <a:rPr sz="2600" dirty="0">
                <a:latin typeface="Arial"/>
                <a:cs typeface="Arial"/>
              </a:rPr>
              <a:t>sólo </a:t>
            </a:r>
            <a:r>
              <a:rPr sz="2600" spc="-5" dirty="0">
                <a:latin typeface="Arial"/>
                <a:cs typeface="Arial"/>
              </a:rPr>
              <a:t>estudiaremos </a:t>
            </a:r>
            <a:r>
              <a:rPr sz="2600" dirty="0">
                <a:latin typeface="Arial"/>
                <a:cs typeface="Arial"/>
              </a:rPr>
              <a:t>las colas que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15" dirty="0">
                <a:latin typeface="Arial"/>
                <a:cs typeface="Arial"/>
              </a:rPr>
              <a:t>se  </a:t>
            </a:r>
            <a:r>
              <a:rPr sz="2600" spc="-5" dirty="0">
                <a:latin typeface="Arial"/>
                <a:cs typeface="Arial"/>
              </a:rPr>
              <a:t>saturan, </a:t>
            </a:r>
            <a:r>
              <a:rPr sz="2600" dirty="0">
                <a:latin typeface="Arial"/>
                <a:cs typeface="Arial"/>
              </a:rPr>
              <a:t>Cuando una </a:t>
            </a:r>
            <a:r>
              <a:rPr sz="2600" spc="-5" dirty="0">
                <a:latin typeface="Arial"/>
                <a:cs typeface="Arial"/>
              </a:rPr>
              <a:t>cola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-5" dirty="0">
                <a:latin typeface="Arial"/>
                <a:cs typeface="Arial"/>
              </a:rPr>
              <a:t>se </a:t>
            </a:r>
            <a:r>
              <a:rPr sz="2600" dirty="0">
                <a:latin typeface="Arial"/>
                <a:cs typeface="Arial"/>
              </a:rPr>
              <a:t>satura, </a:t>
            </a:r>
            <a:r>
              <a:rPr sz="2600" spc="-5" dirty="0">
                <a:latin typeface="Arial"/>
                <a:cs typeface="Arial"/>
              </a:rPr>
              <a:t>también  se dice </a:t>
            </a:r>
            <a:r>
              <a:rPr sz="2600" spc="-10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alcanza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estado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estacionario,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24676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Probabilidades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98144" y="1689049"/>
            <a:ext cx="8159750" cy="28448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25120" marR="44450" indent="-274320" algn="just">
              <a:lnSpc>
                <a:spcPct val="89800"/>
              </a:lnSpc>
              <a:spcBef>
                <a:spcPts val="45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25120" algn="l"/>
              </a:tabLst>
            </a:pPr>
            <a:r>
              <a:rPr sz="2800" dirty="0">
                <a:latin typeface="Constantia"/>
                <a:cs typeface="Constantia"/>
              </a:rPr>
              <a:t>El </a:t>
            </a:r>
            <a:r>
              <a:rPr sz="2800" spc="-15" dirty="0">
                <a:latin typeface="Constantia"/>
                <a:cs typeface="Constantia"/>
              </a:rPr>
              <a:t>parámetro </a:t>
            </a:r>
            <a:r>
              <a:rPr sz="2800" spc="5" dirty="0">
                <a:latin typeface="Symbol"/>
                <a:cs typeface="Symbol"/>
              </a:rPr>
              <a:t>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 </a:t>
            </a:r>
            <a:r>
              <a:rPr sz="2800" spc="5" dirty="0">
                <a:latin typeface="Constantia"/>
                <a:cs typeface="Constantia"/>
              </a:rPr>
              <a:t>llama </a:t>
            </a:r>
            <a:r>
              <a:rPr sz="2800" spc="-10" dirty="0">
                <a:latin typeface="Constantia"/>
                <a:cs typeface="Constantia"/>
              </a:rPr>
              <a:t>carga, </a:t>
            </a:r>
            <a:r>
              <a:rPr sz="2800" spc="45" dirty="0">
                <a:latin typeface="Constantia"/>
                <a:cs typeface="Constantia"/>
              </a:rPr>
              <a:t>flujo </a:t>
            </a:r>
            <a:r>
              <a:rPr sz="2800" spc="5" dirty="0">
                <a:latin typeface="Constantia"/>
                <a:cs typeface="Constantia"/>
              </a:rPr>
              <a:t>o </a:t>
            </a:r>
            <a:r>
              <a:rPr sz="2800" spc="-10" dirty="0">
                <a:latin typeface="Constantia"/>
                <a:cs typeface="Constantia"/>
              </a:rPr>
              <a:t>intensidad  </a:t>
            </a:r>
            <a:r>
              <a:rPr sz="2800" spc="-5" dirty="0">
                <a:latin typeface="Constantia"/>
                <a:cs typeface="Constantia"/>
              </a:rPr>
              <a:t>de </a:t>
            </a:r>
            <a:r>
              <a:rPr sz="2800" spc="-10" dirty="0">
                <a:latin typeface="Constantia"/>
                <a:cs typeface="Constantia"/>
              </a:rPr>
              <a:t>tráfico </a:t>
            </a:r>
            <a:r>
              <a:rPr sz="2800" spc="-5" dirty="0">
                <a:latin typeface="Constantia"/>
                <a:cs typeface="Constantia"/>
              </a:rPr>
              <a:t>del </a:t>
            </a:r>
            <a:r>
              <a:rPr sz="2800" spc="-10" dirty="0">
                <a:latin typeface="Constantia"/>
                <a:cs typeface="Constantia"/>
              </a:rPr>
              <a:t>sistema, puesto </a:t>
            </a:r>
            <a:r>
              <a:rPr sz="2800" spc="5" dirty="0">
                <a:latin typeface="Constantia"/>
                <a:cs typeface="Constantia"/>
              </a:rPr>
              <a:t>que </a:t>
            </a:r>
            <a:r>
              <a:rPr sz="2800" spc="-5" dirty="0">
                <a:latin typeface="Constantia"/>
                <a:cs typeface="Constantia"/>
              </a:rPr>
              <a:t>mide </a:t>
            </a:r>
            <a:r>
              <a:rPr sz="2800" dirty="0">
                <a:latin typeface="Constantia"/>
                <a:cs typeface="Constantia"/>
              </a:rPr>
              <a:t>la </a:t>
            </a:r>
            <a:r>
              <a:rPr sz="2800" spc="-5" dirty="0">
                <a:latin typeface="Constantia"/>
                <a:cs typeface="Constantia"/>
              </a:rPr>
              <a:t>relación  </a:t>
            </a:r>
            <a:r>
              <a:rPr sz="2800" spc="-10" dirty="0">
                <a:latin typeface="Constantia"/>
                <a:cs typeface="Constantia"/>
              </a:rPr>
              <a:t>entre </a:t>
            </a:r>
            <a:r>
              <a:rPr sz="2800" dirty="0">
                <a:latin typeface="Constantia"/>
                <a:cs typeface="Constantia"/>
              </a:rPr>
              <a:t>la </a:t>
            </a:r>
            <a:r>
              <a:rPr sz="2800" spc="-5" dirty="0">
                <a:latin typeface="Constantia"/>
                <a:cs typeface="Constantia"/>
              </a:rPr>
              <a:t>cantidad de </a:t>
            </a:r>
            <a:r>
              <a:rPr sz="2800" spc="-10" dirty="0">
                <a:latin typeface="Constantia"/>
                <a:cs typeface="Constantia"/>
              </a:rPr>
              <a:t>trabajos </a:t>
            </a:r>
            <a:r>
              <a:rPr sz="2800" spc="5" dirty="0">
                <a:latin typeface="Constantia"/>
                <a:cs typeface="Constantia"/>
              </a:rPr>
              <a:t>que </a:t>
            </a:r>
            <a:r>
              <a:rPr sz="2800" dirty="0">
                <a:latin typeface="Constantia"/>
                <a:cs typeface="Constantia"/>
              </a:rPr>
              <a:t>llegan y la  </a:t>
            </a:r>
            <a:r>
              <a:rPr sz="2800" spc="-5" dirty="0">
                <a:latin typeface="Constantia"/>
                <a:cs typeface="Constantia"/>
              </a:rPr>
              <a:t>capacidad de</a:t>
            </a:r>
            <a:r>
              <a:rPr sz="2800" spc="-19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procesarlos</a:t>
            </a:r>
            <a:endParaRPr sz="2800" dirty="0">
              <a:latin typeface="Constantia"/>
              <a:cs typeface="Constantia"/>
            </a:endParaRPr>
          </a:p>
          <a:p>
            <a:pPr marL="325120" marR="43180" indent="-274320" algn="just">
              <a:lnSpc>
                <a:spcPct val="90400"/>
              </a:lnSpc>
              <a:spcBef>
                <a:spcPts val="66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25120" algn="l"/>
              </a:tabLst>
            </a:pPr>
            <a:r>
              <a:rPr sz="2800" spc="-5" dirty="0">
                <a:latin typeface="Constantia"/>
                <a:cs typeface="Constantia"/>
              </a:rPr>
              <a:t>Suponiendo </a:t>
            </a:r>
            <a:r>
              <a:rPr sz="2800" spc="5" dirty="0">
                <a:latin typeface="Constantia"/>
                <a:cs typeface="Constantia"/>
              </a:rPr>
              <a:t>que </a:t>
            </a:r>
            <a:r>
              <a:rPr sz="2800" dirty="0">
                <a:latin typeface="Constantia"/>
                <a:cs typeface="Constantia"/>
              </a:rPr>
              <a:t>el </a:t>
            </a:r>
            <a:r>
              <a:rPr sz="2800" spc="-15" dirty="0">
                <a:latin typeface="Constantia"/>
                <a:cs typeface="Constantia"/>
              </a:rPr>
              <a:t>sistema </a:t>
            </a:r>
            <a:r>
              <a:rPr sz="2800" dirty="0">
                <a:latin typeface="Constantia"/>
                <a:cs typeface="Constantia"/>
              </a:rPr>
              <a:t>no </a:t>
            </a:r>
            <a:r>
              <a:rPr sz="2800" spc="-5" dirty="0">
                <a:latin typeface="Constantia"/>
                <a:cs typeface="Constantia"/>
              </a:rPr>
              <a:t>se satura, se </a:t>
            </a:r>
            <a:r>
              <a:rPr sz="2800" spc="-10" dirty="0">
                <a:latin typeface="Constantia"/>
                <a:cs typeface="Constantia"/>
              </a:rPr>
              <a:t>deduce  </a:t>
            </a:r>
            <a:r>
              <a:rPr sz="2800" dirty="0">
                <a:latin typeface="Constantia"/>
                <a:cs typeface="Constantia"/>
              </a:rPr>
              <a:t>la </a:t>
            </a:r>
            <a:r>
              <a:rPr sz="2800" spc="-10" dirty="0">
                <a:latin typeface="Constantia"/>
                <a:cs typeface="Constantia"/>
              </a:rPr>
              <a:t>siguiente </a:t>
            </a:r>
            <a:r>
              <a:rPr sz="2800" spc="-5" dirty="0">
                <a:latin typeface="Constantia"/>
                <a:cs typeface="Constantia"/>
              </a:rPr>
              <a:t>fórmula </a:t>
            </a:r>
            <a:r>
              <a:rPr sz="2800" spc="-15" dirty="0">
                <a:latin typeface="Constantia"/>
                <a:cs typeface="Constantia"/>
              </a:rPr>
              <a:t>para </a:t>
            </a:r>
            <a:r>
              <a:rPr sz="2800" dirty="0">
                <a:latin typeface="Constantia"/>
                <a:cs typeface="Constantia"/>
              </a:rPr>
              <a:t>las </a:t>
            </a:r>
            <a:r>
              <a:rPr sz="2800" spc="-5" dirty="0">
                <a:latin typeface="Constantia"/>
                <a:cs typeface="Constantia"/>
              </a:rPr>
              <a:t>probabilidades </a:t>
            </a:r>
            <a:r>
              <a:rPr sz="2800" dirty="0">
                <a:latin typeface="Constantia"/>
                <a:cs typeface="Constantia"/>
              </a:rPr>
              <a:t>p</a:t>
            </a:r>
            <a:r>
              <a:rPr sz="2775" baseline="-19519" dirty="0">
                <a:latin typeface="Constantia"/>
                <a:cs typeface="Constantia"/>
              </a:rPr>
              <a:t>n </a:t>
            </a:r>
            <a:r>
              <a:rPr sz="2800" spc="-10" dirty="0">
                <a:latin typeface="Constantia"/>
                <a:cs typeface="Constantia"/>
              </a:rPr>
              <a:t>de  </a:t>
            </a:r>
            <a:r>
              <a:rPr sz="2800" spc="5" dirty="0">
                <a:latin typeface="Constantia"/>
                <a:cs typeface="Constantia"/>
              </a:rPr>
              <a:t>que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haya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5" dirty="0">
                <a:latin typeface="Constantia"/>
                <a:cs typeface="Constantia"/>
              </a:rPr>
              <a:t>n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clientes</a:t>
            </a:r>
            <a:r>
              <a:rPr sz="2800" spc="-15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en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el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sistema,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donde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Symbol"/>
                <a:cs typeface="Symbol"/>
              </a:rPr>
              <a:t></a:t>
            </a:r>
            <a:r>
              <a:rPr sz="2800" b="1" spc="-5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Constantia"/>
                <a:cs typeface="Constantia"/>
              </a:rPr>
              <a:t>:</a:t>
            </a:r>
            <a:endParaRPr sz="28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2706" y="4911560"/>
            <a:ext cx="92583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195" dirty="0">
                <a:latin typeface="Times New Roman"/>
                <a:cs typeface="Times New Roman"/>
              </a:rPr>
              <a:t>1</a:t>
            </a:r>
            <a:r>
              <a:rPr sz="2950" spc="195" dirty="0">
                <a:latin typeface="Symbol"/>
                <a:cs typeface="Symbol"/>
              </a:rPr>
              <a:t></a:t>
            </a:r>
            <a:r>
              <a:rPr sz="2950" spc="-265" dirty="0">
                <a:latin typeface="Times New Roman"/>
                <a:cs typeface="Times New Roman"/>
              </a:rPr>
              <a:t> </a:t>
            </a:r>
            <a:r>
              <a:rPr sz="3150" i="1" spc="10" dirty="0">
                <a:latin typeface="Symbol"/>
                <a:cs typeface="Symbol"/>
              </a:rPr>
              <a:t></a:t>
            </a:r>
            <a:r>
              <a:rPr sz="3150" i="1" spc="-530" dirty="0">
                <a:latin typeface="Times New Roman"/>
                <a:cs typeface="Times New Roman"/>
              </a:rPr>
              <a:t> </a:t>
            </a:r>
            <a:r>
              <a:rPr sz="3950" spc="-275" dirty="0">
                <a:latin typeface="Symbol"/>
                <a:cs typeface="Symbol"/>
              </a:rPr>
              <a:t></a:t>
            </a:r>
            <a:endParaRPr sz="39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6203" y="5021451"/>
            <a:ext cx="142875" cy="291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i="1" spc="45" dirty="0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6352" y="5286940"/>
            <a:ext cx="2995930" cy="291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65120" algn="l"/>
              </a:tabLst>
            </a:pPr>
            <a:r>
              <a:rPr sz="1750" spc="45" dirty="0">
                <a:latin typeface="Times New Roman"/>
                <a:cs typeface="Times New Roman"/>
              </a:rPr>
              <a:t>0	</a:t>
            </a:r>
            <a:r>
              <a:rPr sz="1750" i="1" spc="45" dirty="0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2873" y="4911560"/>
            <a:ext cx="416687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4500" algn="l"/>
                <a:tab pos="2861945" algn="l"/>
                <a:tab pos="3302000" algn="l"/>
                <a:tab pos="4034154" algn="l"/>
              </a:tabLst>
            </a:pPr>
            <a:r>
              <a:rPr sz="2950" i="1" spc="110" dirty="0">
                <a:latin typeface="Times New Roman"/>
                <a:cs typeface="Times New Roman"/>
              </a:rPr>
              <a:t>p	</a:t>
            </a:r>
            <a:r>
              <a:rPr sz="2950" spc="120" dirty="0">
                <a:latin typeface="Symbol"/>
                <a:cs typeface="Symbol"/>
              </a:rPr>
              <a:t></a:t>
            </a:r>
            <a:r>
              <a:rPr sz="2950" spc="120" dirty="0">
                <a:latin typeface="Times New Roman"/>
                <a:cs typeface="Times New Roman"/>
              </a:rPr>
              <a:t> </a:t>
            </a:r>
            <a:r>
              <a:rPr sz="3950" spc="-105" dirty="0">
                <a:latin typeface="Symbol"/>
                <a:cs typeface="Symbol"/>
              </a:rPr>
              <a:t></a:t>
            </a:r>
            <a:r>
              <a:rPr sz="2950" spc="-105" dirty="0">
                <a:latin typeface="Times New Roman"/>
                <a:cs typeface="Times New Roman"/>
              </a:rPr>
              <a:t>1</a:t>
            </a:r>
            <a:r>
              <a:rPr sz="2950" spc="-105" dirty="0">
                <a:latin typeface="Symbol"/>
                <a:cs typeface="Symbol"/>
              </a:rPr>
              <a:t></a:t>
            </a:r>
            <a:r>
              <a:rPr sz="2950" spc="-500" dirty="0">
                <a:latin typeface="Times New Roman"/>
                <a:cs typeface="Times New Roman"/>
              </a:rPr>
              <a:t> </a:t>
            </a:r>
            <a:r>
              <a:rPr sz="3150" i="1" spc="10" dirty="0">
                <a:latin typeface="Symbol"/>
                <a:cs typeface="Symbol"/>
              </a:rPr>
              <a:t></a:t>
            </a:r>
            <a:r>
              <a:rPr sz="3150" i="1" spc="-500" dirty="0">
                <a:latin typeface="Times New Roman"/>
                <a:cs typeface="Times New Roman"/>
              </a:rPr>
              <a:t> </a:t>
            </a:r>
            <a:r>
              <a:rPr sz="3950" spc="-275" dirty="0">
                <a:latin typeface="Symbol"/>
                <a:cs typeface="Symbol"/>
              </a:rPr>
              <a:t></a:t>
            </a:r>
            <a:r>
              <a:rPr sz="3950" spc="-275" dirty="0">
                <a:latin typeface="Times New Roman"/>
                <a:cs typeface="Times New Roman"/>
              </a:rPr>
              <a:t>	</a:t>
            </a:r>
            <a:r>
              <a:rPr sz="2950" i="1" spc="110" dirty="0">
                <a:latin typeface="Times New Roman"/>
                <a:cs typeface="Times New Roman"/>
              </a:rPr>
              <a:t>p	</a:t>
            </a:r>
            <a:r>
              <a:rPr sz="2950" spc="120" dirty="0">
                <a:latin typeface="Symbol"/>
                <a:cs typeface="Symbol"/>
              </a:rPr>
              <a:t></a:t>
            </a:r>
            <a:r>
              <a:rPr sz="2950" spc="-25" dirty="0">
                <a:latin typeface="Times New Roman"/>
                <a:cs typeface="Times New Roman"/>
              </a:rPr>
              <a:t> </a:t>
            </a:r>
            <a:r>
              <a:rPr sz="3150" i="1" spc="10" dirty="0">
                <a:latin typeface="Symbol"/>
                <a:cs typeface="Symbol"/>
              </a:rPr>
              <a:t></a:t>
            </a:r>
            <a:r>
              <a:rPr sz="3150" spc="10" dirty="0">
                <a:latin typeface="Times New Roman"/>
                <a:cs typeface="Times New Roman"/>
              </a:rPr>
              <a:t>	</a:t>
            </a:r>
            <a:r>
              <a:rPr sz="3950" spc="-705" dirty="0">
                <a:latin typeface="Symbol"/>
                <a:cs typeface="Symbol"/>
              </a:rPr>
              <a:t></a:t>
            </a:r>
            <a:endParaRPr sz="3950" dirty="0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698193"/>
            <a:ext cx="720725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73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  <a:tab pos="697865" algn="l"/>
                <a:tab pos="1878330" algn="l"/>
                <a:tab pos="2854325" algn="l"/>
                <a:tab pos="3311525" algn="l"/>
                <a:tab pos="4460875" algn="l"/>
                <a:tab pos="4930140" algn="l"/>
                <a:tab pos="5311140" algn="l"/>
                <a:tab pos="6530975" algn="l"/>
                <a:tab pos="6927215" algn="l"/>
              </a:tabLst>
            </a:pPr>
            <a:r>
              <a:rPr sz="2400" spc="-5" dirty="0">
                <a:latin typeface="Constantia"/>
                <a:cs typeface="Constantia"/>
              </a:rPr>
              <a:t>E</a:t>
            </a:r>
            <a:r>
              <a:rPr sz="2400" dirty="0">
                <a:latin typeface="Constantia"/>
                <a:cs typeface="Constantia"/>
              </a:rPr>
              <a:t>l	</a:t>
            </a:r>
            <a:r>
              <a:rPr sz="2400" spc="-5" dirty="0">
                <a:latin typeface="Constantia"/>
                <a:cs typeface="Constantia"/>
              </a:rPr>
              <a:t>núme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	m</a:t>
            </a:r>
            <a:r>
              <a:rPr sz="2400" spc="-25" dirty="0">
                <a:latin typeface="Constantia"/>
                <a:cs typeface="Constantia"/>
              </a:rPr>
              <a:t>e</a:t>
            </a:r>
            <a:r>
              <a:rPr sz="2400" spc="-5" dirty="0">
                <a:latin typeface="Constantia"/>
                <a:cs typeface="Constantia"/>
              </a:rPr>
              <a:t>di</a:t>
            </a:r>
            <a:r>
              <a:rPr sz="2400" dirty="0">
                <a:latin typeface="Constantia"/>
                <a:cs typeface="Constantia"/>
              </a:rPr>
              <a:t>o	</a:t>
            </a:r>
            <a:r>
              <a:rPr sz="2400" spc="-20" dirty="0">
                <a:latin typeface="Constantia"/>
                <a:cs typeface="Constantia"/>
              </a:rPr>
              <a:t>d</a:t>
            </a:r>
            <a:r>
              <a:rPr sz="2400" dirty="0">
                <a:latin typeface="Constantia"/>
                <a:cs typeface="Constantia"/>
              </a:rPr>
              <a:t>e	</a:t>
            </a:r>
            <a:r>
              <a:rPr sz="2400" spc="-5" dirty="0">
                <a:latin typeface="Constantia"/>
                <a:cs typeface="Constantia"/>
              </a:rPr>
              <a:t>cl</a:t>
            </a:r>
            <a:r>
              <a:rPr sz="2400" spc="-2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4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es	en	el	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a,	</a:t>
            </a:r>
            <a:r>
              <a:rPr sz="2400" spc="5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,	</a:t>
            </a:r>
            <a:r>
              <a:rPr sz="2400" spc="-15" dirty="0">
                <a:latin typeface="Constantia"/>
                <a:cs typeface="Constantia"/>
              </a:rPr>
              <a:t>se</a:t>
            </a:r>
            <a:endParaRPr sz="2400" dirty="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5" dirty="0">
                <a:latin typeface="Constantia"/>
                <a:cs typeface="Constantia"/>
              </a:rPr>
              <a:t>calcula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así:</a:t>
            </a:r>
            <a:endParaRPr sz="24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6705" y="2560611"/>
            <a:ext cx="7048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i="1" spc="15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406" y="2560611"/>
            <a:ext cx="7048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i="1" spc="15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7806" y="2748512"/>
            <a:ext cx="7048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i="1" spc="15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168" y="2483752"/>
            <a:ext cx="167576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9430" algn="l"/>
              </a:tabLst>
            </a:pPr>
            <a:r>
              <a:rPr sz="2100" i="1" spc="20" dirty="0">
                <a:latin typeface="Times New Roman"/>
                <a:cs typeface="Times New Roman"/>
              </a:rPr>
              <a:t>j</a:t>
            </a:r>
            <a:r>
              <a:rPr sz="2100" i="1" spc="90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Symbol"/>
                <a:cs typeface="Symbol"/>
              </a:rPr>
              <a:t>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100" spc="-70" dirty="0">
                <a:latin typeface="Symbol"/>
                <a:cs typeface="Symbol"/>
              </a:rPr>
              <a:t></a:t>
            </a:r>
            <a:r>
              <a:rPr sz="2800" spc="-70" dirty="0">
                <a:latin typeface="Symbol"/>
                <a:cs typeface="Symbol"/>
              </a:rPr>
              <a:t></a:t>
            </a:r>
            <a:r>
              <a:rPr sz="2100" spc="-70" dirty="0">
                <a:latin typeface="Times New Roman"/>
                <a:cs typeface="Times New Roman"/>
              </a:rPr>
              <a:t>1</a:t>
            </a:r>
            <a:r>
              <a:rPr sz="2100" spc="-70" dirty="0">
                <a:latin typeface="Symbol"/>
                <a:cs typeface="Symbol"/>
              </a:rPr>
              <a:t>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Symbol"/>
                <a:cs typeface="Symbol"/>
              </a:rPr>
              <a:t></a:t>
            </a:r>
            <a:r>
              <a:rPr sz="2200" i="1" spc="-34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Symbol"/>
                <a:cs typeface="Symbol"/>
              </a:rPr>
              <a:t></a:t>
            </a:r>
            <a:r>
              <a:rPr sz="2100" spc="-80" dirty="0">
                <a:latin typeface="Times New Roman"/>
                <a:cs typeface="Times New Roman"/>
              </a:rPr>
              <a:t>*</a:t>
            </a:r>
            <a:r>
              <a:rPr sz="2100" spc="-310" dirty="0">
                <a:latin typeface="Times New Roman"/>
                <a:cs typeface="Times New Roman"/>
              </a:rPr>
              <a:t> </a:t>
            </a:r>
            <a:r>
              <a:rPr sz="2100" i="1" spc="35" dirty="0"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1986" y="2554283"/>
            <a:ext cx="145923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78180" algn="l"/>
              </a:tabLst>
            </a:pPr>
            <a:r>
              <a:rPr sz="2100" spc="100" dirty="0">
                <a:latin typeface="Times New Roman"/>
                <a:cs typeface="Times New Roman"/>
              </a:rPr>
              <a:t>1</a:t>
            </a:r>
            <a:r>
              <a:rPr sz="2100" spc="100" dirty="0">
                <a:latin typeface="Symbol"/>
                <a:cs typeface="Symbol"/>
              </a:rPr>
              <a:t></a:t>
            </a:r>
            <a:r>
              <a:rPr sz="2100" spc="-135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Symbol"/>
                <a:cs typeface="Symbol"/>
              </a:rPr>
              <a:t>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100" spc="40" dirty="0">
                <a:latin typeface="Symbol"/>
                <a:cs typeface="Symbol"/>
              </a:rPr>
              <a:t>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1</a:t>
            </a:r>
            <a:r>
              <a:rPr sz="2100" spc="105" dirty="0">
                <a:latin typeface="Symbol"/>
                <a:cs typeface="Symbol"/>
              </a:rPr>
              <a:t>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Symbol"/>
                <a:cs typeface="Symbol"/>
              </a:rPr>
              <a:t>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0746" y="2483752"/>
            <a:ext cx="313690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99745" algn="l"/>
                <a:tab pos="1081405" algn="l"/>
                <a:tab pos="1529080" algn="l"/>
                <a:tab pos="2120900" algn="l"/>
                <a:tab pos="2454275" algn="l"/>
                <a:tab pos="3046095" algn="l"/>
              </a:tabLst>
            </a:pPr>
            <a:r>
              <a:rPr sz="2100" i="1" spc="20" dirty="0">
                <a:latin typeface="Times New Roman"/>
                <a:cs typeface="Times New Roman"/>
              </a:rPr>
              <a:t>j</a:t>
            </a:r>
            <a:r>
              <a:rPr sz="2100" i="1" spc="290" dirty="0">
                <a:latin typeface="Times New Roman"/>
                <a:cs typeface="Times New Roman"/>
              </a:rPr>
              <a:t> </a:t>
            </a:r>
            <a:r>
              <a:rPr sz="2100" i="1" spc="35" dirty="0">
                <a:latin typeface="Times New Roman"/>
                <a:cs typeface="Times New Roman"/>
              </a:rPr>
              <a:t>p	</a:t>
            </a:r>
            <a:r>
              <a:rPr sz="2100" spc="40" dirty="0">
                <a:latin typeface="Symbol"/>
                <a:cs typeface="Symbol"/>
              </a:rPr>
              <a:t></a:t>
            </a:r>
            <a:r>
              <a:rPr sz="2100" spc="40" dirty="0">
                <a:latin typeface="Times New Roman"/>
                <a:cs typeface="Times New Roman"/>
              </a:rPr>
              <a:t>	</a:t>
            </a:r>
            <a:r>
              <a:rPr sz="2100" i="1" spc="20" dirty="0">
                <a:latin typeface="Times New Roman"/>
                <a:cs typeface="Times New Roman"/>
              </a:rPr>
              <a:t>j</a:t>
            </a:r>
            <a:r>
              <a:rPr sz="2100" i="1" spc="90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Symbol"/>
                <a:cs typeface="Symbol"/>
              </a:rPr>
              <a:t>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800" spc="-220" dirty="0">
                <a:latin typeface="Symbol"/>
                <a:cs typeface="Symbol"/>
              </a:rPr>
              <a:t></a:t>
            </a:r>
            <a:r>
              <a:rPr sz="2800" spc="-220" dirty="0">
                <a:latin typeface="Times New Roman"/>
                <a:cs typeface="Times New Roman"/>
              </a:rPr>
              <a:t>	</a:t>
            </a:r>
            <a:r>
              <a:rPr sz="2800" spc="-220" dirty="0">
                <a:latin typeface="Symbol"/>
                <a:cs typeface="Symbol"/>
              </a:rPr>
              <a:t></a:t>
            </a:r>
            <a:r>
              <a:rPr sz="2800" spc="-220" dirty="0">
                <a:latin typeface="Times New Roman"/>
                <a:cs typeface="Times New Roman"/>
              </a:rPr>
              <a:t>	</a:t>
            </a:r>
            <a:r>
              <a:rPr sz="2800" spc="-220" dirty="0">
                <a:latin typeface="Symbol"/>
                <a:cs typeface="Symbol"/>
              </a:rPr>
              <a:t></a:t>
            </a:r>
            <a:r>
              <a:rPr sz="2800" spc="-220" dirty="0">
                <a:latin typeface="Times New Roman"/>
                <a:cs typeface="Times New Roman"/>
              </a:rPr>
              <a:t>	</a:t>
            </a:r>
            <a:r>
              <a:rPr sz="2800" spc="-370" dirty="0">
                <a:latin typeface="Symbol"/>
                <a:cs typeface="Symbol"/>
              </a:rPr>
              <a:t>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5651" y="2569601"/>
            <a:ext cx="391160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i="1" spc="40" dirty="0">
                <a:latin typeface="Times New Roman"/>
                <a:cs typeface="Times New Roman"/>
              </a:rPr>
              <a:t>L</a:t>
            </a:r>
            <a:r>
              <a:rPr sz="2100" i="1" spc="-135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6483" y="2497477"/>
            <a:ext cx="32067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spc="75" dirty="0">
                <a:latin typeface="Symbol"/>
                <a:cs typeface="Symbol"/>
              </a:rPr>
              <a:t>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7464" y="2497477"/>
            <a:ext cx="1389380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80770" algn="l"/>
              </a:tabLst>
            </a:pPr>
            <a:r>
              <a:rPr sz="3150" spc="75" dirty="0">
                <a:latin typeface="Symbol"/>
                <a:cs typeface="Symbol"/>
              </a:rPr>
              <a:t></a:t>
            </a:r>
            <a:r>
              <a:rPr sz="3150" spc="75" dirty="0">
                <a:latin typeface="Times New Roman"/>
                <a:cs typeface="Times New Roman"/>
              </a:rPr>
              <a:t>	</a:t>
            </a:r>
            <a:r>
              <a:rPr sz="3150" spc="75" dirty="0">
                <a:latin typeface="Symbol"/>
                <a:cs typeface="Symbol"/>
              </a:rPr>
              <a:t>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1807" y="2407576"/>
            <a:ext cx="1409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45" dirty="0">
                <a:latin typeface="Symbol"/>
                <a:cs typeface="Symbol"/>
              </a:rPr>
              <a:t>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62833" y="2407576"/>
            <a:ext cx="120904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80770" algn="l"/>
              </a:tabLst>
            </a:pPr>
            <a:r>
              <a:rPr sz="1200" spc="45" dirty="0">
                <a:latin typeface="Symbol"/>
                <a:cs typeface="Symbol"/>
              </a:rPr>
              <a:t></a:t>
            </a:r>
            <a:r>
              <a:rPr sz="1200" spc="45" dirty="0">
                <a:latin typeface="Times New Roman"/>
                <a:cs typeface="Times New Roman"/>
              </a:rPr>
              <a:t>	</a:t>
            </a:r>
            <a:r>
              <a:rPr sz="1200" spc="45" dirty="0">
                <a:latin typeface="Symbol"/>
                <a:cs typeface="Symbol"/>
              </a:rPr>
              <a:t>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1555" y="2939119"/>
            <a:ext cx="373634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80770" algn="l"/>
                <a:tab pos="3491229" algn="l"/>
              </a:tabLst>
            </a:pPr>
            <a:r>
              <a:rPr sz="1200" i="1" spc="15" dirty="0">
                <a:latin typeface="Times New Roman"/>
                <a:cs typeface="Times New Roman"/>
              </a:rPr>
              <a:t>j</a:t>
            </a:r>
            <a:r>
              <a:rPr sz="1200" i="1" spc="-195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Symbol"/>
                <a:cs typeface="Symbol"/>
              </a:rPr>
              <a:t></a:t>
            </a:r>
            <a:r>
              <a:rPr sz="1200" spc="45" dirty="0">
                <a:latin typeface="Times New Roman"/>
                <a:cs typeface="Times New Roman"/>
              </a:rPr>
              <a:t>0	</a:t>
            </a:r>
            <a:r>
              <a:rPr sz="1200" i="1" spc="15" dirty="0">
                <a:latin typeface="Times New Roman"/>
                <a:cs typeface="Times New Roman"/>
              </a:rPr>
              <a:t>j</a:t>
            </a:r>
            <a:r>
              <a:rPr sz="1200" i="1" spc="-190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Symbol"/>
                <a:cs typeface="Symbol"/>
              </a:rPr>
              <a:t></a:t>
            </a:r>
            <a:r>
              <a:rPr sz="1200" spc="45" dirty="0">
                <a:latin typeface="Times New Roman"/>
                <a:cs typeface="Times New Roman"/>
              </a:rPr>
              <a:t>0	</a:t>
            </a:r>
            <a:r>
              <a:rPr sz="1200" i="1" spc="15" dirty="0">
                <a:latin typeface="Times New Roman"/>
                <a:cs typeface="Times New Roman"/>
              </a:rPr>
              <a:t>j</a:t>
            </a:r>
            <a:r>
              <a:rPr sz="1200" i="1" spc="-235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Symbol"/>
                <a:cs typeface="Symbol"/>
              </a:rPr>
              <a:t></a:t>
            </a:r>
            <a:r>
              <a:rPr sz="1200" spc="4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144" y="3065074"/>
            <a:ext cx="5745480" cy="150876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5"/>
              </a:spcBef>
            </a:pPr>
            <a:r>
              <a:rPr sz="2400" spc="5" dirty="0">
                <a:latin typeface="Arial"/>
                <a:cs typeface="Arial"/>
              </a:rPr>
              <a:t>Sumamos </a:t>
            </a:r>
            <a:r>
              <a:rPr sz="2400" dirty="0">
                <a:latin typeface="Arial"/>
                <a:cs typeface="Arial"/>
              </a:rPr>
              <a:t>la serie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aritmético-geométrica:</a:t>
            </a:r>
            <a:endParaRPr sz="2400">
              <a:latin typeface="Arial"/>
              <a:cs typeface="Arial"/>
            </a:endParaRPr>
          </a:p>
          <a:p>
            <a:pPr marL="2252980">
              <a:lnSpc>
                <a:spcPct val="100000"/>
              </a:lnSpc>
              <a:spcBef>
                <a:spcPts val="885"/>
              </a:spcBef>
            </a:pPr>
            <a:r>
              <a:rPr sz="2400" i="1" spc="55" dirty="0">
                <a:latin typeface="Times New Roman"/>
                <a:cs typeface="Times New Roman"/>
              </a:rPr>
              <a:t>S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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Symbol"/>
                <a:cs typeface="Symbol"/>
              </a:rPr>
              <a:t></a:t>
            </a:r>
            <a:r>
              <a:rPr sz="2500" i="1" spc="-10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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2</a:t>
            </a:r>
            <a:r>
              <a:rPr sz="2500" i="1" spc="60" dirty="0">
                <a:latin typeface="Symbol"/>
                <a:cs typeface="Symbol"/>
              </a:rPr>
              <a:t></a:t>
            </a:r>
            <a:r>
              <a:rPr sz="2500" i="1" spc="-385" dirty="0">
                <a:latin typeface="Times New Roman"/>
                <a:cs typeface="Times New Roman"/>
              </a:rPr>
              <a:t> </a:t>
            </a:r>
            <a:r>
              <a:rPr sz="2100" spc="44" baseline="43650" dirty="0">
                <a:latin typeface="Times New Roman"/>
                <a:cs typeface="Times New Roman"/>
              </a:rPr>
              <a:t>2</a:t>
            </a:r>
            <a:r>
              <a:rPr sz="2100" spc="375" baseline="4365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3</a:t>
            </a:r>
            <a:r>
              <a:rPr sz="2500" i="1" spc="90" dirty="0">
                <a:latin typeface="Symbol"/>
                <a:cs typeface="Symbol"/>
              </a:rPr>
              <a:t></a:t>
            </a:r>
            <a:r>
              <a:rPr sz="2100" spc="135" baseline="43650" dirty="0">
                <a:latin typeface="Times New Roman"/>
                <a:cs typeface="Times New Roman"/>
              </a:rPr>
              <a:t>3</a:t>
            </a:r>
            <a:r>
              <a:rPr sz="2100" spc="315" baseline="4365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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4</a:t>
            </a:r>
            <a:r>
              <a:rPr sz="2500" i="1" spc="60" dirty="0">
                <a:latin typeface="Symbol"/>
                <a:cs typeface="Symbol"/>
              </a:rPr>
              <a:t></a:t>
            </a:r>
            <a:r>
              <a:rPr sz="2500" i="1" spc="-380" dirty="0">
                <a:latin typeface="Times New Roman"/>
                <a:cs typeface="Times New Roman"/>
              </a:rPr>
              <a:t> </a:t>
            </a:r>
            <a:r>
              <a:rPr sz="2100" spc="44" baseline="43650" dirty="0">
                <a:latin typeface="Times New Roman"/>
                <a:cs typeface="Times New Roman"/>
              </a:rPr>
              <a:t>4</a:t>
            </a:r>
            <a:r>
              <a:rPr sz="2100" spc="359" baseline="4365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Symbol"/>
                <a:cs typeface="Symbol"/>
              </a:rPr>
              <a:t></a:t>
            </a:r>
            <a:r>
              <a:rPr sz="2400" spc="-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...</a:t>
            </a:r>
            <a:endParaRPr sz="2400">
              <a:latin typeface="Times New Roman"/>
              <a:cs typeface="Times New Roman"/>
            </a:endParaRPr>
          </a:p>
          <a:p>
            <a:pPr marL="1809750">
              <a:lnSpc>
                <a:spcPct val="100000"/>
              </a:lnSpc>
              <a:spcBef>
                <a:spcPts val="1100"/>
              </a:spcBef>
              <a:tabLst>
                <a:tab pos="2996565" algn="l"/>
              </a:tabLst>
            </a:pPr>
            <a:r>
              <a:rPr sz="2400" spc="65" dirty="0">
                <a:latin typeface="Symbol"/>
                <a:cs typeface="Symbol"/>
              </a:rPr>
              <a:t>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Symbol"/>
                <a:cs typeface="Symbol"/>
              </a:rPr>
              <a:t></a:t>
            </a:r>
            <a:r>
              <a:rPr sz="2400" i="1" spc="-5" dirty="0">
                <a:latin typeface="Times New Roman"/>
                <a:cs typeface="Times New Roman"/>
              </a:rPr>
              <a:t>S</a:t>
            </a:r>
            <a:r>
              <a:rPr sz="2400" i="1" spc="9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</a:t>
            </a:r>
            <a:r>
              <a:rPr sz="2400" spc="65" dirty="0">
                <a:latin typeface="Times New Roman"/>
                <a:cs typeface="Times New Roman"/>
              </a:rPr>
              <a:t>	</a:t>
            </a:r>
            <a:r>
              <a:rPr sz="2400" spc="65" dirty="0">
                <a:latin typeface="Symbol"/>
                <a:cs typeface="Symbol"/>
              </a:rPr>
              <a:t>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500" i="1" spc="10" dirty="0">
                <a:latin typeface="Symbol"/>
                <a:cs typeface="Symbol"/>
              </a:rPr>
              <a:t></a:t>
            </a:r>
            <a:r>
              <a:rPr sz="2500" i="1" spc="-385" dirty="0">
                <a:latin typeface="Times New Roman"/>
                <a:cs typeface="Times New Roman"/>
              </a:rPr>
              <a:t> </a:t>
            </a:r>
            <a:r>
              <a:rPr sz="2100" spc="52" baseline="43650" dirty="0">
                <a:latin typeface="Times New Roman"/>
                <a:cs typeface="Times New Roman"/>
              </a:rPr>
              <a:t>2</a:t>
            </a:r>
            <a:r>
              <a:rPr sz="2100" spc="375" baseline="4365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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2</a:t>
            </a:r>
            <a:r>
              <a:rPr sz="2500" i="1" spc="120" dirty="0">
                <a:latin typeface="Symbol"/>
                <a:cs typeface="Symbol"/>
              </a:rPr>
              <a:t></a:t>
            </a:r>
            <a:r>
              <a:rPr sz="2100" spc="179" baseline="43650" dirty="0">
                <a:latin typeface="Times New Roman"/>
                <a:cs typeface="Times New Roman"/>
              </a:rPr>
              <a:t>3</a:t>
            </a:r>
            <a:r>
              <a:rPr sz="2100" spc="300" baseline="4365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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3</a:t>
            </a:r>
            <a:r>
              <a:rPr sz="2500" i="1" spc="20" dirty="0">
                <a:latin typeface="Symbol"/>
                <a:cs typeface="Symbol"/>
              </a:rPr>
              <a:t></a:t>
            </a:r>
            <a:r>
              <a:rPr sz="2500" i="1" spc="-380" dirty="0">
                <a:latin typeface="Times New Roman"/>
                <a:cs typeface="Times New Roman"/>
              </a:rPr>
              <a:t> </a:t>
            </a:r>
            <a:r>
              <a:rPr sz="2100" spc="52" baseline="43650" dirty="0">
                <a:latin typeface="Times New Roman"/>
                <a:cs typeface="Times New Roman"/>
              </a:rPr>
              <a:t>4</a:t>
            </a:r>
            <a:r>
              <a:rPr sz="2100" spc="375" baseline="4365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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...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92275" y="4668901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62877" y="5010152"/>
            <a:ext cx="60134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7332" y="4691171"/>
            <a:ext cx="471678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291965" algn="l"/>
                <a:tab pos="4678045" algn="l"/>
              </a:tabLst>
            </a:pP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60" dirty="0">
                <a:latin typeface="Times New Roman"/>
                <a:cs typeface="Times New Roman"/>
              </a:rPr>
              <a:t> </a:t>
            </a:r>
            <a:r>
              <a:rPr sz="3150" spc="-165" dirty="0">
                <a:latin typeface="Symbol"/>
                <a:cs typeface="Symbol"/>
              </a:rPr>
              <a:t></a:t>
            </a:r>
            <a:r>
              <a:rPr sz="2400" i="1" spc="-165" dirty="0">
                <a:latin typeface="Times New Roman"/>
                <a:cs typeface="Times New Roman"/>
              </a:rPr>
              <a:t>S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50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2</a:t>
            </a:r>
            <a:r>
              <a:rPr sz="2100" spc="412" baseline="436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90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</a:t>
            </a:r>
            <a:r>
              <a:rPr sz="2100" spc="352" baseline="436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45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4</a:t>
            </a:r>
            <a:r>
              <a:rPr sz="2100" spc="412" baseline="436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...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30" dirty="0" smtClean="0">
                <a:latin typeface="Symbol"/>
                <a:cs typeface="Symbol"/>
              </a:rPr>
              <a:t></a:t>
            </a:r>
            <a:r>
              <a:rPr sz="3600" u="sng" spc="44" baseline="347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3600" u="sng" spc="44" baseline="347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3750" i="1" u="sng" spc="-37" baseline="33333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3750" u="sng" spc="-37" baseline="3333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750" baseline="33333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51204" y="5904316"/>
            <a:ext cx="60134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18320" y="5841625"/>
            <a:ext cx="929640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150" spc="-570" dirty="0">
                <a:latin typeface="Symbol"/>
                <a:cs typeface="Symbol"/>
              </a:rPr>
              <a:t></a:t>
            </a:r>
            <a:r>
              <a:rPr sz="2400" spc="180" dirty="0">
                <a:latin typeface="Times New Roman"/>
                <a:cs typeface="Times New Roman"/>
              </a:rPr>
              <a:t>1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spc="-370" dirty="0">
                <a:latin typeface="Times New Roman"/>
                <a:cs typeface="Times New Roman"/>
              </a:rPr>
              <a:t> </a:t>
            </a:r>
            <a:r>
              <a:rPr sz="3150" spc="-335" dirty="0">
                <a:latin typeface="Symbol"/>
                <a:cs typeface="Symbol"/>
              </a:rPr>
              <a:t></a:t>
            </a:r>
            <a:r>
              <a:rPr sz="2100" spc="22" baseline="49603" dirty="0">
                <a:latin typeface="Times New Roman"/>
                <a:cs typeface="Times New Roman"/>
              </a:rPr>
              <a:t>2</a:t>
            </a:r>
            <a:endParaRPr sz="2100" baseline="49603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4346" y="5585021"/>
            <a:ext cx="3558540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053589" algn="l"/>
                <a:tab pos="2597785" algn="l"/>
                <a:tab pos="3132455" algn="l"/>
                <a:tab pos="3519804" algn="l"/>
              </a:tabLst>
            </a:pPr>
            <a:r>
              <a:rPr sz="2400" spc="55" dirty="0">
                <a:latin typeface="Symbol"/>
                <a:cs typeface="Symbol"/>
              </a:rPr>
              <a:t>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L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320" dirty="0">
                <a:latin typeface="Times New Roman"/>
                <a:cs typeface="Times New Roman"/>
              </a:rPr>
              <a:t> 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3150" spc="-90" dirty="0" smtClean="0">
                <a:latin typeface="Symbol"/>
                <a:cs typeface="Symbol"/>
              </a:rPr>
              <a:t></a:t>
            </a:r>
            <a:r>
              <a:rPr sz="4725" u="sng" spc="-135" baseline="2645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4725" u="sng" spc="-135" baseline="2645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3750" i="1" u="sng" spc="-37" baseline="33333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3750" u="sng" spc="-37" baseline="3333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spc="30" dirty="0" smtClean="0">
                <a:latin typeface="Symbol"/>
                <a:cs typeface="Symbol"/>
              </a:rPr>
              <a:t></a:t>
            </a:r>
            <a:r>
              <a:rPr sz="3600" u="sng" spc="44" baseline="347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3600" u="sng" spc="44" baseline="347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3750" i="1" u="sng" spc="-37" baseline="33333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3750" u="sng" spc="-37" baseline="3333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750" baseline="3333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4769"/>
            <a:ext cx="7282815" cy="20396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10"/>
              </a:spcBef>
              <a:buClr>
                <a:srgbClr val="0AD0D9"/>
              </a:buClr>
              <a:buSzPct val="95454"/>
              <a:buFont typeface="Wingdings 2"/>
              <a:buChar char=""/>
              <a:tabLst>
                <a:tab pos="287020" algn="l"/>
              </a:tabLst>
            </a:pPr>
            <a:r>
              <a:rPr sz="2200" spc="25" dirty="0">
                <a:latin typeface="Constantia"/>
                <a:cs typeface="Constantia"/>
              </a:rPr>
              <a:t>La </a:t>
            </a:r>
            <a:r>
              <a:rPr sz="2200" spc="-10" dirty="0">
                <a:latin typeface="Constantia"/>
                <a:cs typeface="Constantia"/>
              </a:rPr>
              <a:t>utilización del </a:t>
            </a:r>
            <a:r>
              <a:rPr sz="2200" spc="-20" dirty="0">
                <a:latin typeface="Constantia"/>
                <a:cs typeface="Constantia"/>
              </a:rPr>
              <a:t>servidor, </a:t>
            </a:r>
            <a:r>
              <a:rPr sz="2200" spc="-5" dirty="0">
                <a:latin typeface="Constantia"/>
                <a:cs typeface="Constantia"/>
              </a:rPr>
              <a:t>notada </a:t>
            </a:r>
            <a:r>
              <a:rPr sz="2200" spc="-65" dirty="0">
                <a:latin typeface="Constantia"/>
                <a:cs typeface="Constantia"/>
              </a:rPr>
              <a:t>U, </a:t>
            </a:r>
            <a:r>
              <a:rPr sz="2200" dirty="0">
                <a:latin typeface="Constantia"/>
                <a:cs typeface="Constantia"/>
              </a:rPr>
              <a:t>es la </a:t>
            </a:r>
            <a:r>
              <a:rPr sz="2200" spc="-20" dirty="0">
                <a:latin typeface="Constantia"/>
                <a:cs typeface="Constantia"/>
              </a:rPr>
              <a:t>fracción </a:t>
            </a:r>
            <a:r>
              <a:rPr sz="2200" spc="-5" dirty="0">
                <a:latin typeface="Constantia"/>
                <a:cs typeface="Constantia"/>
              </a:rPr>
              <a:t>de  tiempo (en </a:t>
            </a:r>
            <a:r>
              <a:rPr sz="2200" spc="-15" dirty="0">
                <a:latin typeface="Constantia"/>
                <a:cs typeface="Constantia"/>
              </a:rPr>
              <a:t>tanto </a:t>
            </a:r>
            <a:r>
              <a:rPr sz="2200" spc="-10" dirty="0">
                <a:latin typeface="Constantia"/>
                <a:cs typeface="Constantia"/>
              </a:rPr>
              <a:t>por </a:t>
            </a:r>
            <a:r>
              <a:rPr sz="2200" spc="-15" dirty="0">
                <a:latin typeface="Constantia"/>
                <a:cs typeface="Constantia"/>
              </a:rPr>
              <a:t>uno) </a:t>
            </a:r>
            <a:r>
              <a:rPr sz="2200" dirty="0">
                <a:latin typeface="Constantia"/>
                <a:cs typeface="Constantia"/>
              </a:rPr>
              <a:t>que el </a:t>
            </a:r>
            <a:r>
              <a:rPr sz="2200" spc="-10" dirty="0">
                <a:latin typeface="Constantia"/>
                <a:cs typeface="Constantia"/>
              </a:rPr>
              <a:t>dependiente </a:t>
            </a:r>
            <a:r>
              <a:rPr sz="2200" spc="-15" dirty="0">
                <a:latin typeface="Constantia"/>
                <a:cs typeface="Constantia"/>
              </a:rPr>
              <a:t>permanece  </a:t>
            </a:r>
            <a:r>
              <a:rPr sz="2200" spc="-10" dirty="0">
                <a:latin typeface="Constantia"/>
                <a:cs typeface="Constantia"/>
              </a:rPr>
              <a:t>ocupado, </a:t>
            </a:r>
            <a:r>
              <a:rPr sz="2200" spc="-15" dirty="0">
                <a:latin typeface="Constantia"/>
                <a:cs typeface="Constantia"/>
              </a:rPr>
              <a:t>Para </a:t>
            </a:r>
            <a:r>
              <a:rPr sz="2200" spc="-10" dirty="0">
                <a:latin typeface="Constantia"/>
                <a:cs typeface="Constantia"/>
              </a:rPr>
              <a:t>hallarla, </a:t>
            </a:r>
            <a:r>
              <a:rPr sz="2200" spc="-5" dirty="0">
                <a:latin typeface="Constantia"/>
                <a:cs typeface="Constantia"/>
              </a:rPr>
              <a:t>nos </a:t>
            </a:r>
            <a:r>
              <a:rPr sz="2200" spc="-10" dirty="0">
                <a:latin typeface="Constantia"/>
                <a:cs typeface="Constantia"/>
              </a:rPr>
              <a:t>valemos </a:t>
            </a:r>
            <a:r>
              <a:rPr sz="2200" dirty="0">
                <a:latin typeface="Constantia"/>
                <a:cs typeface="Constantia"/>
              </a:rPr>
              <a:t>de que </a:t>
            </a:r>
            <a:r>
              <a:rPr sz="2200" spc="-5" dirty="0">
                <a:latin typeface="Constantia"/>
                <a:cs typeface="Constantia"/>
              </a:rPr>
              <a:t>cuando no</a:t>
            </a:r>
            <a:r>
              <a:rPr sz="2200" spc="-265" dirty="0">
                <a:latin typeface="Constantia"/>
                <a:cs typeface="Constantia"/>
              </a:rPr>
              <a:t> </a:t>
            </a:r>
            <a:r>
              <a:rPr sz="2200" spc="-20" dirty="0">
                <a:latin typeface="Constantia"/>
                <a:cs typeface="Constantia"/>
              </a:rPr>
              <a:t>hay  </a:t>
            </a:r>
            <a:r>
              <a:rPr sz="2200" spc="-10" dirty="0">
                <a:latin typeface="Constantia"/>
                <a:cs typeface="Constantia"/>
              </a:rPr>
              <a:t>saturación,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0" dirty="0">
                <a:latin typeface="Constantia"/>
                <a:cs typeface="Constantia"/>
              </a:rPr>
              <a:t>número </a:t>
            </a:r>
            <a:r>
              <a:rPr sz="2200" dirty="0">
                <a:latin typeface="Constantia"/>
                <a:cs typeface="Constantia"/>
              </a:rPr>
              <a:t>medio de </a:t>
            </a:r>
            <a:r>
              <a:rPr sz="2200" spc="-10" dirty="0">
                <a:latin typeface="Constantia"/>
                <a:cs typeface="Constantia"/>
              </a:rPr>
              <a:t>clientes </a:t>
            </a:r>
            <a:r>
              <a:rPr sz="2200" dirty="0">
                <a:latin typeface="Constantia"/>
                <a:cs typeface="Constantia"/>
              </a:rPr>
              <a:t>que </a:t>
            </a:r>
            <a:r>
              <a:rPr sz="2200" spc="-15" dirty="0">
                <a:latin typeface="Constantia"/>
                <a:cs typeface="Constantia"/>
              </a:rPr>
              <a:t>entran en </a:t>
            </a:r>
            <a:r>
              <a:rPr sz="2200" spc="-5" dirty="0">
                <a:latin typeface="Constantia"/>
                <a:cs typeface="Constantia"/>
              </a:rPr>
              <a:t>el  </a:t>
            </a:r>
            <a:r>
              <a:rPr sz="2200" spc="-10" dirty="0">
                <a:latin typeface="Constantia"/>
                <a:cs typeface="Constantia"/>
              </a:rPr>
              <a:t>sistema </a:t>
            </a:r>
            <a:r>
              <a:rPr sz="2200" spc="-5" dirty="0">
                <a:latin typeface="Constantia"/>
                <a:cs typeface="Constantia"/>
              </a:rPr>
              <a:t>debe </a:t>
            </a:r>
            <a:r>
              <a:rPr sz="2200" spc="-10" dirty="0">
                <a:latin typeface="Constantia"/>
                <a:cs typeface="Constantia"/>
              </a:rPr>
              <a:t>ser </a:t>
            </a:r>
            <a:r>
              <a:rPr sz="2200" spc="-5" dirty="0">
                <a:latin typeface="Constantia"/>
                <a:cs typeface="Constantia"/>
              </a:rPr>
              <a:t>igual </a:t>
            </a:r>
            <a:r>
              <a:rPr sz="2200" dirty="0">
                <a:latin typeface="Constantia"/>
                <a:cs typeface="Constantia"/>
              </a:rPr>
              <a:t>al </a:t>
            </a:r>
            <a:r>
              <a:rPr sz="2200" spc="-10" dirty="0">
                <a:latin typeface="Constantia"/>
                <a:cs typeface="Constantia"/>
              </a:rPr>
              <a:t>número </a:t>
            </a:r>
            <a:r>
              <a:rPr sz="2200" spc="-5" dirty="0">
                <a:latin typeface="Constantia"/>
                <a:cs typeface="Constantia"/>
              </a:rPr>
              <a:t>medio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15" dirty="0">
                <a:latin typeface="Constantia"/>
                <a:cs typeface="Constantia"/>
              </a:rPr>
              <a:t>clientes </a:t>
            </a:r>
            <a:r>
              <a:rPr sz="2200" dirty="0">
                <a:latin typeface="Constantia"/>
                <a:cs typeface="Constantia"/>
              </a:rPr>
              <a:t>que  salen de</a:t>
            </a:r>
            <a:r>
              <a:rPr sz="2200" spc="-23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él: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6697" y="4035127"/>
            <a:ext cx="266827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500" i="1" spc="-30" dirty="0">
                <a:latin typeface="Symbol"/>
                <a:cs typeface="Symbol"/>
              </a:rPr>
              <a:t></a:t>
            </a:r>
            <a:r>
              <a:rPr sz="2500" i="1" spc="-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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U</a:t>
            </a:r>
            <a:r>
              <a:rPr sz="2500" i="1" spc="-25" dirty="0">
                <a:latin typeface="Symbol"/>
                <a:cs typeface="Symbol"/>
              </a:rPr>
              <a:t></a:t>
            </a:r>
            <a:r>
              <a:rPr sz="2500" i="1" spc="-2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Symbol"/>
                <a:cs typeface="Symbol"/>
              </a:rPr>
              <a:t>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U </a:t>
            </a:r>
            <a:r>
              <a:rPr sz="2400" spc="25" dirty="0">
                <a:latin typeface="Symbol"/>
                <a:cs typeface="Symbol"/>
              </a:rPr>
              <a:t>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3750" i="1" u="sng" spc="-44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750" i="1" spc="-44" baseline="33333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4085521"/>
            <a:ext cx="7120255" cy="210693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518285" algn="ctr">
              <a:lnSpc>
                <a:spcPct val="100000"/>
              </a:lnSpc>
              <a:spcBef>
                <a:spcPts val="1610"/>
              </a:spcBef>
            </a:pPr>
            <a:r>
              <a:rPr sz="2500" i="1" spc="-30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1310"/>
              </a:spcBef>
              <a:buClr>
                <a:srgbClr val="04607A"/>
              </a:buClr>
              <a:buSzPct val="68181"/>
              <a:buFont typeface="Wingdings"/>
              <a:buChar char=""/>
              <a:tabLst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Como para </a:t>
            </a:r>
            <a:r>
              <a:rPr sz="2200" spc="-5" dirty="0">
                <a:latin typeface="Arial"/>
                <a:cs typeface="Arial"/>
              </a:rPr>
              <a:t>deducir la </a:t>
            </a:r>
            <a:r>
              <a:rPr sz="2200" dirty="0">
                <a:latin typeface="Arial"/>
                <a:cs typeface="Arial"/>
              </a:rPr>
              <a:t>anterior fórmula no </a:t>
            </a:r>
            <a:r>
              <a:rPr sz="2200" spc="-5" dirty="0">
                <a:latin typeface="Arial"/>
                <a:cs typeface="Arial"/>
              </a:rPr>
              <a:t>hemos  </a:t>
            </a:r>
            <a:r>
              <a:rPr sz="2200" dirty="0">
                <a:latin typeface="Arial"/>
                <a:cs typeface="Arial"/>
              </a:rPr>
              <a:t>usado ninguna </a:t>
            </a:r>
            <a:r>
              <a:rPr sz="2200" spc="-5" dirty="0">
                <a:latin typeface="Arial"/>
                <a:cs typeface="Arial"/>
              </a:rPr>
              <a:t>característica </a:t>
            </a:r>
            <a:r>
              <a:rPr sz="2200" dirty="0">
                <a:latin typeface="Arial"/>
                <a:cs typeface="Arial"/>
              </a:rPr>
              <a:t>especial </a:t>
            </a:r>
            <a:r>
              <a:rPr sz="2200" spc="-5" dirty="0">
                <a:latin typeface="Arial"/>
                <a:cs typeface="Arial"/>
              </a:rPr>
              <a:t>del modelo de  </a:t>
            </a:r>
            <a:r>
              <a:rPr sz="2200" dirty="0">
                <a:latin typeface="Arial"/>
                <a:cs typeface="Arial"/>
              </a:rPr>
              <a:t>entrada ni </a:t>
            </a:r>
            <a:r>
              <a:rPr sz="2200" spc="-5" dirty="0">
                <a:latin typeface="Arial"/>
                <a:cs typeface="Arial"/>
              </a:rPr>
              <a:t>del </a:t>
            </a:r>
            <a:r>
              <a:rPr sz="2200" dirty="0">
                <a:latin typeface="Arial"/>
                <a:cs typeface="Arial"/>
              </a:rPr>
              <a:t>de </a:t>
            </a:r>
            <a:r>
              <a:rPr sz="2200" spc="-5" dirty="0">
                <a:latin typeface="Arial"/>
                <a:cs typeface="Arial"/>
              </a:rPr>
              <a:t>salida, </a:t>
            </a:r>
            <a:r>
              <a:rPr sz="2200" dirty="0">
                <a:latin typeface="Arial"/>
                <a:cs typeface="Arial"/>
              </a:rPr>
              <a:t>dicha </a:t>
            </a:r>
            <a:r>
              <a:rPr sz="2200" spc="5" dirty="0">
                <a:latin typeface="Arial"/>
                <a:cs typeface="Arial"/>
              </a:rPr>
              <a:t>fórmula </a:t>
            </a:r>
            <a:r>
              <a:rPr sz="2200" dirty="0">
                <a:latin typeface="Arial"/>
                <a:cs typeface="Arial"/>
              </a:rPr>
              <a:t>es </a:t>
            </a:r>
            <a:r>
              <a:rPr sz="2200" spc="-10" dirty="0">
                <a:latin typeface="Arial"/>
                <a:cs typeface="Arial"/>
              </a:rPr>
              <a:t>válida </a:t>
            </a:r>
            <a:r>
              <a:rPr sz="2200" dirty="0">
                <a:latin typeface="Arial"/>
                <a:cs typeface="Arial"/>
              </a:rPr>
              <a:t>para  colas </a:t>
            </a:r>
            <a:r>
              <a:rPr sz="2200" spc="5" dirty="0">
                <a:latin typeface="Arial"/>
                <a:cs typeface="Arial"/>
              </a:rPr>
              <a:t>G </a:t>
            </a:r>
            <a:r>
              <a:rPr sz="2200" dirty="0">
                <a:latin typeface="Arial"/>
                <a:cs typeface="Arial"/>
              </a:rPr>
              <a:t>| </a:t>
            </a:r>
            <a:r>
              <a:rPr sz="2200" spc="5" dirty="0">
                <a:latin typeface="Arial"/>
                <a:cs typeface="Arial"/>
              </a:rPr>
              <a:t>G </a:t>
            </a:r>
            <a:r>
              <a:rPr sz="2200" dirty="0">
                <a:latin typeface="Arial"/>
                <a:cs typeface="Arial"/>
              </a:rPr>
              <a:t>|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9450" y="2271712"/>
            <a:ext cx="441325" cy="1809750"/>
            <a:chOff x="679450" y="2271712"/>
            <a:chExt cx="441325" cy="1809750"/>
          </a:xfrm>
        </p:grpSpPr>
        <p:sp>
          <p:nvSpPr>
            <p:cNvPr id="3" name="object 3"/>
            <p:cNvSpPr/>
            <p:nvPr/>
          </p:nvSpPr>
          <p:spPr>
            <a:xfrm>
              <a:off x="684212" y="2276475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431800" y="0"/>
                  </a:moveTo>
                  <a:lnTo>
                    <a:pt x="363558" y="1835"/>
                  </a:lnTo>
                  <a:lnTo>
                    <a:pt x="304291" y="6945"/>
                  </a:lnTo>
                  <a:lnTo>
                    <a:pt x="257555" y="14730"/>
                  </a:lnTo>
                  <a:lnTo>
                    <a:pt x="215900" y="35940"/>
                  </a:lnTo>
                  <a:lnTo>
                    <a:pt x="215900" y="864108"/>
                  </a:lnTo>
                  <a:lnTo>
                    <a:pt x="204893" y="875502"/>
                  </a:lnTo>
                  <a:lnTo>
                    <a:pt x="174244" y="885372"/>
                  </a:lnTo>
                  <a:lnTo>
                    <a:pt x="127508" y="893140"/>
                  </a:lnTo>
                  <a:lnTo>
                    <a:pt x="68241" y="898225"/>
                  </a:lnTo>
                  <a:lnTo>
                    <a:pt x="0" y="900049"/>
                  </a:lnTo>
                  <a:lnTo>
                    <a:pt x="68241" y="901885"/>
                  </a:lnTo>
                  <a:lnTo>
                    <a:pt x="127508" y="907002"/>
                  </a:lnTo>
                  <a:lnTo>
                    <a:pt x="174244" y="914807"/>
                  </a:lnTo>
                  <a:lnTo>
                    <a:pt x="204893" y="924709"/>
                  </a:lnTo>
                  <a:lnTo>
                    <a:pt x="215900" y="936116"/>
                  </a:lnTo>
                  <a:lnTo>
                    <a:pt x="215900" y="1764283"/>
                  </a:lnTo>
                  <a:lnTo>
                    <a:pt x="226906" y="1775629"/>
                  </a:lnTo>
                  <a:lnTo>
                    <a:pt x="257555" y="1785494"/>
                  </a:lnTo>
                  <a:lnTo>
                    <a:pt x="304291" y="1793279"/>
                  </a:lnTo>
                  <a:lnTo>
                    <a:pt x="363558" y="1798389"/>
                  </a:lnTo>
                  <a:lnTo>
                    <a:pt x="431800" y="1800225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4212" y="2276475"/>
              <a:ext cx="431800" cy="1800225"/>
            </a:xfrm>
            <a:custGeom>
              <a:avLst/>
              <a:gdLst/>
              <a:ahLst/>
              <a:cxnLst/>
              <a:rect l="l" t="t" r="r" b="b"/>
              <a:pathLst>
                <a:path w="431800" h="1800225">
                  <a:moveTo>
                    <a:pt x="431800" y="1800225"/>
                  </a:moveTo>
                  <a:lnTo>
                    <a:pt x="363558" y="1798389"/>
                  </a:lnTo>
                  <a:lnTo>
                    <a:pt x="304291" y="1793279"/>
                  </a:lnTo>
                  <a:lnTo>
                    <a:pt x="257555" y="1785494"/>
                  </a:lnTo>
                  <a:lnTo>
                    <a:pt x="215900" y="1764283"/>
                  </a:lnTo>
                  <a:lnTo>
                    <a:pt x="215900" y="936116"/>
                  </a:lnTo>
                  <a:lnTo>
                    <a:pt x="204893" y="924709"/>
                  </a:lnTo>
                  <a:lnTo>
                    <a:pt x="174244" y="914807"/>
                  </a:lnTo>
                  <a:lnTo>
                    <a:pt x="127508" y="907002"/>
                  </a:lnTo>
                  <a:lnTo>
                    <a:pt x="68241" y="901885"/>
                  </a:lnTo>
                  <a:lnTo>
                    <a:pt x="0" y="900049"/>
                  </a:lnTo>
                  <a:lnTo>
                    <a:pt x="68241" y="898225"/>
                  </a:lnTo>
                  <a:lnTo>
                    <a:pt x="127508" y="893140"/>
                  </a:lnTo>
                  <a:lnTo>
                    <a:pt x="174244" y="885372"/>
                  </a:lnTo>
                  <a:lnTo>
                    <a:pt x="204893" y="875502"/>
                  </a:lnTo>
                  <a:lnTo>
                    <a:pt x="215900" y="864108"/>
                  </a:lnTo>
                  <a:lnTo>
                    <a:pt x="215900" y="35940"/>
                  </a:lnTo>
                  <a:lnTo>
                    <a:pt x="226906" y="24595"/>
                  </a:lnTo>
                  <a:lnTo>
                    <a:pt x="257555" y="14730"/>
                  </a:lnTo>
                  <a:lnTo>
                    <a:pt x="304291" y="6945"/>
                  </a:lnTo>
                  <a:lnTo>
                    <a:pt x="363558" y="1835"/>
                  </a:lnTo>
                  <a:lnTo>
                    <a:pt x="4318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804" y="1033983"/>
            <a:ext cx="3365196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L" spc="-10" dirty="0" smtClean="0"/>
              <a:t>Contenido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929436" y="1877440"/>
            <a:ext cx="6518909" cy="904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6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5" dirty="0">
                <a:latin typeface="Constantia"/>
                <a:cs typeface="Constantia"/>
              </a:rPr>
              <a:t>Conceptos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básicos</a:t>
            </a:r>
            <a:endParaRPr sz="2400" dirty="0">
              <a:latin typeface="Constantia"/>
              <a:cs typeface="Constantia"/>
            </a:endParaRPr>
          </a:p>
          <a:p>
            <a:pPr marL="259079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0" dirty="0">
                <a:latin typeface="Constantia"/>
                <a:cs typeface="Constantia"/>
              </a:rPr>
              <a:t>Modelo </a:t>
            </a:r>
            <a:r>
              <a:rPr sz="2400" spc="-5" dirty="0">
                <a:latin typeface="Constantia"/>
                <a:cs typeface="Constantia"/>
              </a:rPr>
              <a:t>canal </a:t>
            </a:r>
            <a:r>
              <a:rPr sz="2400" spc="-10" dirty="0">
                <a:latin typeface="Constantia"/>
                <a:cs typeface="Constantia"/>
              </a:rPr>
              <a:t>simple </a:t>
            </a:r>
            <a:r>
              <a:rPr sz="2400" spc="-5" dirty="0">
                <a:latin typeface="Constantia"/>
                <a:cs typeface="Constantia"/>
              </a:rPr>
              <a:t>población infinita: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</a:t>
            </a:r>
            <a:r>
              <a:rPr sz="2000" spc="-1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</a:t>
            </a:r>
            <a:endParaRPr sz="2000" dirty="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2829001"/>
            <a:ext cx="5325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0" dirty="0">
                <a:latin typeface="Constantia"/>
                <a:cs typeface="Constantia"/>
              </a:rPr>
              <a:t>Modelo </a:t>
            </a:r>
            <a:r>
              <a:rPr sz="2400" spc="-5" dirty="0">
                <a:latin typeface="Constantia"/>
                <a:cs typeface="Constantia"/>
              </a:rPr>
              <a:t>multicanal población infinita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57315" y="2880817"/>
            <a:ext cx="10534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k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436" y="3268217"/>
            <a:ext cx="676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0" dirty="0">
                <a:latin typeface="Constantia"/>
                <a:cs typeface="Constantia"/>
              </a:rPr>
              <a:t>Modelo </a:t>
            </a:r>
            <a:r>
              <a:rPr sz="2400" spc="-5" dirty="0">
                <a:latin typeface="Constantia"/>
                <a:cs typeface="Constantia"/>
              </a:rPr>
              <a:t>canal </a:t>
            </a:r>
            <a:r>
              <a:rPr sz="2400" spc="-10" dirty="0">
                <a:latin typeface="Constantia"/>
                <a:cs typeface="Constantia"/>
              </a:rPr>
              <a:t>simple </a:t>
            </a:r>
            <a:r>
              <a:rPr sz="2400" spc="-5" dirty="0">
                <a:latin typeface="Constantia"/>
                <a:cs typeface="Constantia"/>
              </a:rPr>
              <a:t>población </a:t>
            </a:r>
            <a:r>
              <a:rPr sz="2400" dirty="0">
                <a:latin typeface="Constantia"/>
                <a:cs typeface="Constantia"/>
              </a:rPr>
              <a:t>finita :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1 |</a:t>
            </a:r>
            <a:r>
              <a:rPr sz="2000" spc="-2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</a:t>
            </a:r>
            <a:endParaRPr sz="2000" dirty="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558" y="3759200"/>
            <a:ext cx="14966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k |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7522" y="4564126"/>
            <a:ext cx="9944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 </a:t>
            </a:r>
            <a:r>
              <a:rPr sz="2000" spc="-10" dirty="0">
                <a:latin typeface="Constantia"/>
                <a:cs typeface="Constantia"/>
              </a:rPr>
              <a:t>M </a:t>
            </a:r>
            <a:r>
              <a:rPr sz="2000" spc="-5" dirty="0">
                <a:latin typeface="Constantia"/>
                <a:cs typeface="Constantia"/>
              </a:rPr>
              <a:t>|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436" y="3707383"/>
            <a:ext cx="5537835" cy="156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483234" indent="-24701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0" dirty="0">
                <a:latin typeface="Constantia"/>
                <a:cs typeface="Constantia"/>
              </a:rPr>
              <a:t>Modelo </a:t>
            </a:r>
            <a:r>
              <a:rPr sz="2400" spc="-5" dirty="0">
                <a:latin typeface="Constantia"/>
                <a:cs typeface="Constantia"/>
              </a:rPr>
              <a:t>multicanal población </a:t>
            </a:r>
            <a:r>
              <a:rPr sz="2400" dirty="0">
                <a:latin typeface="Constantia"/>
                <a:cs typeface="Constantia"/>
              </a:rPr>
              <a:t>finita</a:t>
            </a:r>
            <a:r>
              <a:rPr sz="2400" spc="-1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  </a:t>
            </a:r>
            <a:r>
              <a:rPr sz="2400" spc="-5" dirty="0">
                <a:latin typeface="Constantia"/>
                <a:cs typeface="Constantia"/>
              </a:rPr>
              <a:t>(capacidad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ilimitada)</a:t>
            </a:r>
            <a:endParaRPr sz="2400" dirty="0">
              <a:latin typeface="Constantia"/>
              <a:cs typeface="Constantia"/>
            </a:endParaRPr>
          </a:p>
          <a:p>
            <a:pPr marL="259079" marR="5080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259715" algn="l"/>
              </a:tabLst>
            </a:pPr>
            <a:r>
              <a:rPr sz="2400" spc="-10" dirty="0">
                <a:latin typeface="Constantia"/>
                <a:cs typeface="Constantia"/>
              </a:rPr>
              <a:t>Modelo </a:t>
            </a:r>
            <a:r>
              <a:rPr sz="2400" spc="-5" dirty="0">
                <a:latin typeface="Constantia"/>
                <a:cs typeface="Constantia"/>
              </a:rPr>
              <a:t>canal </a:t>
            </a:r>
            <a:r>
              <a:rPr sz="2400" spc="-10" dirty="0">
                <a:latin typeface="Constantia"/>
                <a:cs typeface="Constantia"/>
              </a:rPr>
              <a:t>simple </a:t>
            </a:r>
            <a:r>
              <a:rPr sz="2400" spc="-5" dirty="0">
                <a:latin typeface="Constantia"/>
                <a:cs typeface="Constantia"/>
              </a:rPr>
              <a:t>población infinita</a:t>
            </a:r>
            <a:r>
              <a:rPr sz="2400" spc="-2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  </a:t>
            </a:r>
            <a:r>
              <a:rPr sz="2400" spc="-5" dirty="0">
                <a:latin typeface="Constantia"/>
                <a:cs typeface="Constantia"/>
              </a:rPr>
              <a:t>(capacidad limitada)</a:t>
            </a:r>
            <a:endParaRPr sz="2400" dirty="0">
              <a:latin typeface="Constantia"/>
              <a:cs typeface="Constant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0525" y="2584450"/>
            <a:ext cx="509905" cy="2118360"/>
            <a:chOff x="390525" y="2584450"/>
            <a:chExt cx="509905" cy="2118360"/>
          </a:xfrm>
        </p:grpSpPr>
        <p:sp>
          <p:nvSpPr>
            <p:cNvPr id="14" name="object 14"/>
            <p:cNvSpPr/>
            <p:nvPr/>
          </p:nvSpPr>
          <p:spPr>
            <a:xfrm>
              <a:off x="395287" y="2635250"/>
              <a:ext cx="19050" cy="2018030"/>
            </a:xfrm>
            <a:custGeom>
              <a:avLst/>
              <a:gdLst/>
              <a:ahLst/>
              <a:cxnLst/>
              <a:rect l="l" t="t" r="r" b="b"/>
              <a:pathLst>
                <a:path w="19050" h="2018029">
                  <a:moveTo>
                    <a:pt x="0" y="0"/>
                  </a:moveTo>
                  <a:lnTo>
                    <a:pt x="19050" y="20176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4337" y="4603114"/>
              <a:ext cx="486409" cy="99695"/>
            </a:xfrm>
            <a:custGeom>
              <a:avLst/>
              <a:gdLst/>
              <a:ahLst/>
              <a:cxnLst/>
              <a:rect l="l" t="t" r="r" b="b"/>
              <a:pathLst>
                <a:path w="486409" h="99695">
                  <a:moveTo>
                    <a:pt x="466875" y="49847"/>
                  </a:moveTo>
                  <a:lnTo>
                    <a:pt x="397751" y="90170"/>
                  </a:lnTo>
                  <a:lnTo>
                    <a:pt x="395478" y="91567"/>
                  </a:lnTo>
                  <a:lnTo>
                    <a:pt x="394703" y="94487"/>
                  </a:lnTo>
                  <a:lnTo>
                    <a:pt x="396036" y="96647"/>
                  </a:lnTo>
                  <a:lnTo>
                    <a:pt x="397357" y="98933"/>
                  </a:lnTo>
                  <a:lnTo>
                    <a:pt x="400278" y="99695"/>
                  </a:lnTo>
                  <a:lnTo>
                    <a:pt x="402539" y="98425"/>
                  </a:lnTo>
                  <a:lnTo>
                    <a:pt x="477539" y="54610"/>
                  </a:lnTo>
                  <a:lnTo>
                    <a:pt x="476351" y="54610"/>
                  </a:lnTo>
                  <a:lnTo>
                    <a:pt x="476351" y="53975"/>
                  </a:lnTo>
                  <a:lnTo>
                    <a:pt x="473951" y="53975"/>
                  </a:lnTo>
                  <a:lnTo>
                    <a:pt x="466875" y="49847"/>
                  </a:lnTo>
                  <a:close/>
                </a:path>
                <a:path w="486409" h="99695">
                  <a:moveTo>
                    <a:pt x="458711" y="45085"/>
                  </a:moveTo>
                  <a:lnTo>
                    <a:pt x="0" y="45085"/>
                  </a:lnTo>
                  <a:lnTo>
                    <a:pt x="0" y="54610"/>
                  </a:lnTo>
                  <a:lnTo>
                    <a:pt x="458711" y="54610"/>
                  </a:lnTo>
                  <a:lnTo>
                    <a:pt x="466875" y="49847"/>
                  </a:lnTo>
                  <a:lnTo>
                    <a:pt x="458711" y="45085"/>
                  </a:lnTo>
                  <a:close/>
                </a:path>
                <a:path w="486409" h="99695">
                  <a:moveTo>
                    <a:pt x="477735" y="45085"/>
                  </a:moveTo>
                  <a:lnTo>
                    <a:pt x="476351" y="45085"/>
                  </a:lnTo>
                  <a:lnTo>
                    <a:pt x="476351" y="54610"/>
                  </a:lnTo>
                  <a:lnTo>
                    <a:pt x="477539" y="54610"/>
                  </a:lnTo>
                  <a:lnTo>
                    <a:pt x="485800" y="49784"/>
                  </a:lnTo>
                  <a:lnTo>
                    <a:pt x="477735" y="45085"/>
                  </a:lnTo>
                  <a:close/>
                </a:path>
                <a:path w="486409" h="99695">
                  <a:moveTo>
                    <a:pt x="473951" y="45720"/>
                  </a:moveTo>
                  <a:lnTo>
                    <a:pt x="466875" y="49847"/>
                  </a:lnTo>
                  <a:lnTo>
                    <a:pt x="473951" y="53975"/>
                  </a:lnTo>
                  <a:lnTo>
                    <a:pt x="473951" y="45720"/>
                  </a:lnTo>
                  <a:close/>
                </a:path>
                <a:path w="486409" h="99695">
                  <a:moveTo>
                    <a:pt x="476351" y="45720"/>
                  </a:moveTo>
                  <a:lnTo>
                    <a:pt x="473951" y="45720"/>
                  </a:lnTo>
                  <a:lnTo>
                    <a:pt x="473951" y="53975"/>
                  </a:lnTo>
                  <a:lnTo>
                    <a:pt x="476351" y="53975"/>
                  </a:lnTo>
                  <a:lnTo>
                    <a:pt x="476351" y="45720"/>
                  </a:lnTo>
                  <a:close/>
                </a:path>
                <a:path w="486409" h="99695">
                  <a:moveTo>
                    <a:pt x="400278" y="0"/>
                  </a:moveTo>
                  <a:lnTo>
                    <a:pt x="397357" y="762"/>
                  </a:lnTo>
                  <a:lnTo>
                    <a:pt x="396036" y="3048"/>
                  </a:lnTo>
                  <a:lnTo>
                    <a:pt x="394703" y="5207"/>
                  </a:lnTo>
                  <a:lnTo>
                    <a:pt x="395478" y="8128"/>
                  </a:lnTo>
                  <a:lnTo>
                    <a:pt x="397751" y="9525"/>
                  </a:lnTo>
                  <a:lnTo>
                    <a:pt x="466875" y="49847"/>
                  </a:lnTo>
                  <a:lnTo>
                    <a:pt x="473951" y="45720"/>
                  </a:lnTo>
                  <a:lnTo>
                    <a:pt x="476351" y="45720"/>
                  </a:lnTo>
                  <a:lnTo>
                    <a:pt x="476351" y="45085"/>
                  </a:lnTo>
                  <a:lnTo>
                    <a:pt x="477735" y="45085"/>
                  </a:lnTo>
                  <a:lnTo>
                    <a:pt x="402539" y="1270"/>
                  </a:lnTo>
                  <a:lnTo>
                    <a:pt x="400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236" y="2584450"/>
              <a:ext cx="144538" cy="996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01241"/>
            <a:ext cx="7428865" cy="18719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7020" marR="5080" indent="-274320" algn="just">
              <a:lnSpc>
                <a:spcPct val="90000"/>
              </a:lnSpc>
              <a:spcBef>
                <a:spcPts val="375"/>
              </a:spcBef>
              <a:buClr>
                <a:srgbClr val="0AD0D9"/>
              </a:buClr>
              <a:buSzPct val="95454"/>
              <a:buFont typeface="Wingdings 2"/>
              <a:buChar char=""/>
              <a:tabLst>
                <a:tab pos="287020" algn="l"/>
              </a:tabLst>
            </a:pPr>
            <a:r>
              <a:rPr sz="2200" spc="-5" dirty="0">
                <a:latin typeface="Constantia"/>
                <a:cs typeface="Constantia"/>
              </a:rPr>
              <a:t>El</a:t>
            </a:r>
            <a:r>
              <a:rPr sz="2200" spc="-2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tiempo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medio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respuesta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10" dirty="0">
                <a:latin typeface="Constantia"/>
                <a:cs typeface="Constantia"/>
              </a:rPr>
              <a:t>W</a:t>
            </a:r>
            <a:r>
              <a:rPr sz="2200" spc="-5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es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el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tiempo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medio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que</a:t>
            </a:r>
            <a:r>
              <a:rPr sz="2200" spc="-100" dirty="0">
                <a:latin typeface="Constantia"/>
                <a:cs typeface="Constantia"/>
              </a:rPr>
              <a:t> </a:t>
            </a:r>
            <a:r>
              <a:rPr sz="2200" spc="-30" dirty="0">
                <a:latin typeface="Constantia"/>
                <a:cs typeface="Constantia"/>
              </a:rPr>
              <a:t>un  </a:t>
            </a:r>
            <a:r>
              <a:rPr sz="2200" spc="-15" dirty="0">
                <a:latin typeface="Constantia"/>
                <a:cs typeface="Constantia"/>
              </a:rPr>
              <a:t>trabajo </a:t>
            </a:r>
            <a:r>
              <a:rPr sz="2200" spc="-10" dirty="0">
                <a:latin typeface="Constantia"/>
                <a:cs typeface="Constantia"/>
              </a:rPr>
              <a:t>permanece </a:t>
            </a:r>
            <a:r>
              <a:rPr sz="2200" spc="-15" dirty="0">
                <a:latin typeface="Constantia"/>
                <a:cs typeface="Constantia"/>
              </a:rPr>
              <a:t>en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0" dirty="0">
                <a:latin typeface="Constantia"/>
                <a:cs typeface="Constantia"/>
              </a:rPr>
              <a:t>sistema, </a:t>
            </a:r>
            <a:r>
              <a:rPr sz="2200" dirty="0">
                <a:latin typeface="Constantia"/>
                <a:cs typeface="Constantia"/>
              </a:rPr>
              <a:t>Si </a:t>
            </a:r>
            <a:r>
              <a:rPr sz="2200" spc="-5" dirty="0">
                <a:latin typeface="Constantia"/>
                <a:cs typeface="Constantia"/>
              </a:rPr>
              <a:t>suponemos </a:t>
            </a:r>
            <a:r>
              <a:rPr sz="2200" dirty="0">
                <a:latin typeface="Constantia"/>
                <a:cs typeface="Constantia"/>
              </a:rPr>
              <a:t>que </a:t>
            </a:r>
            <a:r>
              <a:rPr sz="2200" spc="-35" dirty="0">
                <a:latin typeface="Constantia"/>
                <a:cs typeface="Constantia"/>
              </a:rPr>
              <a:t>un  </a:t>
            </a:r>
            <a:r>
              <a:rPr sz="2200" spc="-20" dirty="0">
                <a:latin typeface="Constantia"/>
                <a:cs typeface="Constantia"/>
              </a:rPr>
              <a:t>trabajo, </a:t>
            </a:r>
            <a:r>
              <a:rPr sz="2200" dirty="0">
                <a:latin typeface="Constantia"/>
                <a:cs typeface="Constantia"/>
              </a:rPr>
              <a:t>al </a:t>
            </a:r>
            <a:r>
              <a:rPr sz="2200" spc="-5" dirty="0">
                <a:latin typeface="Constantia"/>
                <a:cs typeface="Constantia"/>
              </a:rPr>
              <a:t>llegar </a:t>
            </a:r>
            <a:r>
              <a:rPr sz="2200" spc="-15" dirty="0">
                <a:latin typeface="Constantia"/>
                <a:cs typeface="Constantia"/>
              </a:rPr>
              <a:t>al sistema, </a:t>
            </a:r>
            <a:r>
              <a:rPr sz="2200" spc="-5" dirty="0">
                <a:latin typeface="Constantia"/>
                <a:cs typeface="Constantia"/>
              </a:rPr>
              <a:t>se </a:t>
            </a:r>
            <a:r>
              <a:rPr sz="2200" spc="-15" dirty="0">
                <a:latin typeface="Constantia"/>
                <a:cs typeface="Constantia"/>
              </a:rPr>
              <a:t>encuentra </a:t>
            </a:r>
            <a:r>
              <a:rPr sz="2200" spc="-25" dirty="0">
                <a:latin typeface="Constantia"/>
                <a:cs typeface="Constantia"/>
              </a:rPr>
              <a:t>con </a:t>
            </a:r>
            <a:r>
              <a:rPr sz="2200" spc="-10" dirty="0">
                <a:latin typeface="Constantia"/>
                <a:cs typeface="Constantia"/>
              </a:rPr>
              <a:t>que </a:t>
            </a:r>
            <a:r>
              <a:rPr sz="2200" spc="-20" dirty="0">
                <a:latin typeface="Constantia"/>
                <a:cs typeface="Constantia"/>
              </a:rPr>
              <a:t>hay </a:t>
            </a:r>
            <a:r>
              <a:rPr sz="2200" dirty="0">
                <a:latin typeface="Constantia"/>
                <a:cs typeface="Constantia"/>
              </a:rPr>
              <a:t>por  </a:t>
            </a:r>
            <a:r>
              <a:rPr sz="2200" spc="-10" dirty="0">
                <a:latin typeface="Constantia"/>
                <a:cs typeface="Constantia"/>
              </a:rPr>
              <a:t>delante </a:t>
            </a:r>
            <a:r>
              <a:rPr sz="2200" dirty="0">
                <a:latin typeface="Constantia"/>
                <a:cs typeface="Constantia"/>
              </a:rPr>
              <a:t>de él </a:t>
            </a:r>
            <a:r>
              <a:rPr sz="2200" spc="-10" dirty="0">
                <a:latin typeface="Constantia"/>
                <a:cs typeface="Constantia"/>
              </a:rPr>
              <a:t>otros </a:t>
            </a:r>
            <a:r>
              <a:rPr sz="2200" dirty="0">
                <a:latin typeface="Constantia"/>
                <a:cs typeface="Constantia"/>
              </a:rPr>
              <a:t>j </a:t>
            </a:r>
            <a:r>
              <a:rPr sz="2200" spc="-10" dirty="0">
                <a:latin typeface="Constantia"/>
                <a:cs typeface="Constantia"/>
              </a:rPr>
              <a:t>trabajos, </a:t>
            </a:r>
            <a:r>
              <a:rPr sz="2200" spc="-15" dirty="0">
                <a:latin typeface="Constantia"/>
                <a:cs typeface="Constantia"/>
              </a:rPr>
              <a:t>el tiempo </a:t>
            </a:r>
            <a:r>
              <a:rPr sz="2200" spc="-5" dirty="0">
                <a:latin typeface="Constantia"/>
                <a:cs typeface="Constantia"/>
              </a:rPr>
              <a:t>medio </a:t>
            </a:r>
            <a:r>
              <a:rPr sz="2200" spc="-10" dirty="0">
                <a:latin typeface="Constantia"/>
                <a:cs typeface="Constantia"/>
              </a:rPr>
              <a:t>que </a:t>
            </a:r>
            <a:r>
              <a:rPr sz="2200" spc="-20" dirty="0">
                <a:latin typeface="Constantia"/>
                <a:cs typeface="Constantia"/>
              </a:rPr>
              <a:t>tardará  </a:t>
            </a:r>
            <a:r>
              <a:rPr sz="2200" dirty="0">
                <a:latin typeface="Constantia"/>
                <a:cs typeface="Constantia"/>
              </a:rPr>
              <a:t>en </a:t>
            </a:r>
            <a:r>
              <a:rPr sz="2200" spc="-5" dirty="0">
                <a:latin typeface="Constantia"/>
                <a:cs typeface="Constantia"/>
              </a:rPr>
              <a:t>salir del </a:t>
            </a:r>
            <a:r>
              <a:rPr sz="2200" spc="-15" dirty="0">
                <a:latin typeface="Constantia"/>
                <a:cs typeface="Constantia"/>
              </a:rPr>
              <a:t>sistema </a:t>
            </a:r>
            <a:r>
              <a:rPr sz="2200" spc="-20" dirty="0">
                <a:latin typeface="Constantia"/>
                <a:cs typeface="Constantia"/>
              </a:rPr>
              <a:t>será </a:t>
            </a:r>
            <a:r>
              <a:rPr sz="2200" dirty="0">
                <a:latin typeface="Constantia"/>
                <a:cs typeface="Constantia"/>
              </a:rPr>
              <a:t>j+1 </a:t>
            </a:r>
            <a:r>
              <a:rPr sz="2200" spc="-25" dirty="0">
                <a:latin typeface="Constantia"/>
                <a:cs typeface="Constantia"/>
              </a:rPr>
              <a:t>veces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0" dirty="0">
                <a:latin typeface="Constantia"/>
                <a:cs typeface="Constantia"/>
              </a:rPr>
              <a:t>tiempo </a:t>
            </a:r>
            <a:r>
              <a:rPr sz="2200" spc="-5" dirty="0">
                <a:latin typeface="Constantia"/>
                <a:cs typeface="Constantia"/>
              </a:rPr>
              <a:t>medio de  servicio, </a:t>
            </a:r>
            <a:r>
              <a:rPr sz="2200" spc="-20" dirty="0">
                <a:latin typeface="Constantia"/>
                <a:cs typeface="Constantia"/>
              </a:rPr>
              <a:t>Por </a:t>
            </a:r>
            <a:r>
              <a:rPr sz="2200" dirty="0">
                <a:latin typeface="Constantia"/>
                <a:cs typeface="Constantia"/>
              </a:rPr>
              <a:t>lo</a:t>
            </a:r>
            <a:r>
              <a:rPr sz="2200" spc="-20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tanto:</a:t>
            </a:r>
            <a:endParaRPr sz="22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8143" y="4127851"/>
            <a:ext cx="149479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19150" algn="l"/>
                <a:tab pos="1312545" algn="l"/>
              </a:tabLst>
            </a:pPr>
            <a:r>
              <a:rPr sz="2350" i="1" spc="-25" dirty="0">
                <a:latin typeface="Symbol"/>
                <a:cs typeface="Symbol"/>
              </a:rPr>
              <a:t></a:t>
            </a:r>
            <a:r>
              <a:rPr sz="2350" spc="-25" dirty="0">
                <a:latin typeface="Times New Roman"/>
                <a:cs typeface="Times New Roman"/>
              </a:rPr>
              <a:t>	</a:t>
            </a:r>
            <a:r>
              <a:rPr sz="2350" i="1" spc="-25" dirty="0">
                <a:latin typeface="Symbol"/>
                <a:cs typeface="Symbol"/>
              </a:rPr>
              <a:t></a:t>
            </a:r>
            <a:r>
              <a:rPr sz="2350" spc="-25" dirty="0">
                <a:latin typeface="Times New Roman"/>
                <a:cs typeface="Times New Roman"/>
              </a:rPr>
              <a:t>	</a:t>
            </a:r>
            <a:r>
              <a:rPr sz="2350" i="1" spc="-25" dirty="0">
                <a:latin typeface="Symbol"/>
                <a:cs typeface="Symbol"/>
              </a:rPr>
              <a:t></a:t>
            </a:r>
            <a:endParaRPr sz="23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2109" y="4127851"/>
            <a:ext cx="19494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-25" dirty="0">
                <a:latin typeface="Symbol"/>
                <a:cs typeface="Symbol"/>
              </a:rPr>
              <a:t>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193" y="4127851"/>
            <a:ext cx="18224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350" i="1" spc="-25" dirty="0">
                <a:latin typeface="Symbol"/>
                <a:cs typeface="Symbol"/>
              </a:rPr>
              <a:t>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6236" y="3740128"/>
            <a:ext cx="283781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300480" algn="l"/>
                <a:tab pos="1879600" algn="l"/>
              </a:tabLst>
            </a:pPr>
            <a:r>
              <a:rPr sz="3375" i="1" spc="22" baseline="-34567" dirty="0">
                <a:latin typeface="Times New Roman"/>
                <a:cs typeface="Times New Roman"/>
              </a:rPr>
              <a:t>j</a:t>
            </a:r>
            <a:r>
              <a:rPr sz="2250" i="1" u="sng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250" spc="-35" dirty="0">
                <a:latin typeface="Times New Roman"/>
                <a:cs typeface="Times New Roman"/>
              </a:rPr>
              <a:t> </a:t>
            </a:r>
            <a:r>
              <a:rPr sz="3375" i="1" spc="37" baseline="-34567" dirty="0">
                <a:latin typeface="Times New Roman"/>
                <a:cs typeface="Times New Roman"/>
              </a:rPr>
              <a:t>p	</a:t>
            </a:r>
            <a:r>
              <a:rPr sz="2250" i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250" spc="-40" dirty="0">
                <a:latin typeface="Times New Roman"/>
                <a:cs typeface="Times New Roman"/>
              </a:rPr>
              <a:t> </a:t>
            </a:r>
            <a:r>
              <a:rPr sz="3375" i="1" spc="37" baseline="-34567" dirty="0">
                <a:latin typeface="Times New Roman"/>
                <a:cs typeface="Times New Roman"/>
              </a:rPr>
              <a:t>p	</a:t>
            </a:r>
            <a:r>
              <a:rPr sz="3375" spc="44" baseline="-34567" dirty="0">
                <a:latin typeface="Symbol"/>
                <a:cs typeface="Symbol"/>
              </a:rPr>
              <a:t></a:t>
            </a:r>
            <a:r>
              <a:rPr sz="2250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i="1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250" i="1" spc="30" dirty="0">
                <a:latin typeface="Times New Roman"/>
                <a:cs typeface="Times New Roman"/>
              </a:rPr>
              <a:t> </a:t>
            </a:r>
            <a:r>
              <a:rPr sz="3375" spc="44" baseline="-34567" dirty="0">
                <a:latin typeface="Symbol"/>
                <a:cs typeface="Symbol"/>
              </a:rPr>
              <a:t></a:t>
            </a:r>
            <a:r>
              <a:rPr sz="2250" u="sng" spc="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4081" y="4110843"/>
            <a:ext cx="7302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4322" y="3748512"/>
            <a:ext cx="584200" cy="790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5280">
              <a:lnSpc>
                <a:spcPts val="900"/>
              </a:lnSpc>
              <a:spcBef>
                <a:spcPts val="110"/>
              </a:spcBef>
            </a:pPr>
            <a:r>
              <a:rPr sz="1300" spc="30" dirty="0">
                <a:latin typeface="Symbol"/>
                <a:cs typeface="Symbol"/>
              </a:rPr>
              <a:t></a:t>
            </a:r>
            <a:endParaRPr sz="1300">
              <a:latin typeface="Symbol"/>
              <a:cs typeface="Symbol"/>
            </a:endParaRPr>
          </a:p>
          <a:p>
            <a:pPr marL="38100">
              <a:lnSpc>
                <a:spcPts val="3360"/>
              </a:lnSpc>
            </a:pPr>
            <a:r>
              <a:rPr sz="2250" spc="30" dirty="0">
                <a:latin typeface="Symbol"/>
                <a:cs typeface="Symbol"/>
              </a:rPr>
              <a:t></a:t>
            </a:r>
            <a:r>
              <a:rPr sz="2250" spc="-305" dirty="0">
                <a:latin typeface="Times New Roman"/>
                <a:cs typeface="Times New Roman"/>
              </a:rPr>
              <a:t> </a:t>
            </a:r>
            <a:r>
              <a:rPr sz="5025" spc="-2512" baseline="-8291" dirty="0">
                <a:latin typeface="Symbol"/>
                <a:cs typeface="Symbol"/>
              </a:rPr>
              <a:t></a:t>
            </a:r>
            <a:endParaRPr sz="5025" baseline="-8291">
              <a:latin typeface="Symbol"/>
              <a:cs typeface="Symbol"/>
            </a:endParaRPr>
          </a:p>
          <a:p>
            <a:pPr marL="291465">
              <a:lnSpc>
                <a:spcPct val="100000"/>
              </a:lnSpc>
              <a:spcBef>
                <a:spcPts val="190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r>
              <a:rPr sz="1300" i="1" spc="-204" dirty="0">
                <a:latin typeface="Times New Roman"/>
                <a:cs typeface="Times New Roman"/>
              </a:rPr>
              <a:t> </a:t>
            </a:r>
            <a:r>
              <a:rPr sz="1300" spc="50" dirty="0">
                <a:latin typeface="Symbol"/>
                <a:cs typeface="Symbol"/>
              </a:rPr>
              <a:t></a:t>
            </a:r>
            <a:r>
              <a:rPr sz="1300" spc="2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8047" y="4110843"/>
            <a:ext cx="7302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1368" y="3748512"/>
            <a:ext cx="598170" cy="790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9250">
              <a:lnSpc>
                <a:spcPts val="900"/>
              </a:lnSpc>
              <a:spcBef>
                <a:spcPts val="110"/>
              </a:spcBef>
            </a:pPr>
            <a:r>
              <a:rPr sz="1300" spc="30" dirty="0">
                <a:latin typeface="Symbol"/>
                <a:cs typeface="Symbol"/>
              </a:rPr>
              <a:t></a:t>
            </a:r>
            <a:endParaRPr sz="1300">
              <a:latin typeface="Symbol"/>
              <a:cs typeface="Symbol"/>
            </a:endParaRPr>
          </a:p>
          <a:p>
            <a:pPr marL="38100">
              <a:lnSpc>
                <a:spcPts val="3360"/>
              </a:lnSpc>
            </a:pPr>
            <a:r>
              <a:rPr sz="2250" spc="30" dirty="0">
                <a:latin typeface="Symbol"/>
                <a:cs typeface="Symbol"/>
              </a:rPr>
              <a:t></a:t>
            </a:r>
            <a:r>
              <a:rPr sz="2250" spc="-195" dirty="0">
                <a:latin typeface="Times New Roman"/>
                <a:cs typeface="Times New Roman"/>
              </a:rPr>
              <a:t> </a:t>
            </a:r>
            <a:r>
              <a:rPr sz="5025" spc="-2512" baseline="-8291" dirty="0">
                <a:latin typeface="Symbol"/>
                <a:cs typeface="Symbol"/>
              </a:rPr>
              <a:t></a:t>
            </a:r>
            <a:endParaRPr sz="5025" baseline="-8291">
              <a:latin typeface="Symbol"/>
              <a:cs typeface="Symbol"/>
            </a:endParaRPr>
          </a:p>
          <a:p>
            <a:pPr marL="305435">
              <a:lnSpc>
                <a:spcPct val="100000"/>
              </a:lnSpc>
              <a:spcBef>
                <a:spcPts val="190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r>
              <a:rPr sz="1300" i="1" spc="-204" dirty="0">
                <a:latin typeface="Times New Roman"/>
                <a:cs typeface="Times New Roman"/>
              </a:rPr>
              <a:t> </a:t>
            </a:r>
            <a:r>
              <a:rPr sz="1300" spc="50" dirty="0">
                <a:latin typeface="Symbol"/>
                <a:cs typeface="Symbol"/>
              </a:rPr>
              <a:t></a:t>
            </a:r>
            <a:r>
              <a:rPr sz="1300" spc="20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65525" y="3789362"/>
            <a:ext cx="358775" cy="792480"/>
          </a:xfrm>
          <a:prstGeom prst="rect">
            <a:avLst/>
          </a:prstGeom>
          <a:ln w="38100">
            <a:solidFill>
              <a:srgbClr val="04607A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135"/>
              </a:spcBef>
            </a:pPr>
            <a:r>
              <a:rPr sz="2250" i="1" spc="135" dirty="0">
                <a:latin typeface="Times New Roman"/>
                <a:cs typeface="Times New Roman"/>
              </a:rPr>
              <a:t>p</a:t>
            </a:r>
            <a:r>
              <a:rPr sz="1950" i="1" spc="202" baseline="-23504" dirty="0">
                <a:latin typeface="Times New Roman"/>
                <a:cs typeface="Times New Roman"/>
              </a:rPr>
              <a:t>j</a:t>
            </a:r>
            <a:endParaRPr sz="1950" baseline="-2350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9144" y="3748512"/>
            <a:ext cx="1972945" cy="790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432434" algn="ctr">
              <a:lnSpc>
                <a:spcPts val="900"/>
              </a:lnSpc>
              <a:spcBef>
                <a:spcPts val="110"/>
              </a:spcBef>
            </a:pPr>
            <a:r>
              <a:rPr sz="1300" spc="30" dirty="0">
                <a:latin typeface="Symbol"/>
                <a:cs typeface="Symbol"/>
              </a:rPr>
              <a:t></a:t>
            </a:r>
            <a:endParaRPr sz="1300" dirty="0">
              <a:latin typeface="Symbol"/>
              <a:cs typeface="Symbol"/>
            </a:endParaRPr>
          </a:p>
          <a:p>
            <a:pPr marL="50800">
              <a:lnSpc>
                <a:spcPts val="3360"/>
              </a:lnSpc>
            </a:pPr>
            <a:r>
              <a:rPr sz="2250" i="1" spc="45" dirty="0">
                <a:latin typeface="Times New Roman"/>
                <a:cs typeface="Times New Roman"/>
              </a:rPr>
              <a:t>W</a:t>
            </a:r>
            <a:r>
              <a:rPr sz="2250" i="1" spc="195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Symbol"/>
                <a:cs typeface="Symbol"/>
              </a:rPr>
              <a:t></a:t>
            </a:r>
            <a:r>
              <a:rPr sz="2250" spc="-105" dirty="0">
                <a:latin typeface="Times New Roman"/>
                <a:cs typeface="Times New Roman"/>
              </a:rPr>
              <a:t> </a:t>
            </a:r>
            <a:r>
              <a:rPr sz="5025" spc="120" baseline="-8291" dirty="0">
                <a:latin typeface="Symbol"/>
                <a:cs typeface="Symbol"/>
              </a:rPr>
              <a:t></a:t>
            </a:r>
            <a:r>
              <a:rPr sz="5025" spc="-52" baseline="-8291" dirty="0">
                <a:latin typeface="Times New Roman"/>
                <a:cs typeface="Times New Roman"/>
              </a:rPr>
              <a:t> </a:t>
            </a:r>
            <a:r>
              <a:rPr sz="2950" spc="-225" dirty="0">
                <a:latin typeface="Symbol"/>
                <a:cs typeface="Symbol"/>
              </a:rPr>
              <a:t></a:t>
            </a:r>
            <a:r>
              <a:rPr sz="2950" spc="-380" dirty="0">
                <a:latin typeface="Times New Roman"/>
                <a:cs typeface="Times New Roman"/>
              </a:rPr>
              <a:t> </a:t>
            </a:r>
            <a:r>
              <a:rPr sz="2250" i="1" spc="15" dirty="0">
                <a:latin typeface="Times New Roman"/>
                <a:cs typeface="Times New Roman"/>
              </a:rPr>
              <a:t>j</a:t>
            </a:r>
            <a:r>
              <a:rPr sz="2250" i="1" spc="-130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Symbol"/>
                <a:cs typeface="Symbol"/>
              </a:rPr>
              <a:t></a:t>
            </a:r>
            <a:r>
              <a:rPr sz="2250" spc="-10" dirty="0">
                <a:latin typeface="Times New Roman"/>
                <a:cs typeface="Times New Roman"/>
              </a:rPr>
              <a:t>1</a:t>
            </a:r>
            <a:r>
              <a:rPr sz="2950" spc="-10" dirty="0">
                <a:latin typeface="Symbol"/>
                <a:cs typeface="Symbol"/>
              </a:rPr>
              <a:t></a:t>
            </a:r>
            <a:r>
              <a:rPr sz="4425" u="sng" spc="-652" baseline="263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375" u="sng" spc="37" baseline="3456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3375" baseline="34567" dirty="0">
              <a:latin typeface="Times New Roman"/>
              <a:cs typeface="Times New Roman"/>
            </a:endParaRPr>
          </a:p>
          <a:p>
            <a:pPr marR="396240" algn="ctr">
              <a:lnSpc>
                <a:spcPct val="100000"/>
              </a:lnSpc>
              <a:spcBef>
                <a:spcPts val="190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r>
              <a:rPr sz="1300" i="1" spc="-210" dirty="0">
                <a:latin typeface="Times New Roman"/>
                <a:cs typeface="Times New Roman"/>
              </a:rPr>
              <a:t> </a:t>
            </a:r>
            <a:r>
              <a:rPr sz="1300" spc="35" dirty="0">
                <a:latin typeface="Symbol"/>
                <a:cs typeface="Symbol"/>
              </a:rPr>
              <a:t></a:t>
            </a:r>
            <a:r>
              <a:rPr sz="1300" spc="35" dirty="0">
                <a:latin typeface="Times New Roman"/>
                <a:cs typeface="Times New Roman"/>
              </a:rPr>
              <a:t>0</a:t>
            </a:r>
            <a:endParaRPr sz="1300" dirty="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0887" y="3770312"/>
            <a:ext cx="2687955" cy="2687955"/>
            <a:chOff x="750887" y="3770312"/>
            <a:chExt cx="2687955" cy="2687955"/>
          </a:xfrm>
        </p:grpSpPr>
        <p:sp>
          <p:nvSpPr>
            <p:cNvPr id="15" name="object 15"/>
            <p:cNvSpPr/>
            <p:nvPr/>
          </p:nvSpPr>
          <p:spPr>
            <a:xfrm>
              <a:off x="2339975" y="3789362"/>
              <a:ext cx="1079500" cy="792480"/>
            </a:xfrm>
            <a:custGeom>
              <a:avLst/>
              <a:gdLst/>
              <a:ahLst/>
              <a:cxnLst/>
              <a:rect l="l" t="t" r="r" b="b"/>
              <a:pathLst>
                <a:path w="1079500" h="792479">
                  <a:moveTo>
                    <a:pt x="0" y="792162"/>
                  </a:moveTo>
                  <a:lnTo>
                    <a:pt x="1079500" y="792162"/>
                  </a:lnTo>
                  <a:lnTo>
                    <a:pt x="1079500" y="0"/>
                  </a:lnTo>
                  <a:lnTo>
                    <a:pt x="0" y="0"/>
                  </a:lnTo>
                  <a:lnTo>
                    <a:pt x="0" y="792162"/>
                  </a:lnTo>
                  <a:close/>
                </a:path>
              </a:pathLst>
            </a:custGeom>
            <a:ln w="38100">
              <a:solidFill>
                <a:srgbClr val="0460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5650" y="5157787"/>
              <a:ext cx="2592705" cy="1295400"/>
            </a:xfrm>
            <a:custGeom>
              <a:avLst/>
              <a:gdLst/>
              <a:ahLst/>
              <a:cxnLst/>
              <a:rect l="l" t="t" r="r" b="b"/>
              <a:pathLst>
                <a:path w="2592704" h="1295400">
                  <a:moveTo>
                    <a:pt x="2592451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2592451" y="1295400"/>
                  </a:lnTo>
                  <a:lnTo>
                    <a:pt x="2592451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5650" y="5157787"/>
              <a:ext cx="2592705" cy="1295400"/>
            </a:xfrm>
            <a:custGeom>
              <a:avLst/>
              <a:gdLst/>
              <a:ahLst/>
              <a:cxnLst/>
              <a:rect l="l" t="t" r="r" b="b"/>
              <a:pathLst>
                <a:path w="2592704" h="1295400">
                  <a:moveTo>
                    <a:pt x="0" y="1295400"/>
                  </a:moveTo>
                  <a:lnTo>
                    <a:pt x="2592451" y="1295400"/>
                  </a:lnTo>
                  <a:lnTo>
                    <a:pt x="2592451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650" y="5157787"/>
            <a:ext cx="2592705" cy="12954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448309" marR="258445" indent="-186055">
              <a:lnSpc>
                <a:spcPct val="100000"/>
              </a:lnSpc>
              <a:spcBef>
                <a:spcPts val="750"/>
              </a:spcBef>
            </a:pPr>
            <a:r>
              <a:rPr sz="1800" spc="-15" dirty="0">
                <a:latin typeface="Arial"/>
                <a:cs typeface="Arial"/>
              </a:rPr>
              <a:t>Tiempo </a:t>
            </a:r>
            <a:r>
              <a:rPr sz="1800" dirty="0">
                <a:latin typeface="Arial"/>
                <a:cs typeface="Arial"/>
              </a:rPr>
              <a:t>que se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pasa  en el sistema si  hay </a:t>
            </a:r>
            <a:r>
              <a:rPr sz="1800" spc="-5" dirty="0">
                <a:latin typeface="Arial"/>
                <a:cs typeface="Arial"/>
              </a:rPr>
              <a:t>j </a:t>
            </a:r>
            <a:r>
              <a:rPr sz="1800" dirty="0">
                <a:latin typeface="Arial"/>
                <a:cs typeface="Arial"/>
              </a:rPr>
              <a:t>por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delante</a:t>
            </a:r>
            <a:endParaRPr sz="1800">
              <a:latin typeface="Arial"/>
              <a:cs typeface="Arial"/>
            </a:endParaRPr>
          </a:p>
          <a:p>
            <a:pPr marL="893444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llegar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95863" y="5153025"/>
            <a:ext cx="2529205" cy="1233805"/>
            <a:chOff x="4495863" y="5153025"/>
            <a:chExt cx="2529205" cy="1233805"/>
          </a:xfrm>
        </p:grpSpPr>
        <p:sp>
          <p:nvSpPr>
            <p:cNvPr id="20" name="object 20"/>
            <p:cNvSpPr/>
            <p:nvPr/>
          </p:nvSpPr>
          <p:spPr>
            <a:xfrm>
              <a:off x="4500626" y="5157787"/>
              <a:ext cx="2519680" cy="1224280"/>
            </a:xfrm>
            <a:custGeom>
              <a:avLst/>
              <a:gdLst/>
              <a:ahLst/>
              <a:cxnLst/>
              <a:rect l="l" t="t" r="r" b="b"/>
              <a:pathLst>
                <a:path w="2519679" h="1224279">
                  <a:moveTo>
                    <a:pt x="2519299" y="0"/>
                  </a:moveTo>
                  <a:lnTo>
                    <a:pt x="0" y="0"/>
                  </a:lnTo>
                  <a:lnTo>
                    <a:pt x="0" y="1223962"/>
                  </a:lnTo>
                  <a:lnTo>
                    <a:pt x="2519299" y="1223962"/>
                  </a:lnTo>
                  <a:lnTo>
                    <a:pt x="2519299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00626" y="5157787"/>
              <a:ext cx="2519680" cy="1224280"/>
            </a:xfrm>
            <a:custGeom>
              <a:avLst/>
              <a:gdLst/>
              <a:ahLst/>
              <a:cxnLst/>
              <a:rect l="l" t="t" r="r" b="b"/>
              <a:pathLst>
                <a:path w="2519679" h="1224279">
                  <a:moveTo>
                    <a:pt x="0" y="1223962"/>
                  </a:moveTo>
                  <a:lnTo>
                    <a:pt x="2519299" y="1223962"/>
                  </a:lnTo>
                  <a:lnTo>
                    <a:pt x="2519299" y="0"/>
                  </a:lnTo>
                  <a:lnTo>
                    <a:pt x="0" y="0"/>
                  </a:lnTo>
                  <a:lnTo>
                    <a:pt x="0" y="12239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00626" y="5157787"/>
            <a:ext cx="2519680" cy="122428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42570" marR="236220" algn="ctr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latin typeface="Arial"/>
                <a:cs typeface="Arial"/>
              </a:rPr>
              <a:t>Probabilidad de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  </a:t>
            </a:r>
            <a:r>
              <a:rPr sz="1800" spc="-5" dirty="0">
                <a:latin typeface="Arial"/>
                <a:cs typeface="Arial"/>
              </a:rPr>
              <a:t>haya </a:t>
            </a:r>
            <a:r>
              <a:rPr sz="1800" dirty="0">
                <a:latin typeface="Arial"/>
                <a:cs typeface="Arial"/>
              </a:rPr>
              <a:t>j por delante  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llegar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52701" y="4584827"/>
            <a:ext cx="838200" cy="573405"/>
          </a:xfrm>
          <a:custGeom>
            <a:avLst/>
            <a:gdLst/>
            <a:ahLst/>
            <a:cxnLst/>
            <a:rect l="l" t="t" r="r" b="b"/>
            <a:pathLst>
              <a:path w="838200" h="573404">
                <a:moveTo>
                  <a:pt x="62737" y="461645"/>
                </a:moveTo>
                <a:lnTo>
                  <a:pt x="0" y="572897"/>
                </a:lnTo>
                <a:lnTo>
                  <a:pt x="126618" y="556514"/>
                </a:lnTo>
                <a:lnTo>
                  <a:pt x="112508" y="535559"/>
                </a:lnTo>
                <a:lnTo>
                  <a:pt x="89535" y="535559"/>
                </a:lnTo>
                <a:lnTo>
                  <a:pt x="68325" y="503936"/>
                </a:lnTo>
                <a:lnTo>
                  <a:pt x="84072" y="493328"/>
                </a:lnTo>
                <a:lnTo>
                  <a:pt x="62737" y="461645"/>
                </a:lnTo>
                <a:close/>
              </a:path>
              <a:path w="838200" h="573404">
                <a:moveTo>
                  <a:pt x="84072" y="493328"/>
                </a:moveTo>
                <a:lnTo>
                  <a:pt x="68325" y="503936"/>
                </a:lnTo>
                <a:lnTo>
                  <a:pt x="89535" y="535559"/>
                </a:lnTo>
                <a:lnTo>
                  <a:pt x="105338" y="524911"/>
                </a:lnTo>
                <a:lnTo>
                  <a:pt x="84072" y="493328"/>
                </a:lnTo>
                <a:close/>
              </a:path>
              <a:path w="838200" h="573404">
                <a:moveTo>
                  <a:pt x="105338" y="524911"/>
                </a:moveTo>
                <a:lnTo>
                  <a:pt x="89535" y="535559"/>
                </a:lnTo>
                <a:lnTo>
                  <a:pt x="112508" y="535559"/>
                </a:lnTo>
                <a:lnTo>
                  <a:pt x="105338" y="524911"/>
                </a:lnTo>
                <a:close/>
              </a:path>
              <a:path w="838200" h="573404">
                <a:moveTo>
                  <a:pt x="816356" y="0"/>
                </a:moveTo>
                <a:lnTo>
                  <a:pt x="84072" y="493328"/>
                </a:lnTo>
                <a:lnTo>
                  <a:pt x="105338" y="524911"/>
                </a:lnTo>
                <a:lnTo>
                  <a:pt x="837692" y="31496"/>
                </a:lnTo>
                <a:lnTo>
                  <a:pt x="816356" y="0"/>
                </a:lnTo>
                <a:close/>
              </a:path>
            </a:pathLst>
          </a:custGeom>
          <a:solidFill>
            <a:srgbClr val="046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39896" y="4582159"/>
            <a:ext cx="2021205" cy="600710"/>
          </a:xfrm>
          <a:custGeom>
            <a:avLst/>
            <a:gdLst/>
            <a:ahLst/>
            <a:cxnLst/>
            <a:rect l="l" t="t" r="r" b="b"/>
            <a:pathLst>
              <a:path w="2021204" h="600710">
                <a:moveTo>
                  <a:pt x="1905891" y="563490"/>
                </a:moveTo>
                <a:lnTo>
                  <a:pt x="1895728" y="600201"/>
                </a:lnTo>
                <a:lnTo>
                  <a:pt x="2021077" y="575563"/>
                </a:lnTo>
                <a:lnTo>
                  <a:pt x="2013324" y="568578"/>
                </a:lnTo>
                <a:lnTo>
                  <a:pt x="1924303" y="568578"/>
                </a:lnTo>
                <a:lnTo>
                  <a:pt x="1905891" y="563490"/>
                </a:lnTo>
                <a:close/>
              </a:path>
              <a:path w="2021204" h="600710">
                <a:moveTo>
                  <a:pt x="1916051" y="526787"/>
                </a:moveTo>
                <a:lnTo>
                  <a:pt x="1905891" y="563490"/>
                </a:lnTo>
                <a:lnTo>
                  <a:pt x="1924303" y="568578"/>
                </a:lnTo>
                <a:lnTo>
                  <a:pt x="1934464" y="531876"/>
                </a:lnTo>
                <a:lnTo>
                  <a:pt x="1916051" y="526787"/>
                </a:lnTo>
                <a:close/>
              </a:path>
              <a:path w="2021204" h="600710">
                <a:moveTo>
                  <a:pt x="1926208" y="490092"/>
                </a:moveTo>
                <a:lnTo>
                  <a:pt x="1916051" y="526787"/>
                </a:lnTo>
                <a:lnTo>
                  <a:pt x="1934464" y="531876"/>
                </a:lnTo>
                <a:lnTo>
                  <a:pt x="1924303" y="568578"/>
                </a:lnTo>
                <a:lnTo>
                  <a:pt x="2013324" y="568578"/>
                </a:lnTo>
                <a:lnTo>
                  <a:pt x="1926208" y="490092"/>
                </a:lnTo>
                <a:close/>
              </a:path>
              <a:path w="2021204" h="600710">
                <a:moveTo>
                  <a:pt x="10032" y="0"/>
                </a:moveTo>
                <a:lnTo>
                  <a:pt x="0" y="36829"/>
                </a:lnTo>
                <a:lnTo>
                  <a:pt x="1905891" y="563490"/>
                </a:lnTo>
                <a:lnTo>
                  <a:pt x="1916051" y="526787"/>
                </a:lnTo>
                <a:lnTo>
                  <a:pt x="10032" y="0"/>
                </a:lnTo>
                <a:close/>
              </a:path>
            </a:pathLst>
          </a:custGeom>
          <a:solidFill>
            <a:srgbClr val="04607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969434" y="2538729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586" y="0"/>
                </a:lnTo>
              </a:path>
            </a:pathLst>
          </a:custGeom>
          <a:ln w="12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3712" y="2538729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35" y="0"/>
                </a:lnTo>
              </a:path>
            </a:pathLst>
          </a:custGeom>
          <a:ln w="12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0459" y="2538729"/>
            <a:ext cx="685165" cy="0"/>
          </a:xfrm>
          <a:custGeom>
            <a:avLst/>
            <a:gdLst/>
            <a:ahLst/>
            <a:cxnLst/>
            <a:rect l="l" t="t" r="r" b="b"/>
            <a:pathLst>
              <a:path w="685164">
                <a:moveTo>
                  <a:pt x="0" y="0"/>
                </a:moveTo>
                <a:lnTo>
                  <a:pt x="684870" y="0"/>
                </a:lnTo>
              </a:path>
            </a:pathLst>
          </a:custGeom>
          <a:ln w="122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8495" y="1535656"/>
            <a:ext cx="7359650" cy="261048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721360" indent="-274955">
              <a:lnSpc>
                <a:spcPct val="100000"/>
              </a:lnSpc>
              <a:spcBef>
                <a:spcPts val="167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721995" algn="l"/>
              </a:tabLst>
            </a:pPr>
            <a:r>
              <a:rPr sz="2400" spc="-10" dirty="0">
                <a:latin typeface="Constantia"/>
                <a:cs typeface="Constantia"/>
              </a:rPr>
              <a:t>Podemos </a:t>
            </a:r>
            <a:r>
              <a:rPr sz="2400" spc="-5" dirty="0">
                <a:latin typeface="Constantia"/>
                <a:cs typeface="Constantia"/>
              </a:rPr>
              <a:t>simplificar </a:t>
            </a:r>
            <a:r>
              <a:rPr sz="2400" spc="-15" dirty="0">
                <a:latin typeface="Constantia"/>
                <a:cs typeface="Constantia"/>
              </a:rPr>
              <a:t>algo</a:t>
            </a:r>
            <a:r>
              <a:rPr sz="2400" spc="-2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más:</a:t>
            </a:r>
            <a:endParaRPr sz="2400" dirty="0">
              <a:latin typeface="Constantia"/>
              <a:cs typeface="Constantia"/>
            </a:endParaRPr>
          </a:p>
          <a:p>
            <a:pPr marL="359410" algn="ctr">
              <a:lnSpc>
                <a:spcPts val="2270"/>
              </a:lnSpc>
              <a:spcBef>
                <a:spcPts val="1595"/>
              </a:spcBef>
              <a:tabLst>
                <a:tab pos="2312670" algn="l"/>
              </a:tabLst>
            </a:pPr>
            <a:r>
              <a:rPr sz="2350" i="1" spc="75" dirty="0">
                <a:latin typeface="Times New Roman"/>
                <a:cs typeface="Times New Roman"/>
              </a:rPr>
              <a:t>W </a:t>
            </a:r>
            <a:r>
              <a:rPr sz="2350" spc="45" dirty="0">
                <a:latin typeface="Symbol"/>
                <a:cs typeface="Symbol"/>
              </a:rPr>
              <a:t></a:t>
            </a:r>
            <a:r>
              <a:rPr sz="2350" spc="45" dirty="0">
                <a:latin typeface="Times New Roman"/>
                <a:cs typeface="Times New Roman"/>
              </a:rPr>
              <a:t>  </a:t>
            </a:r>
            <a:r>
              <a:rPr sz="3525" i="1" spc="67" baseline="35460" dirty="0">
                <a:latin typeface="Times New Roman"/>
                <a:cs typeface="Times New Roman"/>
              </a:rPr>
              <a:t>L </a:t>
            </a:r>
            <a:r>
              <a:rPr sz="2350" spc="45" dirty="0">
                <a:latin typeface="Symbol"/>
                <a:cs typeface="Symbol"/>
              </a:rPr>
              <a:t></a:t>
            </a:r>
            <a:r>
              <a:rPr sz="2350" spc="5" dirty="0">
                <a:latin typeface="Times New Roman"/>
                <a:cs typeface="Times New Roman"/>
              </a:rPr>
              <a:t> </a:t>
            </a:r>
            <a:r>
              <a:rPr sz="3525" spc="67" baseline="35460" dirty="0">
                <a:latin typeface="Times New Roman"/>
                <a:cs typeface="Times New Roman"/>
              </a:rPr>
              <a:t>1</a:t>
            </a:r>
            <a:r>
              <a:rPr sz="3525" spc="517" baseline="35460" dirty="0">
                <a:latin typeface="Times New Roman"/>
                <a:cs typeface="Times New Roman"/>
              </a:rPr>
              <a:t> </a:t>
            </a:r>
            <a:r>
              <a:rPr sz="2350" spc="45" dirty="0">
                <a:latin typeface="Symbol"/>
                <a:cs typeface="Symbol"/>
              </a:rPr>
              <a:t></a:t>
            </a:r>
            <a:r>
              <a:rPr sz="2350" spc="45" dirty="0">
                <a:latin typeface="Times New Roman"/>
                <a:cs typeface="Times New Roman"/>
              </a:rPr>
              <a:t>	</a:t>
            </a:r>
            <a:r>
              <a:rPr sz="3525" spc="67" baseline="35460" dirty="0">
                <a:latin typeface="Times New Roman"/>
                <a:cs typeface="Times New Roman"/>
              </a:rPr>
              <a:t>1</a:t>
            </a:r>
            <a:endParaRPr sz="3525" baseline="35460" dirty="0">
              <a:latin typeface="Times New Roman"/>
              <a:cs typeface="Times New Roman"/>
            </a:endParaRPr>
          </a:p>
          <a:p>
            <a:pPr marL="3435985">
              <a:lnSpc>
                <a:spcPts val="2450"/>
              </a:lnSpc>
              <a:tabLst>
                <a:tab pos="3959860" algn="l"/>
                <a:tab pos="4517390" algn="l"/>
              </a:tabLst>
            </a:pPr>
            <a:r>
              <a:rPr sz="2500" i="1" spc="-35" dirty="0">
                <a:latin typeface="Symbol"/>
                <a:cs typeface="Symbol"/>
              </a:rPr>
              <a:t></a:t>
            </a:r>
            <a:r>
              <a:rPr sz="2500" spc="-35" dirty="0">
                <a:latin typeface="Times New Roman"/>
                <a:cs typeface="Times New Roman"/>
              </a:rPr>
              <a:t>	</a:t>
            </a:r>
            <a:r>
              <a:rPr sz="2500" i="1" spc="-35" dirty="0">
                <a:latin typeface="Symbol"/>
                <a:cs typeface="Symbol"/>
              </a:rPr>
              <a:t></a:t>
            </a:r>
            <a:r>
              <a:rPr sz="2500" spc="-35" dirty="0">
                <a:latin typeface="Times New Roman"/>
                <a:cs typeface="Times New Roman"/>
              </a:rPr>
              <a:t>	</a:t>
            </a:r>
            <a:r>
              <a:rPr sz="2500" i="1" spc="-35" dirty="0">
                <a:latin typeface="Symbol"/>
                <a:cs typeface="Symbol"/>
              </a:rPr>
              <a:t></a:t>
            </a:r>
            <a:r>
              <a:rPr sz="2500" i="1" spc="-35" dirty="0">
                <a:latin typeface="Times New Roman"/>
                <a:cs typeface="Times New Roman"/>
              </a:rPr>
              <a:t> </a:t>
            </a:r>
            <a:r>
              <a:rPr sz="2350" spc="45" dirty="0">
                <a:latin typeface="Symbol"/>
                <a:cs typeface="Symbol"/>
              </a:rPr>
              <a:t></a:t>
            </a:r>
            <a:r>
              <a:rPr sz="2350" spc="-320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</a:t>
            </a:r>
            <a:endParaRPr sz="2500" dirty="0">
              <a:latin typeface="Symbol"/>
              <a:cs typeface="Symbol"/>
            </a:endParaRPr>
          </a:p>
          <a:p>
            <a:pPr marL="394970" marR="43180" indent="-344805" algn="just">
              <a:lnSpc>
                <a:spcPct val="100000"/>
              </a:lnSpc>
              <a:spcBef>
                <a:spcPts val="945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95605" algn="l"/>
              </a:tabLst>
            </a:pP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tiempo medio de espera en </a:t>
            </a:r>
            <a:r>
              <a:rPr sz="2400" spc="-5" dirty="0">
                <a:latin typeface="Arial"/>
                <a:cs typeface="Arial"/>
              </a:rPr>
              <a:t>la </a:t>
            </a:r>
            <a:r>
              <a:rPr sz="2400" dirty="0">
                <a:latin typeface="Arial"/>
                <a:cs typeface="Arial"/>
              </a:rPr>
              <a:t>cola </a:t>
            </a:r>
            <a:r>
              <a:rPr sz="2400" spc="70" dirty="0">
                <a:latin typeface="Arial"/>
                <a:cs typeface="Arial"/>
              </a:rPr>
              <a:t>W</a:t>
            </a:r>
            <a:r>
              <a:rPr sz="2400" spc="104" baseline="-20833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hallará  restando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W el tiempo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tarda en ser </a:t>
            </a:r>
            <a:r>
              <a:rPr sz="2400" spc="-5" dirty="0">
                <a:latin typeface="Arial"/>
                <a:cs typeface="Arial"/>
              </a:rPr>
              <a:t>servido </a:t>
            </a:r>
            <a:r>
              <a:rPr sz="2400" dirty="0">
                <a:latin typeface="Arial"/>
                <a:cs typeface="Arial"/>
              </a:rPr>
              <a:t>el  trabajo </a:t>
            </a:r>
            <a:r>
              <a:rPr sz="2400" spc="-5" dirty="0">
                <a:latin typeface="Arial"/>
                <a:cs typeface="Arial"/>
              </a:rPr>
              <a:t>(esto 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10" dirty="0">
                <a:latin typeface="Arial"/>
                <a:cs typeface="Arial"/>
              </a:rPr>
              <a:t>válido </a:t>
            </a:r>
            <a:r>
              <a:rPr sz="2400" spc="-5" dirty="0">
                <a:latin typeface="Arial"/>
                <a:cs typeface="Arial"/>
              </a:rPr>
              <a:t>para cualquier </a:t>
            </a:r>
            <a:r>
              <a:rPr sz="2400" dirty="0">
                <a:latin typeface="Arial"/>
                <a:cs typeface="Arial"/>
              </a:rPr>
              <a:t>tipo 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cola):</a:t>
            </a:r>
          </a:p>
        </p:txBody>
      </p:sp>
      <p:sp>
        <p:nvSpPr>
          <p:cNvPr id="7" name="object 7"/>
          <p:cNvSpPr/>
          <p:nvPr/>
        </p:nvSpPr>
        <p:spPr>
          <a:xfrm>
            <a:off x="5037700" y="4557943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014" y="0"/>
                </a:lnTo>
              </a:path>
            </a:pathLst>
          </a:custGeom>
          <a:ln w="12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50637" y="4538227"/>
            <a:ext cx="20447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i="1" spc="-35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5060" y="4316269"/>
            <a:ext cx="14986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81330" algn="l"/>
              </a:tabLst>
            </a:pPr>
            <a:r>
              <a:rPr sz="2400" i="1" spc="35" dirty="0">
                <a:latin typeface="Times New Roman"/>
                <a:cs typeface="Times New Roman"/>
              </a:rPr>
              <a:t>W	</a:t>
            </a: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W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3600" spc="30" baseline="34722" dirty="0">
                <a:latin typeface="Times New Roman"/>
                <a:cs typeface="Times New Roman"/>
              </a:rPr>
              <a:t>1</a:t>
            </a:r>
            <a:endParaRPr sz="3600" baseline="34722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8128" y="45203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q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3606" y="5762159"/>
            <a:ext cx="6578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i="1" spc="-35" dirty="0">
                <a:latin typeface="Symbol"/>
                <a:cs typeface="Symbol"/>
              </a:rPr>
              <a:t></a:t>
            </a:r>
            <a:r>
              <a:rPr sz="2500" i="1" spc="-3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-390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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9412" y="5744252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q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895" y="4968062"/>
            <a:ext cx="784225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69570" algn="l"/>
                <a:tab pos="370205" algn="l"/>
              </a:tabLst>
            </a:pPr>
            <a:r>
              <a:rPr sz="2400" dirty="0">
                <a:latin typeface="Arial"/>
                <a:cs typeface="Arial"/>
              </a:rPr>
              <a:t>En el caso particular de una cola M | M | 1,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obtenemos:</a:t>
            </a:r>
          </a:p>
          <a:p>
            <a:pPr marL="93980" algn="ctr">
              <a:lnSpc>
                <a:spcPct val="100000"/>
              </a:lnSpc>
              <a:spcBef>
                <a:spcPts val="10"/>
              </a:spcBef>
              <a:tabLst>
                <a:tab pos="537845" algn="l"/>
                <a:tab pos="1037590" algn="l"/>
                <a:tab pos="1470660" algn="l"/>
              </a:tabLst>
            </a:pPr>
            <a:r>
              <a:rPr sz="3600" i="1" spc="44" baseline="-34722" dirty="0">
                <a:latin typeface="Times New Roman"/>
                <a:cs typeface="Times New Roman"/>
              </a:rPr>
              <a:t>W	</a:t>
            </a:r>
            <a:r>
              <a:rPr sz="3600" spc="30" baseline="-34722" dirty="0" smtClean="0">
                <a:latin typeface="Symbol"/>
                <a:cs typeface="Symbol"/>
              </a:rPr>
              <a:t></a:t>
            </a:r>
            <a:r>
              <a:rPr sz="2400" u="sng" spc="2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400" u="sng" spc="2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2500" i="1" u="sng" spc="-3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85800"/>
            <a:ext cx="18935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</a:t>
            </a:r>
            <a:r>
              <a:rPr sz="3200" spc="-50" dirty="0"/>
              <a:t> </a:t>
            </a:r>
            <a:r>
              <a:rPr sz="3200" dirty="0"/>
              <a:t>1.-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65712"/>
            <a:ext cx="8080375" cy="5273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onstantia"/>
                <a:cs typeface="Constantia"/>
              </a:rPr>
              <a:t>Unos </a:t>
            </a:r>
            <a:r>
              <a:rPr sz="2800" spc="-5" dirty="0">
                <a:latin typeface="Constantia"/>
                <a:cs typeface="Constantia"/>
              </a:rPr>
              <a:t>mecánicos </a:t>
            </a:r>
            <a:r>
              <a:rPr sz="2800" dirty="0">
                <a:latin typeface="Constantia"/>
                <a:cs typeface="Constantia"/>
              </a:rPr>
              <a:t>llegan a </a:t>
            </a:r>
            <a:r>
              <a:rPr sz="2800" spc="-5" dirty="0">
                <a:latin typeface="Constantia"/>
                <a:cs typeface="Constantia"/>
              </a:rPr>
              <a:t>una media </a:t>
            </a:r>
            <a:r>
              <a:rPr sz="2800" spc="-10" dirty="0">
                <a:latin typeface="Constantia"/>
                <a:cs typeface="Constantia"/>
              </a:rPr>
              <a:t>de </a:t>
            </a:r>
            <a:r>
              <a:rPr sz="2800" spc="-5" dirty="0">
                <a:latin typeface="Constantia"/>
                <a:cs typeface="Constantia"/>
              </a:rPr>
              <a:t>10 </a:t>
            </a:r>
            <a:r>
              <a:rPr sz="2800" dirty="0">
                <a:latin typeface="Constantia"/>
                <a:cs typeface="Constantia"/>
              </a:rPr>
              <a:t>por </a:t>
            </a:r>
            <a:r>
              <a:rPr sz="2800" spc="-15" dirty="0">
                <a:latin typeface="Constantia"/>
                <a:cs typeface="Constantia"/>
              </a:rPr>
              <a:t>hora </a:t>
            </a:r>
            <a:r>
              <a:rPr sz="2800" dirty="0">
                <a:latin typeface="Constantia"/>
                <a:cs typeface="Constantia"/>
              </a:rPr>
              <a:t>a  </a:t>
            </a:r>
            <a:r>
              <a:rPr sz="2800" spc="-20" dirty="0">
                <a:latin typeface="Constantia"/>
                <a:cs typeface="Constantia"/>
              </a:rPr>
              <a:t>recoger </a:t>
            </a:r>
            <a:r>
              <a:rPr sz="2800" spc="-5" dirty="0">
                <a:latin typeface="Constantia"/>
                <a:cs typeface="Constantia"/>
              </a:rPr>
              <a:t>piezas </a:t>
            </a:r>
            <a:r>
              <a:rPr sz="2800" dirty="0">
                <a:latin typeface="Constantia"/>
                <a:cs typeface="Constantia"/>
              </a:rPr>
              <a:t>de </a:t>
            </a:r>
            <a:r>
              <a:rPr sz="2800" spc="-25" dirty="0" err="1" smtClean="0">
                <a:latin typeface="Constantia"/>
                <a:cs typeface="Constantia"/>
              </a:rPr>
              <a:t>repuesto</a:t>
            </a:r>
            <a:r>
              <a:rPr lang="es-CL" sz="2800" spc="-25" dirty="0" smtClean="0">
                <a:latin typeface="Constantia"/>
                <a:cs typeface="Constantia"/>
              </a:rPr>
              <a:t>.</a:t>
            </a:r>
            <a:r>
              <a:rPr sz="2800" spc="-25" dirty="0" smtClean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Estas piezas </a:t>
            </a:r>
            <a:r>
              <a:rPr sz="2800" spc="-10" dirty="0">
                <a:latin typeface="Constantia"/>
                <a:cs typeface="Constantia"/>
              </a:rPr>
              <a:t>se </a:t>
            </a:r>
            <a:r>
              <a:rPr sz="2800" dirty="0">
                <a:latin typeface="Constantia"/>
                <a:cs typeface="Constantia"/>
              </a:rPr>
              <a:t>las da </a:t>
            </a:r>
            <a:r>
              <a:rPr lang="es-CL" sz="2800" dirty="0" smtClean="0">
                <a:latin typeface="Constantia"/>
                <a:cs typeface="Constantia"/>
              </a:rPr>
              <a:t>otro empleado cuyo sueldo</a:t>
            </a:r>
            <a:r>
              <a:rPr sz="2800" spc="165" dirty="0" smtClean="0">
                <a:latin typeface="Constantia"/>
                <a:cs typeface="Constantia"/>
              </a:rPr>
              <a:t> </a:t>
            </a:r>
            <a:r>
              <a:rPr lang="es-CL" sz="2800" spc="165" dirty="0" smtClean="0">
                <a:latin typeface="Constantia"/>
                <a:cs typeface="Constantia"/>
              </a:rPr>
              <a:t>es de</a:t>
            </a:r>
            <a:r>
              <a:rPr sz="2800" spc="155" dirty="0" smtClean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500</a:t>
            </a:r>
            <a:r>
              <a:rPr sz="2800" spc="21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$/hora</a:t>
            </a:r>
            <a:r>
              <a:rPr sz="2800" spc="130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y</a:t>
            </a:r>
            <a:r>
              <a:rPr sz="2800" spc="16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que</a:t>
            </a:r>
            <a:r>
              <a:rPr sz="2800" spc="1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tarda</a:t>
            </a:r>
            <a:r>
              <a:rPr sz="2800" spc="14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como</a:t>
            </a:r>
            <a:r>
              <a:rPr sz="2800" spc="140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media</a:t>
            </a:r>
            <a:r>
              <a:rPr sz="2800" spc="135" dirty="0">
                <a:latin typeface="Constantia"/>
                <a:cs typeface="Constantia"/>
              </a:rPr>
              <a:t> </a:t>
            </a:r>
            <a:r>
              <a:rPr sz="2800" dirty="0" smtClean="0">
                <a:latin typeface="Constantia"/>
                <a:cs typeface="Constantia"/>
              </a:rPr>
              <a:t>5</a:t>
            </a:r>
            <a:r>
              <a:rPr lang="es-CL" sz="2800" dirty="0" smtClean="0">
                <a:latin typeface="Constantia"/>
                <a:cs typeface="Constantia"/>
              </a:rPr>
              <a:t> </a:t>
            </a:r>
            <a:r>
              <a:rPr lang="es-CL" sz="2800" spc="5" dirty="0" smtClean="0">
                <a:latin typeface="Constantia"/>
                <a:cs typeface="Constantia"/>
              </a:rPr>
              <a:t>m</a:t>
            </a:r>
            <a:r>
              <a:rPr lang="es-CL" sz="2800" spc="-5" dirty="0" smtClean="0">
                <a:latin typeface="Constantia"/>
                <a:cs typeface="Constantia"/>
              </a:rPr>
              <a:t>i</a:t>
            </a:r>
            <a:r>
              <a:rPr lang="es-CL" sz="2800" dirty="0" smtClean="0">
                <a:latin typeface="Constantia"/>
                <a:cs typeface="Constantia"/>
              </a:rPr>
              <a:t>n en </a:t>
            </a:r>
            <a:r>
              <a:rPr lang="es-CL" sz="2800" spc="-15" dirty="0" smtClean="0">
                <a:latin typeface="Constantia"/>
                <a:cs typeface="Constantia"/>
              </a:rPr>
              <a:t>s</a:t>
            </a:r>
            <a:r>
              <a:rPr lang="es-CL" sz="2800" dirty="0" smtClean="0">
                <a:latin typeface="Constantia"/>
                <a:cs typeface="Constantia"/>
              </a:rPr>
              <a:t>e</a:t>
            </a:r>
            <a:r>
              <a:rPr lang="es-CL" sz="2800" spc="40" dirty="0" smtClean="0">
                <a:latin typeface="Constantia"/>
                <a:cs typeface="Constantia"/>
              </a:rPr>
              <a:t>r</a:t>
            </a:r>
            <a:r>
              <a:rPr lang="es-CL" sz="2800" dirty="0" smtClean="0">
                <a:latin typeface="Constantia"/>
                <a:cs typeface="Constantia"/>
              </a:rPr>
              <a:t>v</a:t>
            </a:r>
            <a:r>
              <a:rPr lang="es-CL" sz="2800" spc="-15" dirty="0" smtClean="0">
                <a:latin typeface="Constantia"/>
                <a:cs typeface="Constantia"/>
              </a:rPr>
              <a:t>i</a:t>
            </a:r>
            <a:r>
              <a:rPr lang="es-CL" sz="2800" spc="-200" dirty="0" smtClean="0">
                <a:latin typeface="Constantia"/>
                <a:cs typeface="Constantia"/>
              </a:rPr>
              <a:t>r. </a:t>
            </a:r>
            <a:r>
              <a:rPr lang="es-MX" sz="2800" spc="-5" dirty="0" smtClean="0">
                <a:latin typeface="Constantia"/>
                <a:cs typeface="Constantia"/>
              </a:rPr>
              <a:t>Cad</a:t>
            </a:r>
            <a:r>
              <a:rPr lang="es-MX" sz="2800" dirty="0" smtClean="0">
                <a:latin typeface="Constantia"/>
                <a:cs typeface="Constantia"/>
              </a:rPr>
              <a:t>a ho</a:t>
            </a:r>
            <a:r>
              <a:rPr lang="es-MX" sz="2800" spc="-60" dirty="0" smtClean="0">
                <a:latin typeface="Constantia"/>
                <a:cs typeface="Constantia"/>
              </a:rPr>
              <a:t>r</a:t>
            </a:r>
            <a:r>
              <a:rPr lang="es-MX" sz="2800" dirty="0" smtClean="0">
                <a:latin typeface="Constantia"/>
                <a:cs typeface="Constantia"/>
              </a:rPr>
              <a:t>a </a:t>
            </a:r>
            <a:r>
              <a:rPr lang="es-MX" sz="2800" spc="-5" dirty="0" smtClean="0">
                <a:latin typeface="Constantia"/>
                <a:cs typeface="Constantia"/>
              </a:rPr>
              <a:t>qu</a:t>
            </a:r>
            <a:r>
              <a:rPr lang="es-MX" sz="2800" dirty="0" smtClean="0">
                <a:latin typeface="Constantia"/>
                <a:cs typeface="Constantia"/>
              </a:rPr>
              <a:t>e un mecánico </a:t>
            </a:r>
            <a:r>
              <a:rPr lang="es-MX" sz="2800" spc="-5" dirty="0" smtClean="0">
                <a:latin typeface="Constantia"/>
                <a:cs typeface="Constantia"/>
              </a:rPr>
              <a:t>t</a:t>
            </a:r>
            <a:r>
              <a:rPr lang="es-MX" sz="2800" spc="-15" dirty="0" smtClean="0">
                <a:latin typeface="Constantia"/>
                <a:cs typeface="Constantia"/>
              </a:rPr>
              <a:t>i</a:t>
            </a:r>
            <a:r>
              <a:rPr lang="es-MX" sz="2800" dirty="0" smtClean="0">
                <a:latin typeface="Constantia"/>
                <a:cs typeface="Constantia"/>
              </a:rPr>
              <a:t>ene </a:t>
            </a:r>
            <a:r>
              <a:rPr lang="es-MX" sz="2800" spc="-5" dirty="0" smtClean="0">
                <a:latin typeface="Constantia"/>
                <a:cs typeface="Constantia"/>
              </a:rPr>
              <a:t>qu</a:t>
            </a:r>
            <a:r>
              <a:rPr lang="es-MX" sz="2800" dirty="0" smtClean="0">
                <a:latin typeface="Constantia"/>
                <a:cs typeface="Constantia"/>
              </a:rPr>
              <a:t>e e</a:t>
            </a:r>
            <a:r>
              <a:rPr lang="es-MX" sz="2800" spc="-10" dirty="0" smtClean="0">
                <a:latin typeface="Constantia"/>
                <a:cs typeface="Constantia"/>
              </a:rPr>
              <a:t>s</a:t>
            </a:r>
            <a:r>
              <a:rPr lang="es-MX" sz="2800" dirty="0" smtClean="0">
                <a:latin typeface="Constantia"/>
                <a:cs typeface="Constantia"/>
              </a:rPr>
              <a:t>pe</a:t>
            </a:r>
            <a:r>
              <a:rPr lang="es-MX" sz="2800" spc="-55" dirty="0" smtClean="0">
                <a:latin typeface="Constantia"/>
                <a:cs typeface="Constantia"/>
              </a:rPr>
              <a:t>r</a:t>
            </a:r>
            <a:r>
              <a:rPr lang="es-MX" sz="2800" dirty="0" smtClean="0">
                <a:latin typeface="Constantia"/>
                <a:cs typeface="Constantia"/>
              </a:rPr>
              <a:t>ar se le debe pagar igual y su valor es de 1.000 $/hora. </a:t>
            </a:r>
            <a:r>
              <a:rPr lang="es-MX" sz="2800" spc="-10" dirty="0" smtClean="0">
                <a:latin typeface="Constantia"/>
                <a:cs typeface="Constantia"/>
              </a:rPr>
              <a:t>Queremos </a:t>
            </a:r>
            <a:r>
              <a:rPr lang="es-MX" sz="2800" spc="-5" dirty="0" smtClean="0">
                <a:latin typeface="Constantia"/>
                <a:cs typeface="Constantia"/>
              </a:rPr>
              <a:t>saber </a:t>
            </a:r>
            <a:r>
              <a:rPr lang="es-MX" sz="2800" spc="-10" dirty="0" smtClean="0">
                <a:latin typeface="Constantia"/>
                <a:cs typeface="Constantia"/>
              </a:rPr>
              <a:t>si vale</a:t>
            </a:r>
            <a:r>
              <a:rPr lang="es-MX" sz="2800" spc="-20" dirty="0" smtClean="0">
                <a:latin typeface="Constantia"/>
                <a:cs typeface="Constantia"/>
              </a:rPr>
              <a:t> </a:t>
            </a:r>
            <a:r>
              <a:rPr lang="es-MX" sz="2800" spc="-5" dirty="0" smtClean="0">
                <a:latin typeface="Constantia"/>
                <a:cs typeface="Constantia"/>
              </a:rPr>
              <a:t>la </a:t>
            </a:r>
            <a:r>
              <a:rPr lang="es-MX" sz="2800" dirty="0" smtClean="0">
                <a:latin typeface="Constantia"/>
                <a:cs typeface="Constantia"/>
              </a:rPr>
              <a:t>pena </a:t>
            </a:r>
            <a:r>
              <a:rPr lang="es-MX" sz="2800" spc="-15" dirty="0" smtClean="0">
                <a:latin typeface="Constantia"/>
                <a:cs typeface="Constantia"/>
              </a:rPr>
              <a:t>contratar </a:t>
            </a:r>
            <a:r>
              <a:rPr lang="es-MX" sz="2800" dirty="0" smtClean="0">
                <a:latin typeface="Constantia"/>
                <a:cs typeface="Constantia"/>
              </a:rPr>
              <a:t>a un </a:t>
            </a:r>
            <a:r>
              <a:rPr lang="es-MX" sz="2800" spc="-15" dirty="0" smtClean="0">
                <a:latin typeface="Constantia"/>
                <a:cs typeface="Constantia"/>
              </a:rPr>
              <a:t>ayudante,  </a:t>
            </a:r>
            <a:r>
              <a:rPr lang="es-MX" sz="2800" dirty="0" smtClean="0">
                <a:latin typeface="Constantia"/>
                <a:cs typeface="Constantia"/>
              </a:rPr>
              <a:t>pagado a</a:t>
            </a:r>
            <a:r>
              <a:rPr lang="es-MX" sz="2800" spc="-20" dirty="0" smtClean="0">
                <a:latin typeface="Constantia"/>
                <a:cs typeface="Constantia"/>
              </a:rPr>
              <a:t> </a:t>
            </a:r>
            <a:r>
              <a:rPr lang="es-MX" sz="2800" dirty="0" smtClean="0">
                <a:latin typeface="Constantia"/>
                <a:cs typeface="Constantia"/>
              </a:rPr>
              <a:t>400 </a:t>
            </a:r>
            <a:r>
              <a:rPr lang="es-MX" sz="2800" spc="-10" dirty="0" smtClean="0">
                <a:latin typeface="Constantia"/>
                <a:cs typeface="Constantia"/>
              </a:rPr>
              <a:t>$/hora, </a:t>
            </a:r>
            <a:r>
              <a:rPr lang="es-MX" sz="2800" dirty="0" smtClean="0">
                <a:latin typeface="Constantia"/>
                <a:cs typeface="Constantia"/>
              </a:rPr>
              <a:t>de </a:t>
            </a:r>
            <a:r>
              <a:rPr lang="es-MX" sz="2800" spc="-10" dirty="0" smtClean="0">
                <a:latin typeface="Constantia"/>
                <a:cs typeface="Constantia"/>
              </a:rPr>
              <a:t>forma </a:t>
            </a:r>
            <a:r>
              <a:rPr lang="es-MX" sz="2800" spc="-15" dirty="0" smtClean="0">
                <a:latin typeface="Constantia"/>
                <a:cs typeface="Constantia"/>
              </a:rPr>
              <a:t>que </a:t>
            </a:r>
            <a:r>
              <a:rPr lang="es-MX" sz="2800" dirty="0" smtClean="0">
                <a:latin typeface="Constantia"/>
                <a:cs typeface="Constantia"/>
              </a:rPr>
              <a:t>el </a:t>
            </a:r>
            <a:r>
              <a:rPr lang="es-MX" sz="2800" spc="-5" dirty="0" smtClean="0">
                <a:latin typeface="Constantia"/>
                <a:cs typeface="Constantia"/>
              </a:rPr>
              <a:t>tiempo </a:t>
            </a:r>
            <a:r>
              <a:rPr lang="es-MX" sz="2800" spc="-10" dirty="0" smtClean="0">
                <a:latin typeface="Constantia"/>
                <a:cs typeface="Constantia"/>
              </a:rPr>
              <a:t>medio </a:t>
            </a:r>
            <a:r>
              <a:rPr lang="es-MX" sz="2800" spc="-20" dirty="0" smtClean="0">
                <a:latin typeface="Constantia"/>
                <a:cs typeface="Constantia"/>
              </a:rPr>
              <a:t>de  </a:t>
            </a:r>
            <a:r>
              <a:rPr lang="es-MX" sz="2800" spc="-5" dirty="0" smtClean="0">
                <a:latin typeface="Constantia"/>
                <a:cs typeface="Constantia"/>
              </a:rPr>
              <a:t>servicio </a:t>
            </a:r>
            <a:r>
              <a:rPr lang="es-MX" sz="2800" spc="-10" dirty="0" smtClean="0">
                <a:latin typeface="Constantia"/>
                <a:cs typeface="Constantia"/>
              </a:rPr>
              <a:t>se reduzca </a:t>
            </a:r>
            <a:r>
              <a:rPr lang="es-MX" sz="2800" dirty="0" smtClean="0">
                <a:latin typeface="Constantia"/>
                <a:cs typeface="Constantia"/>
              </a:rPr>
              <a:t>a 4</a:t>
            </a:r>
            <a:r>
              <a:rPr lang="es-MX" sz="2800" spc="-330" dirty="0" smtClean="0">
                <a:latin typeface="Constantia"/>
                <a:cs typeface="Constantia"/>
              </a:rPr>
              <a:t> </a:t>
            </a:r>
            <a:r>
              <a:rPr lang="es-MX" sz="2800" spc="-5" dirty="0" smtClean="0">
                <a:latin typeface="Constantia"/>
                <a:cs typeface="Constantia"/>
              </a:rPr>
              <a:t>min.</a:t>
            </a:r>
            <a:endParaRPr lang="es-MX" sz="2800" dirty="0" smtClean="0">
              <a:latin typeface="Constantia"/>
              <a:cs typeface="Constantia"/>
            </a:endParaRPr>
          </a:p>
          <a:p>
            <a:pPr marL="12700" marR="5715" indent="17780" algn="just">
              <a:lnSpc>
                <a:spcPct val="100000"/>
              </a:lnSpc>
              <a:spcBef>
                <a:spcPts val="580"/>
              </a:spcBef>
            </a:pPr>
            <a:r>
              <a:rPr lang="es-MX" sz="2800" b="1" spc="-5" dirty="0" smtClean="0">
                <a:latin typeface="Constantia"/>
                <a:cs typeface="Constantia"/>
              </a:rPr>
              <a:t>Nota: </a:t>
            </a:r>
            <a:r>
              <a:rPr lang="es-MX" sz="2800" spc="-10" dirty="0" smtClean="0">
                <a:latin typeface="Constantia"/>
                <a:cs typeface="Constantia"/>
              </a:rPr>
              <a:t>Al </a:t>
            </a:r>
            <a:r>
              <a:rPr lang="es-MX" sz="2800" spc="-20" dirty="0" smtClean="0">
                <a:latin typeface="Constantia"/>
                <a:cs typeface="Constantia"/>
              </a:rPr>
              <a:t>resolver </a:t>
            </a:r>
            <a:r>
              <a:rPr lang="es-MX" sz="2800" dirty="0" smtClean="0">
                <a:latin typeface="Constantia"/>
                <a:cs typeface="Constantia"/>
              </a:rPr>
              <a:t>un </a:t>
            </a:r>
            <a:r>
              <a:rPr lang="es-MX" sz="2800" spc="-5" dirty="0" smtClean="0">
                <a:latin typeface="Constantia"/>
                <a:cs typeface="Constantia"/>
              </a:rPr>
              <a:t>problema </a:t>
            </a:r>
            <a:r>
              <a:rPr lang="es-MX" sz="2800" spc="-10" dirty="0" smtClean="0">
                <a:latin typeface="Constantia"/>
                <a:cs typeface="Constantia"/>
              </a:rPr>
              <a:t>de </a:t>
            </a:r>
            <a:r>
              <a:rPr lang="es-MX" sz="2800" spc="-20" dirty="0" smtClean="0">
                <a:latin typeface="Constantia"/>
                <a:cs typeface="Constantia"/>
              </a:rPr>
              <a:t>colas, </a:t>
            </a:r>
            <a:r>
              <a:rPr lang="es-MX" sz="2800" spc="-15" dirty="0" smtClean="0">
                <a:latin typeface="Constantia"/>
                <a:cs typeface="Constantia"/>
              </a:rPr>
              <a:t>tener </a:t>
            </a:r>
            <a:r>
              <a:rPr lang="es-MX" sz="2800" spc="-10" dirty="0" smtClean="0">
                <a:latin typeface="Constantia"/>
                <a:cs typeface="Constantia"/>
              </a:rPr>
              <a:t>siempre </a:t>
            </a:r>
            <a:r>
              <a:rPr lang="es-MX" sz="2800" spc="-15" dirty="0" smtClean="0">
                <a:latin typeface="Constantia"/>
                <a:cs typeface="Constantia"/>
              </a:rPr>
              <a:t>muy  presente </a:t>
            </a:r>
            <a:r>
              <a:rPr lang="es-MX" sz="2800" spc="-5" dirty="0" smtClean="0">
                <a:latin typeface="Constantia"/>
                <a:cs typeface="Constantia"/>
              </a:rPr>
              <a:t>la </a:t>
            </a:r>
            <a:r>
              <a:rPr lang="es-MX" sz="2800" spc="-10" dirty="0" smtClean="0">
                <a:latin typeface="Constantia"/>
                <a:cs typeface="Constantia"/>
              </a:rPr>
              <a:t>coherencia </a:t>
            </a:r>
            <a:r>
              <a:rPr lang="es-MX" sz="2800" dirty="0" smtClean="0">
                <a:latin typeface="Constantia"/>
                <a:cs typeface="Constantia"/>
              </a:rPr>
              <a:t>de </a:t>
            </a:r>
            <a:r>
              <a:rPr lang="es-MX" sz="2800" spc="-350" dirty="0" smtClean="0">
                <a:latin typeface="Constantia"/>
                <a:cs typeface="Constantia"/>
              </a:rPr>
              <a:t> </a:t>
            </a:r>
            <a:r>
              <a:rPr lang="es-MX" sz="2800" spc="-5" dirty="0" smtClean="0">
                <a:latin typeface="Constantia"/>
                <a:cs typeface="Constantia"/>
              </a:rPr>
              <a:t>unidades.</a:t>
            </a:r>
            <a:endParaRPr lang="es-MX" sz="2800" dirty="0" smtClean="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1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257840" y="446766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>
                <a:moveTo>
                  <a:pt x="0" y="0"/>
                </a:moveTo>
                <a:lnTo>
                  <a:pt x="303168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6921" y="4467663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>
                <a:moveTo>
                  <a:pt x="0" y="0"/>
                </a:moveTo>
                <a:lnTo>
                  <a:pt x="676467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3922" y="411939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16" y="0"/>
                </a:lnTo>
              </a:path>
            </a:pathLst>
          </a:custGeom>
          <a:ln w="62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7434" y="4467663"/>
            <a:ext cx="716915" cy="0"/>
          </a:xfrm>
          <a:custGeom>
            <a:avLst/>
            <a:gdLst/>
            <a:ahLst/>
            <a:cxnLst/>
            <a:rect l="l" t="t" r="r" b="b"/>
            <a:pathLst>
              <a:path w="716914">
                <a:moveTo>
                  <a:pt x="0" y="0"/>
                </a:moveTo>
                <a:lnTo>
                  <a:pt x="716498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18554" y="4111814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844" y="1644177"/>
            <a:ext cx="6574790" cy="24371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47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12420" algn="l"/>
              </a:tabLst>
            </a:pPr>
            <a:r>
              <a:rPr sz="2600" spc="-40" dirty="0">
                <a:latin typeface="Constantia"/>
                <a:cs typeface="Constantia"/>
              </a:rPr>
              <a:t>Tenemos </a:t>
            </a:r>
            <a:r>
              <a:rPr sz="2600" spc="-15" dirty="0">
                <a:latin typeface="Constantia"/>
                <a:cs typeface="Constantia"/>
              </a:rPr>
              <a:t>dos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opciones:</a:t>
            </a:r>
            <a:endParaRPr sz="2600" dirty="0">
              <a:latin typeface="Constantia"/>
              <a:cs typeface="Constantia"/>
            </a:endParaRPr>
          </a:p>
          <a:p>
            <a:pPr marL="678180" lvl="1" indent="-247015">
              <a:lnSpc>
                <a:spcPct val="100000"/>
              </a:lnSpc>
              <a:spcBef>
                <a:spcPts val="330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78180" algn="l"/>
              </a:tabLst>
            </a:pPr>
            <a:r>
              <a:rPr sz="2200" dirty="0">
                <a:latin typeface="Constantia"/>
                <a:cs typeface="Constantia"/>
              </a:rPr>
              <a:t>Sin </a:t>
            </a:r>
            <a:r>
              <a:rPr sz="2200" spc="-15" dirty="0">
                <a:latin typeface="Constantia"/>
                <a:cs typeface="Constantia"/>
              </a:rPr>
              <a:t>ayudante: </a:t>
            </a:r>
            <a:r>
              <a:rPr sz="2200" spc="-5" dirty="0">
                <a:latin typeface="Constantia"/>
                <a:cs typeface="Constantia"/>
              </a:rPr>
              <a:t>1/</a:t>
            </a:r>
            <a:r>
              <a:rPr sz="2200" spc="-5" dirty="0">
                <a:latin typeface="Symbol"/>
                <a:cs typeface="Symbol"/>
              </a:rPr>
              <a:t></a:t>
            </a:r>
            <a:r>
              <a:rPr sz="2175" spc="-7" baseline="-21072" dirty="0">
                <a:latin typeface="Constantia"/>
                <a:cs typeface="Constantia"/>
              </a:rPr>
              <a:t>1 </a:t>
            </a:r>
            <a:r>
              <a:rPr sz="2200" dirty="0">
                <a:latin typeface="Constantia"/>
                <a:cs typeface="Constantia"/>
              </a:rPr>
              <a:t>= 5 min = 1/12 h =&gt; </a:t>
            </a:r>
            <a:r>
              <a:rPr sz="2200" spc="-10" dirty="0">
                <a:latin typeface="Symbol"/>
                <a:cs typeface="Symbol"/>
              </a:rPr>
              <a:t></a:t>
            </a:r>
            <a:r>
              <a:rPr sz="2175" spc="-15" baseline="-21072" dirty="0">
                <a:latin typeface="Constantia"/>
                <a:cs typeface="Constantia"/>
              </a:rPr>
              <a:t>1 </a:t>
            </a:r>
            <a:r>
              <a:rPr sz="2200" dirty="0">
                <a:latin typeface="Constantia"/>
                <a:cs typeface="Constantia"/>
              </a:rPr>
              <a:t>= 12</a:t>
            </a:r>
            <a:r>
              <a:rPr sz="2200" spc="-2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u/h</a:t>
            </a:r>
          </a:p>
          <a:p>
            <a:pPr marL="678180" lvl="1" indent="-247015">
              <a:lnSpc>
                <a:spcPct val="100000"/>
              </a:lnSpc>
              <a:spcBef>
                <a:spcPts val="26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78180" algn="l"/>
              </a:tabLst>
            </a:pPr>
            <a:r>
              <a:rPr sz="2200" spc="-20" dirty="0">
                <a:latin typeface="Constantia"/>
                <a:cs typeface="Constantia"/>
              </a:rPr>
              <a:t>C</a:t>
            </a:r>
            <a:r>
              <a:rPr sz="2200" spc="5" dirty="0">
                <a:latin typeface="Constantia"/>
                <a:cs typeface="Constantia"/>
              </a:rPr>
              <a:t>on</a:t>
            </a:r>
            <a:r>
              <a:rPr sz="2200" spc="-110" dirty="0">
                <a:latin typeface="Constantia"/>
                <a:cs typeface="Constantia"/>
              </a:rPr>
              <a:t> </a:t>
            </a:r>
            <a:r>
              <a:rPr sz="2200" spc="-50" dirty="0">
                <a:latin typeface="Constantia"/>
                <a:cs typeface="Constantia"/>
              </a:rPr>
              <a:t>a</a:t>
            </a:r>
            <a:r>
              <a:rPr sz="2200" spc="-5" dirty="0">
                <a:latin typeface="Constantia"/>
                <a:cs typeface="Constantia"/>
              </a:rPr>
              <a:t>yu</a:t>
            </a:r>
            <a:r>
              <a:rPr sz="2200" dirty="0">
                <a:latin typeface="Constantia"/>
                <a:cs typeface="Constantia"/>
              </a:rPr>
              <a:t>d</a:t>
            </a:r>
            <a:r>
              <a:rPr sz="2200" spc="-10" dirty="0">
                <a:latin typeface="Constantia"/>
                <a:cs typeface="Constantia"/>
              </a:rPr>
              <a:t>a</a:t>
            </a:r>
            <a:r>
              <a:rPr sz="2200" spc="10" dirty="0">
                <a:latin typeface="Constantia"/>
                <a:cs typeface="Constantia"/>
              </a:rPr>
              <a:t>n</a:t>
            </a:r>
            <a:r>
              <a:rPr sz="2200" spc="-40" dirty="0">
                <a:latin typeface="Constantia"/>
                <a:cs typeface="Constantia"/>
              </a:rPr>
              <a:t>t</a:t>
            </a:r>
            <a:r>
              <a:rPr sz="2200" dirty="0">
                <a:latin typeface="Constantia"/>
                <a:cs typeface="Constantia"/>
              </a:rPr>
              <a:t>e: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1</a:t>
            </a:r>
            <a:r>
              <a:rPr sz="2200" spc="10" dirty="0">
                <a:latin typeface="Constantia"/>
                <a:cs typeface="Constantia"/>
              </a:rPr>
              <a:t>/</a:t>
            </a:r>
            <a:r>
              <a:rPr sz="2200" spc="-25" dirty="0">
                <a:latin typeface="Symbol"/>
                <a:cs typeface="Symbol"/>
              </a:rPr>
              <a:t></a:t>
            </a:r>
            <a:r>
              <a:rPr sz="2175" spc="7" baseline="-21072" dirty="0">
                <a:latin typeface="Constantia"/>
                <a:cs typeface="Constantia"/>
              </a:rPr>
              <a:t>2</a:t>
            </a:r>
            <a:r>
              <a:rPr sz="2175" baseline="-21072" dirty="0">
                <a:latin typeface="Constantia"/>
                <a:cs typeface="Constantia"/>
              </a:rPr>
              <a:t> </a:t>
            </a:r>
            <a:r>
              <a:rPr sz="2175" spc="-247" baseline="-21072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=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4</a:t>
            </a:r>
            <a:r>
              <a:rPr sz="2200" dirty="0">
                <a:latin typeface="Constantia"/>
                <a:cs typeface="Constantia"/>
              </a:rPr>
              <a:t> mi</a:t>
            </a:r>
            <a:r>
              <a:rPr sz="2200" spc="5" dirty="0">
                <a:latin typeface="Constantia"/>
                <a:cs typeface="Constantia"/>
              </a:rPr>
              <a:t>n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=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1/</a:t>
            </a:r>
            <a:r>
              <a:rPr sz="2200" spc="-20" dirty="0">
                <a:latin typeface="Constantia"/>
                <a:cs typeface="Constantia"/>
              </a:rPr>
              <a:t>1</a:t>
            </a:r>
            <a:r>
              <a:rPr sz="2200" dirty="0">
                <a:latin typeface="Constantia"/>
                <a:cs typeface="Constantia"/>
              </a:rPr>
              <a:t>5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h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=&gt;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spc="-25" dirty="0">
                <a:latin typeface="Symbol"/>
                <a:cs typeface="Symbol"/>
              </a:rPr>
              <a:t></a:t>
            </a:r>
            <a:r>
              <a:rPr sz="1575" baseline="-21164" dirty="0">
                <a:latin typeface="Constantia"/>
                <a:cs typeface="Constantia"/>
              </a:rPr>
              <a:t>2 </a:t>
            </a:r>
            <a:r>
              <a:rPr sz="1575" spc="60" baseline="-21164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=</a:t>
            </a:r>
            <a:r>
              <a:rPr sz="2200" dirty="0">
                <a:latin typeface="Constantia"/>
                <a:cs typeface="Constantia"/>
              </a:rPr>
              <a:t> </a:t>
            </a:r>
            <a:r>
              <a:rPr sz="2200" spc="-20" dirty="0">
                <a:latin typeface="Constantia"/>
                <a:cs typeface="Constantia"/>
              </a:rPr>
              <a:t>1</a:t>
            </a:r>
            <a:r>
              <a:rPr sz="2200" dirty="0">
                <a:latin typeface="Constantia"/>
                <a:cs typeface="Constantia"/>
              </a:rPr>
              <a:t>5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u</a:t>
            </a:r>
            <a:r>
              <a:rPr sz="2200" spc="5" dirty="0">
                <a:latin typeface="Constantia"/>
                <a:cs typeface="Constantia"/>
              </a:rPr>
              <a:t>/h</a:t>
            </a:r>
            <a:endParaRPr sz="2200" dirty="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2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12420" algn="l"/>
              </a:tabLst>
            </a:pPr>
            <a:r>
              <a:rPr sz="2600" spc="-5" dirty="0">
                <a:latin typeface="Constantia"/>
                <a:cs typeface="Constantia"/>
              </a:rPr>
              <a:t>En </a:t>
            </a:r>
            <a:r>
              <a:rPr sz="2600" spc="-10" dirty="0">
                <a:latin typeface="Constantia"/>
                <a:cs typeface="Constantia"/>
              </a:rPr>
              <a:t>ambos casos,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 10</a:t>
            </a:r>
            <a:r>
              <a:rPr sz="2600" spc="-250" dirty="0">
                <a:latin typeface="Constantia"/>
                <a:cs typeface="Constantia"/>
              </a:rPr>
              <a:t> </a:t>
            </a:r>
            <a:r>
              <a:rPr lang="es-CL" sz="2600" spc="-250" dirty="0" smtClean="0">
                <a:latin typeface="Constantia"/>
                <a:cs typeface="Constantia"/>
              </a:rPr>
              <a:t> </a:t>
            </a:r>
            <a:r>
              <a:rPr sz="2600" spc="-10" dirty="0" err="1" smtClean="0">
                <a:latin typeface="Constantia"/>
                <a:cs typeface="Constantia"/>
              </a:rPr>
              <a:t>clientes</a:t>
            </a:r>
            <a:r>
              <a:rPr sz="2600" spc="-10" dirty="0" smtClean="0">
                <a:latin typeface="Constantia"/>
                <a:cs typeface="Constantia"/>
              </a:rPr>
              <a:t>/h</a:t>
            </a:r>
            <a:endParaRPr sz="2600" dirty="0">
              <a:latin typeface="Constantia"/>
              <a:cs typeface="Constantia"/>
            </a:endParaRPr>
          </a:p>
          <a:p>
            <a:pPr marL="312420" indent="-274320">
              <a:lnSpc>
                <a:spcPts val="3090"/>
              </a:lnSpc>
              <a:spcBef>
                <a:spcPts val="26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12420" algn="l"/>
              </a:tabLst>
            </a:pPr>
            <a:r>
              <a:rPr sz="2600" spc="-10" dirty="0">
                <a:latin typeface="Constantia"/>
                <a:cs typeface="Constantia"/>
              </a:rPr>
              <a:t>Opción </a:t>
            </a:r>
            <a:r>
              <a:rPr sz="2600" spc="-5" dirty="0">
                <a:latin typeface="Constantia"/>
                <a:cs typeface="Constantia"/>
              </a:rPr>
              <a:t>1 </a:t>
            </a:r>
            <a:r>
              <a:rPr sz="2600" dirty="0">
                <a:latin typeface="Constantia"/>
                <a:cs typeface="Constantia"/>
              </a:rPr>
              <a:t>(sin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ayudante):</a:t>
            </a:r>
            <a:endParaRPr sz="2600" dirty="0">
              <a:latin typeface="Constantia"/>
              <a:cs typeface="Constantia"/>
            </a:endParaRPr>
          </a:p>
          <a:p>
            <a:pPr marL="4220210">
              <a:lnSpc>
                <a:spcPts val="2850"/>
              </a:lnSpc>
            </a:pPr>
            <a:r>
              <a:rPr sz="2400" spc="-5" dirty="0">
                <a:latin typeface="Times New Roman"/>
                <a:cs typeface="Times New Roman"/>
              </a:rPr>
              <a:t>10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2497" y="4465701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9912" y="4669228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2120" y="4669228"/>
            <a:ext cx="367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330" algn="l"/>
              </a:tabLst>
            </a:pPr>
            <a:r>
              <a:rPr sz="14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5242" y="4430382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5532" y="4430382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1547" y="4226854"/>
            <a:ext cx="19265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005" algn="l"/>
              </a:tabLst>
            </a:pP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5	</a:t>
            </a:r>
            <a:r>
              <a:rPr sz="2400" spc="-50" dirty="0">
                <a:latin typeface="Times New Roman"/>
                <a:cs typeface="Times New Roman"/>
              </a:rPr>
              <a:t>mecánicos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6666" y="4422551"/>
            <a:ext cx="768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0" baseline="-34722" dirty="0">
                <a:latin typeface="Times New Roman"/>
                <a:cs typeface="Times New Roman"/>
              </a:rPr>
              <a:t>1</a:t>
            </a:r>
            <a:r>
              <a:rPr sz="3600" spc="150" baseline="-34722" dirty="0">
                <a:latin typeface="Symbol"/>
                <a:cs typeface="Symbol"/>
              </a:rPr>
              <a:t></a:t>
            </a:r>
            <a:r>
              <a:rPr sz="3600" spc="-487" baseline="-34722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1763" y="4226854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86179" y="3971025"/>
            <a:ext cx="651510" cy="8896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R="127635" algn="r">
              <a:lnSpc>
                <a:spcPct val="100000"/>
              </a:lnSpc>
              <a:spcBef>
                <a:spcPts val="495"/>
              </a:spcBef>
            </a:pPr>
            <a:r>
              <a:rPr sz="2500" i="1" spc="-90" dirty="0">
                <a:latin typeface="Symbol"/>
                <a:cs typeface="Symbol"/>
              </a:rPr>
              <a:t></a:t>
            </a:r>
            <a:r>
              <a:rPr sz="2100" spc="15" baseline="-23809" dirty="0">
                <a:latin typeface="Times New Roman"/>
                <a:cs typeface="Times New Roman"/>
              </a:rPr>
              <a:t>1</a:t>
            </a:r>
            <a:endParaRPr sz="2100" baseline="-23809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400"/>
              </a:spcBef>
            </a:pPr>
            <a:r>
              <a:rPr sz="2400" spc="100" dirty="0">
                <a:latin typeface="Times New Roman"/>
                <a:cs typeface="Times New Roman"/>
              </a:rPr>
              <a:t>1</a:t>
            </a:r>
            <a:r>
              <a:rPr sz="2400" spc="100" dirty="0">
                <a:latin typeface="Symbol"/>
                <a:cs typeface="Symbol"/>
              </a:rPr>
              <a:t>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4145" y="4209886"/>
            <a:ext cx="187833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390525" algn="l"/>
                <a:tab pos="1351280" algn="l"/>
                <a:tab pos="1669414" algn="l"/>
              </a:tabLst>
            </a:pPr>
            <a:r>
              <a:rPr sz="2500" i="1" spc="-35" dirty="0">
                <a:latin typeface="Symbol"/>
                <a:cs typeface="Symbol"/>
              </a:rPr>
              <a:t></a:t>
            </a:r>
            <a:r>
              <a:rPr sz="2500" spc="-35" dirty="0">
                <a:latin typeface="Times New Roman"/>
                <a:cs typeface="Times New Roman"/>
              </a:rPr>
              <a:t>	</a:t>
            </a: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3600" spc="7" baseline="34722" dirty="0">
                <a:latin typeface="Times New Roman"/>
                <a:cs typeface="Times New Roman"/>
              </a:rPr>
              <a:t>10</a:t>
            </a:r>
            <a:r>
              <a:rPr sz="3600" spc="-352" baseline="34722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;	</a:t>
            </a:r>
            <a:r>
              <a:rPr sz="2400" i="1" spc="20" dirty="0">
                <a:latin typeface="Times New Roman"/>
                <a:cs typeface="Times New Roman"/>
              </a:rPr>
              <a:t>L	</a:t>
            </a:r>
            <a:r>
              <a:rPr sz="2400" spc="2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7217" y="4823369"/>
            <a:ext cx="7474584" cy="8312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560195" algn="ctr">
              <a:lnSpc>
                <a:spcPct val="100000"/>
              </a:lnSpc>
              <a:spcBef>
                <a:spcPts val="265"/>
              </a:spcBef>
            </a:pPr>
            <a:r>
              <a:rPr sz="2400" spc="-5" dirty="0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-5" dirty="0">
                <a:latin typeface="Arial"/>
                <a:cs typeface="Arial"/>
              </a:rPr>
              <a:t>Por tanto, Costo/hora= 5·(1000$/h)+500 =</a:t>
            </a:r>
            <a:r>
              <a:rPr sz="2600" spc="16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5500$/h</a:t>
            </a:r>
            <a:endParaRPr sz="2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233865" y="4020066"/>
                <a:ext cx="1372234" cy="891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L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CL" sz="2800" spc="-5" dirty="0" smtClean="0">
                              <a:latin typeface="Symbol"/>
                              <a:cs typeface="Symbol"/>
                            </a:rPr>
                            <m:t>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L" sz="2800" spc="-5" dirty="0" smtClean="0">
                              <a:latin typeface="Symbol"/>
                              <a:cs typeface="Symbol"/>
                            </a:rPr>
                            <m:t></m:t>
                          </m:r>
                        </m:den>
                      </m:f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5" y="4020066"/>
                <a:ext cx="1372234" cy="8912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1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137599" y="3039679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783" y="0"/>
                </a:lnTo>
              </a:path>
            </a:pathLst>
          </a:custGeom>
          <a:ln w="12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2300" y="3039679"/>
            <a:ext cx="697230" cy="0"/>
          </a:xfrm>
          <a:custGeom>
            <a:avLst/>
            <a:gdLst/>
            <a:ahLst/>
            <a:cxnLst/>
            <a:rect l="l" t="t" r="r" b="b"/>
            <a:pathLst>
              <a:path w="697229">
                <a:moveTo>
                  <a:pt x="0" y="0"/>
                </a:moveTo>
                <a:lnTo>
                  <a:pt x="696877" y="0"/>
                </a:lnTo>
              </a:path>
            </a:pathLst>
          </a:custGeom>
          <a:ln w="12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0036" y="269266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7883" y="0"/>
                </a:lnTo>
              </a:path>
            </a:pathLst>
          </a:custGeom>
          <a:ln w="6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970" y="3416793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634" y="0"/>
                </a:lnTo>
              </a:path>
            </a:pathLst>
          </a:custGeom>
          <a:ln w="6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7466" y="3039679"/>
            <a:ext cx="703580" cy="0"/>
          </a:xfrm>
          <a:custGeom>
            <a:avLst/>
            <a:gdLst/>
            <a:ahLst/>
            <a:cxnLst/>
            <a:rect l="l" t="t" r="r" b="b"/>
            <a:pathLst>
              <a:path w="703579">
                <a:moveTo>
                  <a:pt x="0" y="0"/>
                </a:moveTo>
                <a:lnTo>
                  <a:pt x="703024" y="0"/>
                </a:lnTo>
              </a:path>
            </a:pathLst>
          </a:custGeom>
          <a:ln w="12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7382" y="2685579"/>
            <a:ext cx="32512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dirty="0">
                <a:latin typeface="Times New Roman"/>
                <a:cs typeface="Times New Roman"/>
              </a:rPr>
              <a:t>15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73476"/>
            <a:ext cx="4453890" cy="108267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4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Opción </a:t>
            </a:r>
            <a:r>
              <a:rPr sz="2600" spc="-5" dirty="0">
                <a:latin typeface="Constantia"/>
                <a:cs typeface="Constantia"/>
              </a:rPr>
              <a:t>2 </a:t>
            </a:r>
            <a:r>
              <a:rPr sz="2600" spc="-20" dirty="0">
                <a:latin typeface="Constantia"/>
                <a:cs typeface="Constantia"/>
              </a:rPr>
              <a:t>(con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ayudante):</a:t>
            </a:r>
            <a:endParaRPr sz="26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sz="2350" dirty="0">
                <a:latin typeface="Times New Roman"/>
                <a:cs typeface="Times New Roman"/>
              </a:rPr>
              <a:t>10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4945" y="3037526"/>
            <a:ext cx="32512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dirty="0">
                <a:latin typeface="Times New Roman"/>
                <a:cs typeface="Times New Roman"/>
              </a:rPr>
              <a:t>15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2833" y="3002832"/>
            <a:ext cx="175895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35" dirty="0">
                <a:latin typeface="Times New Roman"/>
                <a:cs typeface="Times New Roman"/>
              </a:rPr>
              <a:t>´</a:t>
            </a:r>
            <a:r>
              <a:rPr sz="1350" spc="2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0312" y="3002832"/>
            <a:ext cx="114300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2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7425" y="2802903"/>
            <a:ext cx="190627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76910" algn="l"/>
              </a:tabLst>
            </a:pPr>
            <a:r>
              <a:rPr sz="2350" spc="20" dirty="0">
                <a:latin typeface="Symbol"/>
                <a:cs typeface="Symbol"/>
              </a:rPr>
              <a:t></a:t>
            </a:r>
            <a:r>
              <a:rPr sz="2350" spc="-60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2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-70" dirty="0">
                <a:latin typeface="Times New Roman"/>
                <a:cs typeface="Times New Roman"/>
              </a:rPr>
              <a:t>m</a:t>
            </a:r>
            <a:r>
              <a:rPr sz="2350" spc="-65" dirty="0">
                <a:latin typeface="Times New Roman"/>
                <a:cs typeface="Times New Roman"/>
              </a:rPr>
              <a:t>ecá</a:t>
            </a:r>
            <a:r>
              <a:rPr sz="2350" dirty="0">
                <a:latin typeface="Times New Roman"/>
                <a:cs typeface="Times New Roman"/>
              </a:rPr>
              <a:t>n</a:t>
            </a:r>
            <a:r>
              <a:rPr sz="2350" spc="-65" dirty="0">
                <a:latin typeface="Times New Roman"/>
                <a:cs typeface="Times New Roman"/>
              </a:rPr>
              <a:t>ic</a:t>
            </a:r>
            <a:r>
              <a:rPr sz="2350" dirty="0">
                <a:latin typeface="Times New Roman"/>
                <a:cs typeface="Times New Roman"/>
              </a:rPr>
              <a:t>o</a:t>
            </a:r>
            <a:r>
              <a:rPr sz="2350" spc="15" dirty="0">
                <a:latin typeface="Times New Roman"/>
                <a:cs typeface="Times New Roman"/>
              </a:rPr>
              <a:t>s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6923" y="2995140"/>
            <a:ext cx="75692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25" spc="150" baseline="-34278" dirty="0">
                <a:latin typeface="Times New Roman"/>
                <a:cs typeface="Times New Roman"/>
              </a:rPr>
              <a:t>1</a:t>
            </a:r>
            <a:r>
              <a:rPr sz="3525" spc="150" baseline="-34278" dirty="0">
                <a:latin typeface="Symbol"/>
                <a:cs typeface="Symbol"/>
              </a:rPr>
              <a:t></a:t>
            </a:r>
            <a:r>
              <a:rPr sz="3525" spc="-472" baseline="-34278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10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6111" y="2802903"/>
            <a:ext cx="19240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20" dirty="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1757" y="2551597"/>
            <a:ext cx="742315" cy="87439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1275" algn="ctr">
              <a:lnSpc>
                <a:spcPct val="100000"/>
              </a:lnSpc>
              <a:spcBef>
                <a:spcPts val="440"/>
              </a:spcBef>
            </a:pPr>
            <a:r>
              <a:rPr sz="2500" i="1" spc="30" dirty="0">
                <a:latin typeface="Symbol"/>
                <a:cs typeface="Symbol"/>
              </a:rPr>
              <a:t></a:t>
            </a:r>
            <a:r>
              <a:rPr sz="2025" spc="44" baseline="-24691" dirty="0">
                <a:latin typeface="Times New Roman"/>
                <a:cs typeface="Times New Roman"/>
              </a:rPr>
              <a:t>2</a:t>
            </a:r>
            <a:endParaRPr sz="2025" baseline="-24691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350" spc="100" dirty="0">
                <a:latin typeface="Times New Roman"/>
                <a:cs typeface="Times New Roman"/>
              </a:rPr>
              <a:t>1</a:t>
            </a:r>
            <a:r>
              <a:rPr sz="2350" spc="100" dirty="0">
                <a:latin typeface="Symbol"/>
                <a:cs typeface="Symbol"/>
              </a:rPr>
              <a:t></a:t>
            </a:r>
            <a:r>
              <a:rPr sz="2350" spc="-19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Symbol"/>
                <a:cs typeface="Symbol"/>
              </a:rPr>
              <a:t></a:t>
            </a:r>
            <a:r>
              <a:rPr sz="2025" spc="44" baseline="-24691" dirty="0">
                <a:latin typeface="Times New Roman"/>
                <a:cs typeface="Times New Roman"/>
              </a:rPr>
              <a:t>2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4632" y="2786237"/>
            <a:ext cx="110172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3860" algn="l"/>
              </a:tabLst>
            </a:pPr>
            <a:r>
              <a:rPr sz="2500" i="1" spc="-60" dirty="0">
                <a:latin typeface="Symbol"/>
                <a:cs typeface="Symbol"/>
              </a:rPr>
              <a:t></a:t>
            </a:r>
            <a:r>
              <a:rPr sz="2500" spc="-60" dirty="0">
                <a:latin typeface="Times New Roman"/>
                <a:cs typeface="Times New Roman"/>
              </a:rPr>
              <a:t>	</a:t>
            </a:r>
            <a:r>
              <a:rPr sz="2350" spc="20" dirty="0">
                <a:latin typeface="Symbol"/>
                <a:cs typeface="Symbol"/>
              </a:rPr>
              <a:t></a:t>
            </a:r>
            <a:r>
              <a:rPr sz="2350" spc="20" dirty="0">
                <a:latin typeface="Times New Roman"/>
                <a:cs typeface="Times New Roman"/>
              </a:rPr>
              <a:t> </a:t>
            </a:r>
            <a:r>
              <a:rPr sz="3525" spc="15" baseline="35460" dirty="0">
                <a:latin typeface="Times New Roman"/>
                <a:cs typeface="Times New Roman"/>
              </a:rPr>
              <a:t>10</a:t>
            </a:r>
            <a:r>
              <a:rPr sz="3525" spc="-652" baseline="3546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Times New Roman"/>
                <a:cs typeface="Times New Roman"/>
              </a:rPr>
              <a:t>;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29864" y="2802903"/>
            <a:ext cx="58356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3225" algn="l"/>
              </a:tabLst>
            </a:pPr>
            <a:r>
              <a:rPr sz="2350" i="1" spc="20" dirty="0">
                <a:latin typeface="Times New Roman"/>
                <a:cs typeface="Times New Roman"/>
              </a:rPr>
              <a:t>L	</a:t>
            </a:r>
            <a:r>
              <a:rPr sz="2350" spc="20" dirty="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0564" y="3272849"/>
            <a:ext cx="7343140" cy="17818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050925" algn="ctr">
              <a:lnSpc>
                <a:spcPct val="100000"/>
              </a:lnSpc>
              <a:spcBef>
                <a:spcPts val="1185"/>
              </a:spcBef>
            </a:pPr>
            <a:r>
              <a:rPr sz="2350" dirty="0">
                <a:latin typeface="Times New Roman"/>
                <a:cs typeface="Times New Roman"/>
              </a:rPr>
              <a:t>15</a:t>
            </a:r>
            <a:endParaRPr sz="2350">
              <a:latin typeface="Times New Roman"/>
              <a:cs typeface="Times New Roman"/>
            </a:endParaRPr>
          </a:p>
          <a:p>
            <a:pPr marL="82550" marR="5080" indent="-70485" algn="just">
              <a:lnSpc>
                <a:spcPct val="90000"/>
              </a:lnSpc>
              <a:spcBef>
                <a:spcPts val="1495"/>
              </a:spcBef>
            </a:pPr>
            <a:r>
              <a:rPr sz="2600" spc="-10" dirty="0">
                <a:latin typeface="Arial"/>
                <a:cs typeface="Arial"/>
              </a:rPr>
              <a:t>Por </a:t>
            </a:r>
            <a:r>
              <a:rPr sz="2600" dirty="0">
                <a:latin typeface="Arial"/>
                <a:cs typeface="Arial"/>
              </a:rPr>
              <a:t>tanto, </a:t>
            </a:r>
            <a:r>
              <a:rPr sz="2600" spc="-5" dirty="0">
                <a:latin typeface="Arial"/>
                <a:cs typeface="Arial"/>
              </a:rPr>
              <a:t>Costo/hora= </a:t>
            </a:r>
            <a:r>
              <a:rPr sz="2600" dirty="0">
                <a:latin typeface="Arial"/>
                <a:cs typeface="Arial"/>
              </a:rPr>
              <a:t>2·(1000$/h)+500+400 </a:t>
            </a:r>
            <a:r>
              <a:rPr sz="2600" spc="-5" dirty="0">
                <a:latin typeface="Arial"/>
                <a:cs typeface="Arial"/>
              </a:rPr>
              <a:t>=  2900$/h , </a:t>
            </a:r>
            <a:r>
              <a:rPr sz="2600" dirty="0">
                <a:latin typeface="Arial"/>
                <a:cs typeface="Arial"/>
              </a:rPr>
              <a:t>con </a:t>
            </a:r>
            <a:r>
              <a:rPr sz="2600" spc="5" dirty="0">
                <a:latin typeface="Arial"/>
                <a:cs typeface="Arial"/>
              </a:rPr>
              <a:t>lo </a:t>
            </a:r>
            <a:r>
              <a:rPr sz="2600" dirty="0">
                <a:latin typeface="Arial"/>
                <a:cs typeface="Arial"/>
              </a:rPr>
              <a:t>cual </a:t>
            </a:r>
            <a:r>
              <a:rPr sz="2600" spc="5" dirty="0">
                <a:latin typeface="Arial"/>
                <a:cs typeface="Arial"/>
              </a:rPr>
              <a:t>la </a:t>
            </a:r>
            <a:r>
              <a:rPr sz="2600" dirty="0">
                <a:latin typeface="Arial"/>
                <a:cs typeface="Arial"/>
              </a:rPr>
              <a:t>más </a:t>
            </a:r>
            <a:r>
              <a:rPr sz="2600" spc="-5" dirty="0">
                <a:latin typeface="Arial"/>
                <a:cs typeface="Arial"/>
              </a:rPr>
              <a:t>ventajosa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5" dirty="0">
                <a:latin typeface="Arial"/>
                <a:cs typeface="Arial"/>
              </a:rPr>
              <a:t>la  opción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2,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8545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Más </a:t>
            </a:r>
            <a:r>
              <a:rPr sz="3200" spc="-10" dirty="0"/>
              <a:t>medidas de</a:t>
            </a:r>
            <a:r>
              <a:rPr sz="3200" spc="35" dirty="0"/>
              <a:t>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0844" y="1707337"/>
            <a:ext cx="7395209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indent="-274320">
              <a:lnSpc>
                <a:spcPts val="228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311785" algn="l"/>
                <a:tab pos="312420" algn="l"/>
              </a:tabLst>
            </a:pPr>
            <a:r>
              <a:rPr sz="2000" spc="-10" dirty="0">
                <a:latin typeface="Constantia"/>
                <a:cs typeface="Constantia"/>
              </a:rPr>
              <a:t>El</a:t>
            </a:r>
            <a:r>
              <a:rPr sz="2000" spc="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número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medio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trabajos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en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la</a:t>
            </a:r>
            <a:r>
              <a:rPr sz="2000" spc="8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cola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25" spc="-22" baseline="-20576" dirty="0">
                <a:latin typeface="Constantia"/>
                <a:cs typeface="Constantia"/>
              </a:rPr>
              <a:t>q</a:t>
            </a:r>
            <a:r>
              <a:rPr sz="2000" spc="-15" dirty="0">
                <a:latin typeface="Constantia"/>
                <a:cs typeface="Constantia"/>
              </a:rPr>
              <a:t>,</a:t>
            </a:r>
            <a:r>
              <a:rPr sz="2000" spc="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calcula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restándole</a:t>
            </a:r>
            <a:endParaRPr sz="2000" dirty="0">
              <a:latin typeface="Constantia"/>
              <a:cs typeface="Constantia"/>
            </a:endParaRPr>
          </a:p>
          <a:p>
            <a:pPr marL="312420">
              <a:lnSpc>
                <a:spcPts val="2280"/>
              </a:lnSpc>
            </a:pP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 </a:t>
            </a:r>
            <a:r>
              <a:rPr sz="2000" spc="-15" dirty="0">
                <a:latin typeface="Constantia"/>
                <a:cs typeface="Constantia"/>
              </a:rPr>
              <a:t>número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medio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trabajos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que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están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siendo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servidos:</a:t>
            </a:r>
          </a:p>
        </p:txBody>
      </p:sp>
      <p:sp>
        <p:nvSpPr>
          <p:cNvPr id="4" name="object 4"/>
          <p:cNvSpPr/>
          <p:nvPr/>
        </p:nvSpPr>
        <p:spPr>
          <a:xfrm>
            <a:off x="7086018" y="2645912"/>
            <a:ext cx="311150" cy="438150"/>
          </a:xfrm>
          <a:custGeom>
            <a:avLst/>
            <a:gdLst/>
            <a:ahLst/>
            <a:cxnLst/>
            <a:rect l="l" t="t" r="r" b="b"/>
            <a:pathLst>
              <a:path w="311150" h="438150">
                <a:moveTo>
                  <a:pt x="310978" y="0"/>
                </a:moveTo>
                <a:lnTo>
                  <a:pt x="0" y="437545"/>
                </a:lnTo>
              </a:path>
            </a:pathLst>
          </a:custGeom>
          <a:ln w="8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585" y="2599480"/>
            <a:ext cx="14351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-35" dirty="0">
                <a:latin typeface="Symbol"/>
                <a:cs typeface="Symbol"/>
              </a:rPr>
              <a:t>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892" y="2579989"/>
            <a:ext cx="11493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25" dirty="0">
                <a:latin typeface="Symbol"/>
                <a:cs typeface="Symbol"/>
              </a:rPr>
              <a:t></a:t>
            </a:r>
            <a:endParaRPr sz="95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3190" y="2748224"/>
            <a:ext cx="56007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85" dirty="0">
                <a:latin typeface="Symbol"/>
                <a:cs typeface="Symbol"/>
              </a:rPr>
              <a:t></a:t>
            </a:r>
            <a:r>
              <a:rPr sz="1650" spc="-85" dirty="0">
                <a:latin typeface="Times New Roman"/>
                <a:cs typeface="Times New Roman"/>
              </a:rPr>
              <a:t>1</a:t>
            </a:r>
            <a:r>
              <a:rPr sz="1650" spc="-85" dirty="0">
                <a:latin typeface="Symbol"/>
                <a:cs typeface="Symbol"/>
              </a:rPr>
              <a:t></a:t>
            </a:r>
            <a:r>
              <a:rPr sz="1650" spc="-85" dirty="0">
                <a:latin typeface="Times New Roman"/>
                <a:cs typeface="Times New Roman"/>
              </a:rPr>
              <a:t> </a:t>
            </a:r>
            <a:r>
              <a:rPr sz="1750" i="1" spc="-35" dirty="0">
                <a:latin typeface="Symbol"/>
                <a:cs typeface="Symbol"/>
              </a:rPr>
              <a:t></a:t>
            </a:r>
            <a:r>
              <a:rPr sz="1750" i="1" spc="-340" dirty="0">
                <a:latin typeface="Times New Roman"/>
                <a:cs typeface="Times New Roman"/>
              </a:rPr>
              <a:t> </a:t>
            </a:r>
            <a:r>
              <a:rPr sz="2200" spc="-180" dirty="0">
                <a:latin typeface="Symbol"/>
                <a:cs typeface="Symbol"/>
              </a:rPr>
              <a:t></a:t>
            </a:r>
            <a:endParaRPr sz="220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3628" y="2604167"/>
            <a:ext cx="8826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5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2511" y="2639485"/>
            <a:ext cx="269303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2135" algn="l"/>
                <a:tab pos="2561590" algn="l"/>
              </a:tabLst>
            </a:pPr>
            <a:r>
              <a:rPr sz="1650" i="1" spc="20" dirty="0">
                <a:latin typeface="Times New Roman"/>
                <a:cs typeface="Times New Roman"/>
              </a:rPr>
              <a:t>L</a:t>
            </a:r>
            <a:r>
              <a:rPr sz="1650" i="1" spc="-135" dirty="0">
                <a:latin typeface="Times New Roman"/>
                <a:cs typeface="Times New Roman"/>
              </a:rPr>
              <a:t> </a:t>
            </a:r>
            <a:r>
              <a:rPr sz="1650" spc="20" dirty="0">
                <a:latin typeface="Symbol"/>
                <a:cs typeface="Symbol"/>
              </a:rPr>
              <a:t></a:t>
            </a:r>
            <a:r>
              <a:rPr sz="1650" spc="-95" dirty="0">
                <a:latin typeface="Times New Roman"/>
                <a:cs typeface="Times New Roman"/>
              </a:rPr>
              <a:t> </a:t>
            </a:r>
            <a:r>
              <a:rPr sz="1650" i="1" spc="20" dirty="0">
                <a:latin typeface="Times New Roman"/>
                <a:cs typeface="Times New Roman"/>
              </a:rPr>
              <a:t>L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20" dirty="0">
                <a:latin typeface="Symbol"/>
                <a:cs typeface="Symbol"/>
              </a:rPr>
              <a:t></a:t>
            </a:r>
            <a:r>
              <a:rPr sz="1650" spc="-75" dirty="0">
                <a:latin typeface="Times New Roman"/>
                <a:cs typeface="Times New Roman"/>
              </a:rPr>
              <a:t> </a:t>
            </a:r>
            <a:r>
              <a:rPr sz="2200" spc="-405" dirty="0">
                <a:latin typeface="Symbol"/>
                <a:cs typeface="Symbol"/>
              </a:rPr>
              <a:t></a:t>
            </a:r>
            <a:r>
              <a:rPr sz="1650" spc="130" dirty="0">
                <a:latin typeface="Times New Roman"/>
                <a:cs typeface="Times New Roman"/>
              </a:rPr>
              <a:t>1</a:t>
            </a:r>
            <a:r>
              <a:rPr sz="1650" spc="20" dirty="0">
                <a:latin typeface="Symbol"/>
                <a:cs typeface="Symbol"/>
              </a:rPr>
              <a:t></a:t>
            </a:r>
            <a:r>
              <a:rPr sz="1650" spc="60" dirty="0">
                <a:latin typeface="Times New Roman"/>
                <a:cs typeface="Times New Roman"/>
              </a:rPr>
              <a:t> </a:t>
            </a:r>
            <a:r>
              <a:rPr sz="1650" i="1" spc="15" dirty="0">
                <a:latin typeface="Times New Roman"/>
                <a:cs typeface="Times New Roman"/>
              </a:rPr>
              <a:t>p</a:t>
            </a:r>
            <a:r>
              <a:rPr sz="1650" i="1" dirty="0">
                <a:latin typeface="Times New Roman"/>
                <a:cs typeface="Times New Roman"/>
              </a:rPr>
              <a:t> </a:t>
            </a:r>
            <a:r>
              <a:rPr sz="1650" i="1" spc="-114" dirty="0">
                <a:latin typeface="Times New Roman"/>
                <a:cs typeface="Times New Roman"/>
              </a:rPr>
              <a:t> </a:t>
            </a:r>
            <a:r>
              <a:rPr sz="2200" spc="-180" dirty="0">
                <a:latin typeface="Symbol"/>
                <a:cs typeface="Symbol"/>
              </a:rPr>
              <a:t></a:t>
            </a:r>
            <a:r>
              <a:rPr sz="2200" spc="-315" dirty="0">
                <a:latin typeface="Times New Roman"/>
                <a:cs typeface="Times New Roman"/>
              </a:rPr>
              <a:t> </a:t>
            </a:r>
            <a:r>
              <a:rPr sz="1650" spc="20" dirty="0">
                <a:latin typeface="Symbol"/>
                <a:cs typeface="Symbol"/>
              </a:rPr>
              <a:t></a:t>
            </a:r>
            <a:r>
              <a:rPr sz="1650" spc="5" dirty="0">
                <a:latin typeface="Times New Roman"/>
                <a:cs typeface="Times New Roman"/>
              </a:rPr>
              <a:t> </a:t>
            </a:r>
            <a:r>
              <a:rPr sz="1750" i="1" spc="-35" dirty="0">
                <a:latin typeface="Symbol"/>
                <a:cs typeface="Symbol"/>
              </a:rPr>
              <a:t></a:t>
            </a:r>
            <a:r>
              <a:rPr sz="1750" spc="215" dirty="0">
                <a:latin typeface="Times New Roman"/>
                <a:cs typeface="Times New Roman"/>
              </a:rPr>
              <a:t> </a:t>
            </a:r>
            <a:r>
              <a:rPr sz="1650" i="1" spc="-50" dirty="0">
                <a:latin typeface="Times New Roman"/>
                <a:cs typeface="Times New Roman"/>
              </a:rPr>
              <a:t>y</a:t>
            </a:r>
            <a:r>
              <a:rPr sz="1650" i="1" spc="15" dirty="0">
                <a:latin typeface="Times New Roman"/>
                <a:cs typeface="Times New Roman"/>
              </a:rPr>
              <a:t>a</a:t>
            </a:r>
            <a:r>
              <a:rPr sz="1650" i="1" spc="-135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qu</a:t>
            </a:r>
            <a:r>
              <a:rPr sz="1650" i="1" spc="15" dirty="0">
                <a:latin typeface="Times New Roman"/>
                <a:cs typeface="Times New Roman"/>
              </a:rPr>
              <a:t>e</a:t>
            </a:r>
            <a:r>
              <a:rPr sz="1650" i="1" spc="-160" dirty="0">
                <a:latin typeface="Times New Roman"/>
                <a:cs typeface="Times New Roman"/>
              </a:rPr>
              <a:t> </a:t>
            </a:r>
            <a:r>
              <a:rPr sz="1650" i="1" spc="20" dirty="0">
                <a:latin typeface="Times New Roman"/>
                <a:cs typeface="Times New Roman"/>
              </a:rPr>
              <a:t>L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spc="20" dirty="0">
                <a:latin typeface="Symbol"/>
                <a:cs typeface="Symbol"/>
              </a:rPr>
              <a:t></a:t>
            </a:r>
            <a:endParaRPr sz="1650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9980" y="2996820"/>
            <a:ext cx="19494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10" dirty="0">
                <a:latin typeface="Times New Roman"/>
                <a:cs typeface="Times New Roman"/>
              </a:rPr>
              <a:t>j</a:t>
            </a:r>
            <a:r>
              <a:rPr sz="950" i="1" spc="-195" dirty="0">
                <a:latin typeface="Times New Roman"/>
                <a:cs typeface="Times New Roman"/>
              </a:rPr>
              <a:t> </a:t>
            </a:r>
            <a:r>
              <a:rPr sz="950" spc="-15" dirty="0">
                <a:latin typeface="Symbol"/>
                <a:cs typeface="Symbol"/>
              </a:rPr>
              <a:t></a:t>
            </a:r>
            <a:r>
              <a:rPr sz="950" spc="-1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2451" y="2695279"/>
            <a:ext cx="18656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i="1" spc="10" dirty="0">
                <a:latin typeface="Times New Roman"/>
                <a:cs typeface="Times New Roman"/>
              </a:rPr>
              <a:t>j </a:t>
            </a:r>
            <a:r>
              <a:rPr sz="1650" i="1" spc="15" dirty="0">
                <a:latin typeface="Times New Roman"/>
                <a:cs typeface="Times New Roman"/>
              </a:rPr>
              <a:t>p </a:t>
            </a:r>
            <a:r>
              <a:rPr sz="1425" i="1" spc="15" baseline="-23391" dirty="0">
                <a:latin typeface="Times New Roman"/>
                <a:cs typeface="Times New Roman"/>
              </a:rPr>
              <a:t>j </a:t>
            </a:r>
            <a:r>
              <a:rPr sz="1425" spc="-7" baseline="-23391" dirty="0">
                <a:latin typeface="Symbol"/>
                <a:cs typeface="Symbol"/>
              </a:rPr>
              <a:t></a:t>
            </a:r>
            <a:r>
              <a:rPr sz="1425" spc="-7" baseline="-23391" dirty="0">
                <a:latin typeface="Times New Roman"/>
                <a:cs typeface="Times New Roman"/>
              </a:rPr>
              <a:t>1 </a:t>
            </a:r>
            <a:r>
              <a:rPr sz="1650" spc="35" dirty="0">
                <a:latin typeface="Symbol"/>
                <a:cs typeface="Symbol"/>
              </a:rPr>
              <a:t></a:t>
            </a:r>
            <a:r>
              <a:rPr sz="1650" spc="35" dirty="0">
                <a:latin typeface="Times New Roman"/>
                <a:cs typeface="Times New Roman"/>
              </a:rPr>
              <a:t> </a:t>
            </a:r>
            <a:r>
              <a:rPr sz="1650" i="1" spc="-15" dirty="0">
                <a:latin typeface="Times New Roman"/>
                <a:cs typeface="Times New Roman"/>
              </a:rPr>
              <a:t>L</a:t>
            </a:r>
            <a:r>
              <a:rPr sz="1425" i="1" spc="-22" baseline="-23391" dirty="0">
                <a:latin typeface="Times New Roman"/>
                <a:cs typeface="Times New Roman"/>
              </a:rPr>
              <a:t>q </a:t>
            </a:r>
            <a:r>
              <a:rPr sz="1650" spc="20" dirty="0">
                <a:latin typeface="Symbol"/>
                <a:cs typeface="Symbol"/>
              </a:rPr>
              <a:t>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i="1" spc="20" dirty="0">
                <a:latin typeface="Times New Roman"/>
                <a:cs typeface="Times New Roman"/>
              </a:rPr>
              <a:t>L </a:t>
            </a:r>
            <a:r>
              <a:rPr sz="1650" spc="20" dirty="0">
                <a:latin typeface="Symbol"/>
                <a:cs typeface="Symbol"/>
              </a:rPr>
              <a:t>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750" i="1" spc="-35" dirty="0">
                <a:latin typeface="Symbol"/>
                <a:cs typeface="Symbol"/>
              </a:rPr>
              <a:t></a:t>
            </a:r>
            <a:r>
              <a:rPr sz="1750" i="1" spc="-240" dirty="0">
                <a:latin typeface="Times New Roman"/>
                <a:cs typeface="Times New Roman"/>
              </a:rPr>
              <a:t> </a:t>
            </a:r>
            <a:r>
              <a:rPr sz="1650" spc="20" dirty="0">
                <a:latin typeface="Symbol"/>
                <a:cs typeface="Symbol"/>
              </a:rPr>
              <a:t></a:t>
            </a:r>
            <a:endParaRPr sz="165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47097" y="2654667"/>
            <a:ext cx="539750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9880" algn="l"/>
              </a:tabLst>
            </a:pPr>
            <a:r>
              <a:rPr sz="950" i="1" spc="15" dirty="0">
                <a:latin typeface="Times New Roman"/>
                <a:cs typeface="Times New Roman"/>
              </a:rPr>
              <a:t>q	</a:t>
            </a:r>
            <a:r>
              <a:rPr sz="3675" spc="-1837" baseline="1133" dirty="0">
                <a:latin typeface="Symbol"/>
                <a:cs typeface="Symbol"/>
              </a:rPr>
              <a:t></a:t>
            </a:r>
            <a:endParaRPr sz="3675" baseline="1133" dirty="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56833" y="2847531"/>
            <a:ext cx="83248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56285" algn="l"/>
              </a:tabLst>
            </a:pPr>
            <a:r>
              <a:rPr sz="950" i="1" spc="15" dirty="0" smtClean="0">
                <a:latin typeface="Times New Roman"/>
                <a:cs typeface="Times New Roman"/>
              </a:rPr>
              <a:t>q</a:t>
            </a:r>
            <a:r>
              <a:rPr sz="950" i="1" spc="15" dirty="0">
                <a:latin typeface="Times New Roman"/>
                <a:cs typeface="Times New Roman"/>
              </a:rPr>
              <a:t>	</a:t>
            </a:r>
            <a:r>
              <a:rPr sz="950" spc="15" dirty="0" smtClean="0">
                <a:latin typeface="Times New Roman"/>
                <a:cs typeface="Times New Roman"/>
              </a:rPr>
              <a:t>0</a:t>
            </a: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9047" y="5879383"/>
            <a:ext cx="11747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i="1" spc="20" dirty="0">
                <a:latin typeface="Times New Roman"/>
                <a:cs typeface="Times New Roman"/>
              </a:rPr>
              <a:t>q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5005" y="5664575"/>
            <a:ext cx="42354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35" dirty="0">
                <a:latin typeface="Symbol"/>
                <a:cs typeface="Symbol"/>
              </a:rPr>
              <a:t></a:t>
            </a:r>
            <a:r>
              <a:rPr sz="1400" i="1" spc="35" dirty="0">
                <a:latin typeface="Times New Roman"/>
                <a:cs typeface="Times New Roman"/>
              </a:rPr>
              <a:t>t</a:t>
            </a:r>
            <a:r>
              <a:rPr sz="1400" i="1" spc="-185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Times New Roman"/>
                <a:cs typeface="Times New Roman"/>
              </a:rPr>
              <a:t>/</a:t>
            </a:r>
            <a:r>
              <a:rPr sz="1400" i="1" spc="50" dirty="0">
                <a:latin typeface="Times New Roman"/>
                <a:cs typeface="Times New Roman"/>
              </a:rPr>
              <a:t>W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5515" y="5657236"/>
            <a:ext cx="179578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sz="2400" i="1" spc="-125" dirty="0">
                <a:latin typeface="Times New Roman"/>
                <a:cs typeface="Times New Roman"/>
              </a:rPr>
              <a:t>P</a:t>
            </a:r>
            <a:r>
              <a:rPr sz="2400" spc="-125" dirty="0">
                <a:latin typeface="Times New Roman"/>
                <a:cs typeface="Times New Roman"/>
              </a:rPr>
              <a:t>{</a:t>
            </a:r>
            <a:r>
              <a:rPr sz="2400" i="1" spc="-125" dirty="0">
                <a:latin typeface="Times New Roman"/>
                <a:cs typeface="Times New Roman"/>
              </a:rPr>
              <a:t>W	</a:t>
            </a:r>
            <a:r>
              <a:rPr sz="2400" spc="35" dirty="0">
                <a:latin typeface="Symbol"/>
                <a:cs typeface="Symbol"/>
              </a:rPr>
              <a:t>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t</a:t>
            </a:r>
            <a:r>
              <a:rPr sz="2400" spc="15" dirty="0">
                <a:latin typeface="Times New Roman"/>
                <a:cs typeface="Times New Roman"/>
              </a:rPr>
              <a:t>}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Symbol"/>
                <a:cs typeface="Symbol"/>
              </a:rPr>
              <a:t>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550" i="1" spc="-40" dirty="0">
                <a:latin typeface="Symbol"/>
                <a:cs typeface="Symbol"/>
              </a:rPr>
              <a:t></a:t>
            </a:r>
            <a:r>
              <a:rPr sz="2400" i="1" spc="-40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844" y="3529076"/>
            <a:ext cx="7393940" cy="2022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70000"/>
              <a:buFont typeface="Wingdings"/>
              <a:buChar char=""/>
              <a:tabLst>
                <a:tab pos="382270" algn="l"/>
                <a:tab pos="382905" algn="l"/>
                <a:tab pos="1943100" algn="l"/>
                <a:tab pos="2376170" algn="l"/>
                <a:tab pos="2949575" algn="l"/>
                <a:tab pos="3382645" algn="l"/>
                <a:tab pos="4263390" algn="l"/>
                <a:tab pos="4839970" algn="l"/>
                <a:tab pos="5525770" algn="l"/>
                <a:tab pos="6224270" algn="l"/>
                <a:tab pos="6855459" algn="l"/>
                <a:tab pos="7284720" algn="l"/>
              </a:tabLst>
            </a:pPr>
            <a:r>
              <a:rPr sz="2000" spc="-5" dirty="0">
                <a:latin typeface="Arial"/>
                <a:cs typeface="Arial"/>
              </a:rPr>
              <a:t>Probabilidad	</a:t>
            </a:r>
            <a:r>
              <a:rPr sz="2000" spc="5" dirty="0">
                <a:latin typeface="Arial"/>
                <a:cs typeface="Arial"/>
              </a:rPr>
              <a:t>de	</a:t>
            </a:r>
            <a:r>
              <a:rPr sz="2000" spc="-5" dirty="0">
                <a:latin typeface="Arial"/>
                <a:cs typeface="Arial"/>
              </a:rPr>
              <a:t>que	</a:t>
            </a:r>
            <a:r>
              <a:rPr sz="2000" spc="-10" dirty="0">
                <a:latin typeface="Arial"/>
                <a:cs typeface="Arial"/>
              </a:rPr>
              <a:t>un	</a:t>
            </a:r>
            <a:r>
              <a:rPr sz="2000" spc="-5" dirty="0">
                <a:latin typeface="Arial"/>
                <a:cs typeface="Arial"/>
              </a:rPr>
              <a:t>cliente	</a:t>
            </a:r>
            <a:r>
              <a:rPr sz="2000" dirty="0">
                <a:latin typeface="Arial"/>
                <a:cs typeface="Arial"/>
              </a:rPr>
              <a:t>que	</a:t>
            </a:r>
            <a:r>
              <a:rPr sz="2000" spc="-10" dirty="0">
                <a:latin typeface="Arial"/>
                <a:cs typeface="Arial"/>
              </a:rPr>
              <a:t>llega	</a:t>
            </a:r>
            <a:r>
              <a:rPr sz="2000" spc="-5" dirty="0">
                <a:latin typeface="Arial"/>
                <a:cs typeface="Arial"/>
              </a:rPr>
              <a:t>pase	más	</a:t>
            </a:r>
            <a:r>
              <a:rPr sz="2000" spc="-10" dirty="0">
                <a:latin typeface="Arial"/>
                <a:cs typeface="Arial"/>
              </a:rPr>
              <a:t>de	</a:t>
            </a:r>
            <a:r>
              <a:rPr sz="2000" spc="-5" dirty="0"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  <a:p>
            <a:pPr marL="3822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unidades de </a:t>
            </a:r>
            <a:r>
              <a:rPr sz="2000" dirty="0">
                <a:latin typeface="Arial"/>
                <a:cs typeface="Arial"/>
              </a:rPr>
              <a:t>tiempo 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spc="-5" dirty="0">
                <a:latin typeface="Arial"/>
                <a:cs typeface="Arial"/>
              </a:rPr>
              <a:t>el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sistema:</a:t>
            </a:r>
          </a:p>
          <a:p>
            <a:pPr marL="78740" algn="ctr">
              <a:lnSpc>
                <a:spcPct val="100000"/>
              </a:lnSpc>
              <a:spcBef>
                <a:spcPts val="1900"/>
              </a:spcBef>
            </a:pPr>
            <a:r>
              <a:rPr sz="2400" i="1" spc="-105" dirty="0">
                <a:latin typeface="Times New Roman"/>
                <a:cs typeface="Times New Roman"/>
              </a:rPr>
              <a:t>P</a:t>
            </a:r>
            <a:r>
              <a:rPr sz="2400" spc="-105" dirty="0">
                <a:latin typeface="Times New Roman"/>
                <a:cs typeface="Times New Roman"/>
              </a:rPr>
              <a:t>{</a:t>
            </a:r>
            <a:r>
              <a:rPr sz="2400" i="1" spc="-105" dirty="0">
                <a:latin typeface="Times New Roman"/>
                <a:cs typeface="Times New Roman"/>
              </a:rPr>
              <a:t>W</a:t>
            </a:r>
            <a:r>
              <a:rPr sz="2400" i="1" spc="19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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t</a:t>
            </a:r>
            <a:r>
              <a:rPr sz="2400" spc="30" dirty="0">
                <a:latin typeface="Times New Roman"/>
                <a:cs typeface="Times New Roman"/>
              </a:rPr>
              <a:t>}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Symbol"/>
                <a:cs typeface="Symbol"/>
              </a:rPr>
              <a:t>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i="1" spc="70" dirty="0">
                <a:latin typeface="Times New Roman"/>
                <a:cs typeface="Times New Roman"/>
              </a:rPr>
              <a:t>e</a:t>
            </a:r>
            <a:r>
              <a:rPr sz="2100" spc="104" baseline="43650" dirty="0">
                <a:latin typeface="Symbol"/>
                <a:cs typeface="Symbol"/>
              </a:rPr>
              <a:t></a:t>
            </a:r>
            <a:r>
              <a:rPr sz="2100" i="1" spc="104" baseline="43650" dirty="0">
                <a:latin typeface="Times New Roman"/>
                <a:cs typeface="Times New Roman"/>
              </a:rPr>
              <a:t>t</a:t>
            </a:r>
            <a:r>
              <a:rPr sz="2100" i="1" spc="-179" baseline="43650" dirty="0">
                <a:latin typeface="Times New Roman"/>
                <a:cs typeface="Times New Roman"/>
              </a:rPr>
              <a:t> </a:t>
            </a:r>
            <a:r>
              <a:rPr sz="2100" spc="97" baseline="43650" dirty="0">
                <a:latin typeface="Times New Roman"/>
                <a:cs typeface="Times New Roman"/>
              </a:rPr>
              <a:t>/</a:t>
            </a:r>
            <a:r>
              <a:rPr sz="2100" i="1" spc="97" baseline="43650" dirty="0">
                <a:latin typeface="Times New Roman"/>
                <a:cs typeface="Times New Roman"/>
              </a:rPr>
              <a:t>W</a:t>
            </a:r>
            <a:endParaRPr sz="2100" baseline="43650" dirty="0">
              <a:latin typeface="Times New Roman"/>
              <a:cs typeface="Times New Roman"/>
            </a:endParaRPr>
          </a:p>
          <a:p>
            <a:pPr marL="382270" marR="30480" indent="-344805">
              <a:lnSpc>
                <a:spcPct val="100000"/>
              </a:lnSpc>
              <a:spcBef>
                <a:spcPts val="1345"/>
              </a:spcBef>
              <a:buClr>
                <a:srgbClr val="04607A"/>
              </a:buClr>
              <a:buSzPct val="70000"/>
              <a:buFont typeface="Wingdings"/>
              <a:buChar char=""/>
              <a:tabLst>
                <a:tab pos="382270" algn="l"/>
                <a:tab pos="382905" algn="l"/>
                <a:tab pos="1943100" algn="l"/>
                <a:tab pos="2376170" algn="l"/>
                <a:tab pos="2949575" algn="l"/>
                <a:tab pos="3382645" algn="l"/>
                <a:tab pos="4263390" algn="l"/>
                <a:tab pos="4839970" algn="l"/>
                <a:tab pos="5525770" algn="l"/>
                <a:tab pos="6224270" algn="l"/>
                <a:tab pos="6855459" algn="l"/>
                <a:tab pos="7284720" algn="l"/>
              </a:tabLst>
            </a:pPr>
            <a:r>
              <a:rPr sz="2000" spc="-20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15" dirty="0">
                <a:latin typeface="Arial"/>
                <a:cs typeface="Arial"/>
              </a:rPr>
              <a:t>b</a:t>
            </a:r>
            <a:r>
              <a:rPr sz="2000" spc="10" dirty="0">
                <a:latin typeface="Arial"/>
                <a:cs typeface="Arial"/>
              </a:rPr>
              <a:t>ab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l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spc="1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ad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q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te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10" dirty="0">
                <a:latin typeface="Arial"/>
                <a:cs typeface="Arial"/>
              </a:rPr>
              <a:t>q</a:t>
            </a:r>
            <a:r>
              <a:rPr sz="2000" spc="-5" dirty="0">
                <a:latin typeface="Arial"/>
                <a:cs typeface="Arial"/>
              </a:rPr>
              <a:t>ue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5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ás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t  </a:t>
            </a:r>
            <a:r>
              <a:rPr sz="2000" spc="-10" dirty="0">
                <a:latin typeface="Arial"/>
                <a:cs typeface="Arial"/>
              </a:rPr>
              <a:t>unidades de </a:t>
            </a:r>
            <a:r>
              <a:rPr sz="2000" spc="-5" dirty="0">
                <a:latin typeface="Arial"/>
                <a:cs typeface="Arial"/>
              </a:rPr>
              <a:t>tiempo 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spc="-15" dirty="0">
                <a:latin typeface="Arial"/>
                <a:cs typeface="Arial"/>
              </a:rPr>
              <a:t>la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cola: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959942"/>
            <a:ext cx="20523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Ejemplos</a:t>
            </a:r>
            <a:r>
              <a:rPr sz="3200" spc="-50" dirty="0"/>
              <a:t> </a:t>
            </a:r>
            <a:r>
              <a:rPr sz="3200" dirty="0"/>
              <a:t>2.-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554606"/>
            <a:ext cx="8081645" cy="356806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87020" marR="5080" algn="just">
              <a:lnSpc>
                <a:spcPct val="90300"/>
              </a:lnSpc>
              <a:spcBef>
                <a:spcPts val="325"/>
              </a:spcBef>
            </a:pPr>
            <a:r>
              <a:rPr sz="2000" spc="-30" dirty="0">
                <a:latin typeface="Constantia"/>
                <a:cs typeface="Constantia"/>
              </a:rPr>
              <a:t>Un </a:t>
            </a:r>
            <a:r>
              <a:rPr sz="2000" spc="-5" dirty="0">
                <a:latin typeface="Constantia"/>
                <a:cs typeface="Constantia"/>
              </a:rPr>
              <a:t>canal </a:t>
            </a:r>
            <a:r>
              <a:rPr sz="2000" spc="-10" dirty="0">
                <a:latin typeface="Constantia"/>
                <a:cs typeface="Constantia"/>
              </a:rPr>
              <a:t>de comunicación </a:t>
            </a:r>
            <a:r>
              <a:rPr sz="2000" spc="-5" dirty="0">
                <a:latin typeface="Constantia"/>
                <a:cs typeface="Constantia"/>
              </a:rPr>
              <a:t>se </a:t>
            </a:r>
            <a:r>
              <a:rPr sz="2000" spc="-10" dirty="0">
                <a:latin typeface="Constantia"/>
                <a:cs typeface="Constantia"/>
              </a:rPr>
              <a:t>usa </a:t>
            </a:r>
            <a:r>
              <a:rPr sz="2000" spc="-15" dirty="0">
                <a:latin typeface="Constantia"/>
                <a:cs typeface="Constantia"/>
              </a:rPr>
              <a:t>para </a:t>
            </a:r>
            <a:r>
              <a:rPr sz="2000" spc="-10" dirty="0">
                <a:latin typeface="Constantia"/>
                <a:cs typeface="Constantia"/>
              </a:rPr>
              <a:t>enviar datos </a:t>
            </a:r>
            <a:r>
              <a:rPr sz="2000" spc="-5" dirty="0">
                <a:latin typeface="Constantia"/>
                <a:cs typeface="Constantia"/>
              </a:rPr>
              <a:t>desde </a:t>
            </a:r>
            <a:r>
              <a:rPr sz="2000" spc="-10" dirty="0">
                <a:latin typeface="Constantia"/>
                <a:cs typeface="Constantia"/>
              </a:rPr>
              <a:t>unos  ordenadores fuente </a:t>
            </a:r>
            <a:r>
              <a:rPr sz="2000" spc="-5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uno </a:t>
            </a:r>
            <a:r>
              <a:rPr sz="2000" spc="-15" dirty="0">
                <a:latin typeface="Constantia"/>
                <a:cs typeface="Constantia"/>
              </a:rPr>
              <a:t>central, </a:t>
            </a:r>
            <a:r>
              <a:rPr sz="2000" spc="-10" dirty="0">
                <a:latin typeface="Constantia"/>
                <a:cs typeface="Constantia"/>
              </a:rPr>
              <a:t>Cada fuente envía paquetes de </a:t>
            </a:r>
            <a:r>
              <a:rPr sz="2000" spc="-15" dirty="0">
                <a:latin typeface="Constantia"/>
                <a:cs typeface="Constantia"/>
              </a:rPr>
              <a:t>datos  </a:t>
            </a:r>
            <a:r>
              <a:rPr sz="2000" spc="-5" dirty="0">
                <a:latin typeface="Constantia"/>
                <a:cs typeface="Constantia"/>
              </a:rPr>
              <a:t>según </a:t>
            </a:r>
            <a:r>
              <a:rPr sz="2000" spc="-10" dirty="0">
                <a:latin typeface="Constantia"/>
                <a:cs typeface="Constantia"/>
              </a:rPr>
              <a:t>un </a:t>
            </a:r>
            <a:r>
              <a:rPr sz="2000" spc="-20" dirty="0">
                <a:latin typeface="Constantia"/>
                <a:cs typeface="Constantia"/>
              </a:rPr>
              <a:t>proceso </a:t>
            </a:r>
            <a:r>
              <a:rPr sz="2000" spc="-10" dirty="0">
                <a:latin typeface="Constantia"/>
                <a:cs typeface="Constantia"/>
              </a:rPr>
              <a:t>de </a:t>
            </a:r>
            <a:r>
              <a:rPr sz="2000" spc="-15" dirty="0">
                <a:latin typeface="Constantia"/>
                <a:cs typeface="Constantia"/>
              </a:rPr>
              <a:t>Poisson </a:t>
            </a:r>
            <a:r>
              <a:rPr sz="2000" spc="-10" dirty="0">
                <a:latin typeface="Constantia"/>
                <a:cs typeface="Constantia"/>
              </a:rPr>
              <a:t>de </a:t>
            </a:r>
            <a:r>
              <a:rPr sz="2000" spc="-15" dirty="0">
                <a:latin typeface="Constantia"/>
                <a:cs typeface="Constantia"/>
              </a:rPr>
              <a:t>razón </a:t>
            </a:r>
            <a:r>
              <a:rPr sz="2000" spc="-5" dirty="0">
                <a:latin typeface="Constantia"/>
                <a:cs typeface="Constantia"/>
              </a:rPr>
              <a:t>2 </a:t>
            </a:r>
            <a:r>
              <a:rPr sz="2000" spc="-10" dirty="0">
                <a:latin typeface="Constantia"/>
                <a:cs typeface="Constantia"/>
              </a:rPr>
              <a:t>paquetes/seg, Además </a:t>
            </a:r>
            <a:r>
              <a:rPr sz="2000" spc="-5" dirty="0">
                <a:latin typeface="Constantia"/>
                <a:cs typeface="Constantia"/>
              </a:rPr>
              <a:t>cada  </a:t>
            </a:r>
            <a:r>
              <a:rPr sz="2000" spc="-10" dirty="0">
                <a:latin typeface="Constantia"/>
                <a:cs typeface="Constantia"/>
              </a:rPr>
              <a:t>fuente envía independientemente </a:t>
            </a:r>
            <a:r>
              <a:rPr sz="2000" spc="5" dirty="0">
                <a:latin typeface="Constantia"/>
                <a:cs typeface="Constantia"/>
              </a:rPr>
              <a:t>de </a:t>
            </a:r>
            <a:r>
              <a:rPr sz="2000" spc="-10" dirty="0">
                <a:latin typeface="Constantia"/>
                <a:cs typeface="Constantia"/>
              </a:rPr>
              <a:t>las </a:t>
            </a:r>
            <a:r>
              <a:rPr sz="2000" spc="-15" dirty="0">
                <a:latin typeface="Constantia"/>
                <a:cs typeface="Constantia"/>
              </a:rPr>
              <a:t>otras, </a:t>
            </a:r>
            <a:r>
              <a:rPr sz="2000" spc="-40" dirty="0">
                <a:latin typeface="Constantia"/>
                <a:cs typeface="Constantia"/>
              </a:rPr>
              <a:t>Todos </a:t>
            </a:r>
            <a:r>
              <a:rPr sz="2000" dirty="0">
                <a:latin typeface="Constantia"/>
                <a:cs typeface="Constantia"/>
              </a:rPr>
              <a:t>los </a:t>
            </a:r>
            <a:r>
              <a:rPr sz="2000" spc="-10" dirty="0">
                <a:latin typeface="Constantia"/>
                <a:cs typeface="Constantia"/>
              </a:rPr>
              <a:t>paquetes </a:t>
            </a:r>
            <a:r>
              <a:rPr sz="2000" spc="-5" dirty="0">
                <a:latin typeface="Constantia"/>
                <a:cs typeface="Constantia"/>
              </a:rPr>
              <a:t>son  </a:t>
            </a:r>
            <a:r>
              <a:rPr sz="2000" spc="-15" dirty="0">
                <a:latin typeface="Constantia"/>
                <a:cs typeface="Constantia"/>
              </a:rPr>
              <a:t>idénticos, </a:t>
            </a:r>
            <a:r>
              <a:rPr sz="2000" spc="-5" dirty="0">
                <a:latin typeface="Constantia"/>
                <a:cs typeface="Constantia"/>
              </a:rPr>
              <a:t>esperan en </a:t>
            </a:r>
            <a:r>
              <a:rPr sz="2000" spc="-15" dirty="0">
                <a:latin typeface="Constantia"/>
                <a:cs typeface="Constantia"/>
              </a:rPr>
              <a:t>una cola común </a:t>
            </a:r>
            <a:r>
              <a:rPr sz="2000" spc="-5" dirty="0">
                <a:latin typeface="Constantia"/>
                <a:cs typeface="Constantia"/>
              </a:rPr>
              <a:t>y después se </a:t>
            </a:r>
            <a:r>
              <a:rPr sz="2000" spc="-10" dirty="0">
                <a:latin typeface="Constantia"/>
                <a:cs typeface="Constantia"/>
              </a:rPr>
              <a:t>transmiten de </a:t>
            </a:r>
            <a:r>
              <a:rPr sz="2000" spc="-15" dirty="0">
                <a:latin typeface="Constantia"/>
                <a:cs typeface="Constantia"/>
              </a:rPr>
              <a:t>uno  </a:t>
            </a:r>
            <a:r>
              <a:rPr sz="2000" spc="-5" dirty="0">
                <a:latin typeface="Constantia"/>
                <a:cs typeface="Constantia"/>
              </a:rPr>
              <a:t>en </a:t>
            </a:r>
            <a:r>
              <a:rPr sz="2000" spc="-25" dirty="0">
                <a:latin typeface="Constantia"/>
                <a:cs typeface="Constantia"/>
              </a:rPr>
              <a:t>uno, </a:t>
            </a:r>
            <a:r>
              <a:rPr sz="2000" dirty="0">
                <a:latin typeface="Constantia"/>
                <a:cs typeface="Constantia"/>
              </a:rPr>
              <a:t>Los </a:t>
            </a:r>
            <a:r>
              <a:rPr sz="2000" spc="-5" dirty="0">
                <a:latin typeface="Constantia"/>
                <a:cs typeface="Constantia"/>
              </a:rPr>
              <a:t>tiempos </a:t>
            </a:r>
            <a:r>
              <a:rPr sz="2000" spc="-10" dirty="0">
                <a:latin typeface="Constantia"/>
                <a:cs typeface="Constantia"/>
              </a:rPr>
              <a:t>de transmisión </a:t>
            </a:r>
            <a:r>
              <a:rPr sz="2000" spc="-5" dirty="0">
                <a:latin typeface="Constantia"/>
                <a:cs typeface="Constantia"/>
              </a:rPr>
              <a:t>se </a:t>
            </a:r>
            <a:r>
              <a:rPr sz="2000" spc="-15" dirty="0">
                <a:latin typeface="Constantia"/>
                <a:cs typeface="Constantia"/>
              </a:rPr>
              <a:t>distribuyen </a:t>
            </a:r>
            <a:r>
              <a:rPr sz="2000" spc="-5" dirty="0">
                <a:latin typeface="Constantia"/>
                <a:cs typeface="Constantia"/>
              </a:rPr>
              <a:t>exponencialmente,  </a:t>
            </a:r>
            <a:r>
              <a:rPr sz="2000" spc="-25" dirty="0">
                <a:latin typeface="Constantia"/>
                <a:cs typeface="Constantia"/>
              </a:rPr>
              <a:t>con </a:t>
            </a:r>
            <a:r>
              <a:rPr sz="2000" dirty="0">
                <a:latin typeface="Constantia"/>
                <a:cs typeface="Constantia"/>
              </a:rPr>
              <a:t>media </a:t>
            </a:r>
            <a:r>
              <a:rPr sz="2000" spc="-10" dirty="0">
                <a:latin typeface="Constantia"/>
                <a:cs typeface="Constantia"/>
              </a:rPr>
              <a:t>25 mseg. Determinar </a:t>
            </a:r>
            <a:r>
              <a:rPr sz="2000" spc="-5" dirty="0">
                <a:latin typeface="Constantia"/>
                <a:cs typeface="Constantia"/>
              </a:rPr>
              <a:t>el </a:t>
            </a:r>
            <a:r>
              <a:rPr sz="2000" spc="-15" dirty="0">
                <a:latin typeface="Constantia"/>
                <a:cs typeface="Constantia"/>
              </a:rPr>
              <a:t>número </a:t>
            </a:r>
            <a:r>
              <a:rPr sz="2000" spc="-5" dirty="0">
                <a:latin typeface="Constantia"/>
                <a:cs typeface="Constantia"/>
              </a:rPr>
              <a:t>máximo </a:t>
            </a:r>
            <a:r>
              <a:rPr sz="2000" spc="5" dirty="0">
                <a:latin typeface="Constantia"/>
                <a:cs typeface="Constantia"/>
              </a:rPr>
              <a:t>de </a:t>
            </a:r>
            <a:r>
              <a:rPr sz="2000" spc="-10" dirty="0">
                <a:latin typeface="Constantia"/>
                <a:cs typeface="Constantia"/>
              </a:rPr>
              <a:t>fuentes que </a:t>
            </a:r>
            <a:r>
              <a:rPr sz="2000" dirty="0">
                <a:latin typeface="Constantia"/>
                <a:cs typeface="Constantia"/>
              </a:rPr>
              <a:t>se  </a:t>
            </a:r>
            <a:r>
              <a:rPr sz="2000" spc="-15" dirty="0">
                <a:latin typeface="Constantia"/>
                <a:cs typeface="Constantia"/>
              </a:rPr>
              <a:t>pueden conectar </a:t>
            </a:r>
            <a:r>
              <a:rPr sz="2000" spc="-5" dirty="0">
                <a:latin typeface="Constantia"/>
                <a:cs typeface="Constantia"/>
              </a:rPr>
              <a:t>al </a:t>
            </a:r>
            <a:r>
              <a:rPr sz="2000" spc="-10" dirty="0">
                <a:latin typeface="Constantia"/>
                <a:cs typeface="Constantia"/>
              </a:rPr>
              <a:t>canal de tal manera</a:t>
            </a:r>
            <a:r>
              <a:rPr sz="2000" spc="-2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que: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onstantia"/>
                <a:cs typeface="Constantia"/>
              </a:rPr>
              <a:t>1.- El canal no 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sature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Constantia"/>
                <a:cs typeface="Constantia"/>
              </a:rPr>
              <a:t>2.- En </a:t>
            </a:r>
            <a:r>
              <a:rPr sz="2000" spc="-5" dirty="0">
                <a:latin typeface="Constantia"/>
                <a:cs typeface="Constantia"/>
              </a:rPr>
              <a:t>media </a:t>
            </a:r>
            <a:r>
              <a:rPr sz="2000" spc="-10" dirty="0">
                <a:latin typeface="Constantia"/>
                <a:cs typeface="Constantia"/>
              </a:rPr>
              <a:t>los </a:t>
            </a:r>
            <a:r>
              <a:rPr sz="2000" spc="-15" dirty="0">
                <a:latin typeface="Constantia"/>
                <a:cs typeface="Constantia"/>
              </a:rPr>
              <a:t>paquetes </a:t>
            </a:r>
            <a:r>
              <a:rPr sz="2000" spc="-10" dirty="0">
                <a:latin typeface="Constantia"/>
                <a:cs typeface="Constantia"/>
              </a:rPr>
              <a:t>no </a:t>
            </a:r>
            <a:r>
              <a:rPr sz="2000" spc="-5" dirty="0">
                <a:latin typeface="Constantia"/>
                <a:cs typeface="Constantia"/>
              </a:rPr>
              <a:t>pasen en el </a:t>
            </a:r>
            <a:r>
              <a:rPr sz="2000" spc="-10" dirty="0">
                <a:latin typeface="Constantia"/>
                <a:cs typeface="Constantia"/>
              </a:rPr>
              <a:t>sistema </a:t>
            </a:r>
            <a:r>
              <a:rPr sz="2000" spc="-5" dirty="0">
                <a:latin typeface="Constantia"/>
                <a:cs typeface="Constantia"/>
              </a:rPr>
              <a:t>más </a:t>
            </a:r>
            <a:r>
              <a:rPr sz="2000" spc="-10" dirty="0">
                <a:latin typeface="Constantia"/>
                <a:cs typeface="Constantia"/>
              </a:rPr>
              <a:t>de </a:t>
            </a:r>
            <a:r>
              <a:rPr sz="2000" spc="-5" dirty="0">
                <a:latin typeface="Constantia"/>
                <a:cs typeface="Constantia"/>
              </a:rPr>
              <a:t>100</a:t>
            </a:r>
            <a:r>
              <a:rPr sz="2000" spc="-3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mseg.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280"/>
              </a:lnSpc>
              <a:spcBef>
                <a:spcPts val="244"/>
              </a:spcBef>
              <a:tabLst>
                <a:tab pos="5387340" algn="l"/>
              </a:tabLst>
            </a:pPr>
            <a:r>
              <a:rPr sz="2000" spc="-10" dirty="0">
                <a:latin typeface="Constantia"/>
                <a:cs typeface="Constantia"/>
              </a:rPr>
              <a:t>3.-  En  </a:t>
            </a:r>
            <a:r>
              <a:rPr sz="2000" spc="-5" dirty="0">
                <a:latin typeface="Constantia"/>
                <a:cs typeface="Constantia"/>
              </a:rPr>
              <a:t>el  estado estacionario  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garantice</a:t>
            </a:r>
            <a:r>
              <a:rPr sz="2000" spc="3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que	</a:t>
            </a:r>
            <a:r>
              <a:rPr sz="2000" spc="-5" dirty="0">
                <a:latin typeface="Constantia"/>
                <a:cs typeface="Constantia"/>
              </a:rPr>
              <a:t>al </a:t>
            </a:r>
            <a:r>
              <a:rPr sz="2000" spc="-10" dirty="0">
                <a:latin typeface="Constantia"/>
                <a:cs typeface="Constantia"/>
              </a:rPr>
              <a:t>menos </a:t>
            </a:r>
            <a:r>
              <a:rPr sz="2000" spc="-5" dirty="0">
                <a:latin typeface="Constantia"/>
                <a:cs typeface="Constantia"/>
              </a:rPr>
              <a:t>el </a:t>
            </a:r>
            <a:r>
              <a:rPr sz="2000" spc="-15" dirty="0">
                <a:latin typeface="Constantia"/>
                <a:cs typeface="Constantia"/>
              </a:rPr>
              <a:t>95% 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los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15" dirty="0">
                <a:latin typeface="Constantia"/>
                <a:cs typeface="Constantia"/>
              </a:rPr>
              <a:t>paquetes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tenga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tiempo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respuesta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que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exceda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100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mseg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8886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Ejemplos </a:t>
            </a:r>
            <a:r>
              <a:rPr sz="3200" spc="-5" dirty="0"/>
              <a:t>2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47217" y="1617935"/>
            <a:ext cx="7406005" cy="21634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83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5" dirty="0">
                <a:latin typeface="Constantia"/>
                <a:cs typeface="Constantia"/>
              </a:rPr>
              <a:t>1º </a:t>
            </a:r>
            <a:r>
              <a:rPr sz="2800" dirty="0">
                <a:latin typeface="Constantia"/>
                <a:cs typeface="Constantia"/>
              </a:rPr>
              <a:t>El </a:t>
            </a:r>
            <a:r>
              <a:rPr sz="2800" spc="-5" dirty="0">
                <a:latin typeface="Constantia"/>
                <a:cs typeface="Constantia"/>
              </a:rPr>
              <a:t>canal </a:t>
            </a:r>
            <a:r>
              <a:rPr sz="2800" dirty="0">
                <a:latin typeface="Constantia"/>
                <a:cs typeface="Constantia"/>
              </a:rPr>
              <a:t>no </a:t>
            </a:r>
            <a:r>
              <a:rPr sz="2800" spc="-5" dirty="0">
                <a:latin typeface="Constantia"/>
                <a:cs typeface="Constantia"/>
              </a:rPr>
              <a:t>se</a:t>
            </a:r>
            <a:r>
              <a:rPr sz="2800" spc="-3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sature</a:t>
            </a:r>
            <a:endParaRPr sz="2800">
              <a:latin typeface="Constantia"/>
              <a:cs typeface="Constantia"/>
            </a:endParaRPr>
          </a:p>
          <a:p>
            <a:pPr marL="652780" marR="5080" lvl="1" indent="-247650" algn="just">
              <a:lnSpc>
                <a:spcPct val="100000"/>
              </a:lnSpc>
              <a:spcBef>
                <a:spcPts val="62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Constantia"/>
                <a:cs typeface="Constantia"/>
              </a:rPr>
              <a:t>Si </a:t>
            </a:r>
            <a:r>
              <a:rPr sz="2400" spc="-5" dirty="0">
                <a:latin typeface="Constantia"/>
                <a:cs typeface="Constantia"/>
              </a:rPr>
              <a:t>tenemos </a:t>
            </a:r>
            <a:r>
              <a:rPr sz="2400" dirty="0">
                <a:latin typeface="Constantia"/>
                <a:cs typeface="Constantia"/>
              </a:rPr>
              <a:t>k </a:t>
            </a:r>
            <a:r>
              <a:rPr sz="2400" spc="-10" dirty="0">
                <a:latin typeface="Constantia"/>
                <a:cs typeface="Constantia"/>
              </a:rPr>
              <a:t>fuentes, llegarán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la </a:t>
            </a:r>
            <a:r>
              <a:rPr sz="2400" spc="-15" dirty="0">
                <a:latin typeface="Constantia"/>
                <a:cs typeface="Constantia"/>
              </a:rPr>
              <a:t>cola  </a:t>
            </a:r>
            <a:r>
              <a:rPr sz="2400" spc="-5" dirty="0">
                <a:latin typeface="Constantia"/>
                <a:cs typeface="Constantia"/>
              </a:rPr>
              <a:t>2k  </a:t>
            </a:r>
            <a:r>
              <a:rPr sz="2400" spc="-10" dirty="0">
                <a:latin typeface="Constantia"/>
                <a:cs typeface="Constantia"/>
              </a:rPr>
              <a:t>paquetes/seg, </a:t>
            </a:r>
            <a:r>
              <a:rPr sz="2400" spc="-30" dirty="0">
                <a:latin typeface="Constantia"/>
                <a:cs typeface="Constantia"/>
              </a:rPr>
              <a:t>Por </a:t>
            </a:r>
            <a:r>
              <a:rPr sz="2400" spc="-15" dirty="0">
                <a:latin typeface="Constantia"/>
                <a:cs typeface="Constantia"/>
              </a:rPr>
              <a:t>otro </a:t>
            </a:r>
            <a:r>
              <a:rPr sz="2400" spc="-10" dirty="0">
                <a:latin typeface="Constantia"/>
                <a:cs typeface="Constantia"/>
              </a:rPr>
              <a:t>lado, 1/</a:t>
            </a:r>
            <a:r>
              <a:rPr sz="2400" spc="-10" dirty="0">
                <a:latin typeface="Symbol"/>
                <a:cs typeface="Symbol"/>
              </a:rPr>
              <a:t>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onstantia"/>
                <a:cs typeface="Constantia"/>
              </a:rPr>
              <a:t>= </a:t>
            </a:r>
            <a:r>
              <a:rPr sz="2400" spc="-15" dirty="0">
                <a:latin typeface="Constantia"/>
                <a:cs typeface="Constantia"/>
              </a:rPr>
              <a:t>0,025 </a:t>
            </a:r>
            <a:r>
              <a:rPr sz="2400" spc="-5" dirty="0">
                <a:latin typeface="Constantia"/>
                <a:cs typeface="Constantia"/>
              </a:rPr>
              <a:t>seg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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onstantia"/>
                <a:cs typeface="Constantia"/>
              </a:rPr>
              <a:t>=  </a:t>
            </a:r>
            <a:r>
              <a:rPr sz="2400" spc="-5" dirty="0">
                <a:latin typeface="Constantia"/>
                <a:cs typeface="Constantia"/>
              </a:rPr>
              <a:t>40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paquetes/seg</a:t>
            </a:r>
            <a:endParaRPr sz="2400">
              <a:latin typeface="Constantia"/>
              <a:cs typeface="Constantia"/>
            </a:endParaRPr>
          </a:p>
          <a:p>
            <a:pPr marL="652780" lvl="1" indent="-247650" algn="just">
              <a:lnSpc>
                <a:spcPct val="100000"/>
              </a:lnSpc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Constantia"/>
                <a:cs typeface="Constantia"/>
              </a:rPr>
              <a:t>El </a:t>
            </a:r>
            <a:r>
              <a:rPr sz="2400" spc="-5" dirty="0">
                <a:latin typeface="Constantia"/>
                <a:cs typeface="Constantia"/>
              </a:rPr>
              <a:t>canal no </a:t>
            </a:r>
            <a:r>
              <a:rPr sz="2400" spc="-10" dirty="0">
                <a:latin typeface="Constantia"/>
                <a:cs typeface="Constantia"/>
              </a:rPr>
              <a:t>se </a:t>
            </a:r>
            <a:r>
              <a:rPr sz="2400" spc="-15" dirty="0">
                <a:latin typeface="Constantia"/>
                <a:cs typeface="Constantia"/>
              </a:rPr>
              <a:t>satura </a:t>
            </a:r>
            <a:r>
              <a:rPr sz="2400" spc="-5" dirty="0">
                <a:latin typeface="Constantia"/>
                <a:cs typeface="Constantia"/>
              </a:rPr>
              <a:t>cuando</a:t>
            </a:r>
            <a:r>
              <a:rPr sz="2400" spc="-3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Symbol"/>
                <a:cs typeface="Symbol"/>
              </a:rPr>
              <a:t></a:t>
            </a:r>
            <a:r>
              <a:rPr sz="2400" spc="-10" dirty="0">
                <a:latin typeface="Constantia"/>
                <a:cs typeface="Constantia"/>
              </a:rPr>
              <a:t>&lt;1: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5082" y="4658967"/>
            <a:ext cx="438784" cy="0"/>
          </a:xfrm>
          <a:custGeom>
            <a:avLst/>
            <a:gdLst/>
            <a:ahLst/>
            <a:cxnLst/>
            <a:rect l="l" t="t" r="r" b="b"/>
            <a:pathLst>
              <a:path w="438785">
                <a:moveTo>
                  <a:pt x="0" y="0"/>
                </a:moveTo>
                <a:lnTo>
                  <a:pt x="438170" y="0"/>
                </a:lnTo>
              </a:path>
            </a:pathLst>
          </a:custGeom>
          <a:ln w="15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8269" y="4658967"/>
            <a:ext cx="420370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029" y="0"/>
                </a:lnTo>
              </a:path>
            </a:pathLst>
          </a:custGeom>
          <a:ln w="15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4475" y="4637066"/>
            <a:ext cx="1942464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15010" algn="l"/>
                <a:tab pos="1548765" algn="l"/>
              </a:tabLst>
            </a:pPr>
            <a:r>
              <a:rPr sz="3150" i="1" spc="-45" dirty="0">
                <a:latin typeface="Symbol"/>
                <a:cs typeface="Symbol"/>
              </a:rPr>
              <a:t></a:t>
            </a:r>
            <a:r>
              <a:rPr sz="3150" spc="-45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4</a:t>
            </a:r>
            <a:r>
              <a:rPr sz="3000" spc="35" dirty="0">
                <a:latin typeface="Times New Roman"/>
                <a:cs typeface="Times New Roman"/>
              </a:rPr>
              <a:t>0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20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6677" y="4338919"/>
            <a:ext cx="585660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1064895" algn="l"/>
                <a:tab pos="1907539" algn="l"/>
                <a:tab pos="2326005" algn="l"/>
                <a:tab pos="2726690" algn="l"/>
              </a:tabLst>
            </a:pPr>
            <a:r>
              <a:rPr sz="3150" i="1" spc="-40" dirty="0">
                <a:latin typeface="Symbol"/>
                <a:cs typeface="Symbol"/>
              </a:rPr>
              <a:t></a:t>
            </a:r>
            <a:r>
              <a:rPr sz="3150" i="1" spc="95" dirty="0">
                <a:latin typeface="Times New Roman"/>
                <a:cs typeface="Times New Roman"/>
              </a:rPr>
              <a:t> </a:t>
            </a:r>
            <a:r>
              <a:rPr sz="3000" spc="40" dirty="0">
                <a:latin typeface="Symbol"/>
                <a:cs typeface="Symbol"/>
              </a:rPr>
              <a:t></a:t>
            </a:r>
            <a:r>
              <a:rPr sz="3000" spc="200" dirty="0">
                <a:latin typeface="Times New Roman"/>
                <a:cs typeface="Times New Roman"/>
              </a:rPr>
              <a:t> </a:t>
            </a:r>
            <a:r>
              <a:rPr sz="4725" i="1" u="heavy" spc="-60" baseline="3350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4725" spc="-60" baseline="33509" dirty="0">
                <a:latin typeface="Times New Roman"/>
                <a:cs typeface="Times New Roman"/>
              </a:rPr>
              <a:t>	</a:t>
            </a:r>
            <a:r>
              <a:rPr sz="3000" spc="40" dirty="0">
                <a:latin typeface="Symbol"/>
                <a:cs typeface="Symbol"/>
              </a:rPr>
              <a:t></a:t>
            </a:r>
            <a:r>
              <a:rPr sz="3000" spc="155" dirty="0">
                <a:latin typeface="Times New Roman"/>
                <a:cs typeface="Times New Roman"/>
              </a:rPr>
              <a:t> </a:t>
            </a:r>
            <a:r>
              <a:rPr sz="4500" spc="52" baseline="35185" dirty="0">
                <a:latin typeface="Times New Roman"/>
                <a:cs typeface="Times New Roman"/>
              </a:rPr>
              <a:t>2</a:t>
            </a:r>
            <a:r>
              <a:rPr sz="4500" i="1" spc="52" baseline="35185" dirty="0">
                <a:latin typeface="Times New Roman"/>
                <a:cs typeface="Times New Roman"/>
              </a:rPr>
              <a:t>k	</a:t>
            </a:r>
            <a:r>
              <a:rPr sz="3000" spc="40" dirty="0">
                <a:latin typeface="Symbol"/>
                <a:cs typeface="Symbol"/>
              </a:rPr>
              <a:t></a:t>
            </a:r>
            <a:r>
              <a:rPr sz="3000" spc="40" dirty="0">
                <a:latin typeface="Times New Roman"/>
                <a:cs typeface="Times New Roman"/>
              </a:rPr>
              <a:t>	</a:t>
            </a:r>
            <a:r>
              <a:rPr sz="4500" i="1" spc="44" baseline="35185" dirty="0">
                <a:latin typeface="Times New Roman"/>
                <a:cs typeface="Times New Roman"/>
              </a:rPr>
              <a:t>k	</a:t>
            </a:r>
            <a:r>
              <a:rPr sz="3000" spc="40" dirty="0">
                <a:latin typeface="Symbol"/>
                <a:cs typeface="Symbol"/>
              </a:rPr>
              <a:t></a:t>
            </a:r>
            <a:r>
              <a:rPr sz="3000" spc="-434" dirty="0">
                <a:latin typeface="Times New Roman"/>
                <a:cs typeface="Times New Roman"/>
              </a:rPr>
              <a:t> </a:t>
            </a:r>
            <a:r>
              <a:rPr sz="3000" spc="35" dirty="0">
                <a:latin typeface="Times New Roman"/>
                <a:cs typeface="Times New Roman"/>
              </a:rPr>
              <a:t>1</a:t>
            </a:r>
            <a:r>
              <a:rPr sz="3000" spc="-470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Symbol"/>
                <a:cs typeface="Symbol"/>
              </a:rPr>
              <a:t></a:t>
            </a:r>
            <a:r>
              <a:rPr sz="3000" spc="-150" dirty="0">
                <a:latin typeface="Times New Roman"/>
                <a:cs typeface="Times New Roman"/>
              </a:rPr>
              <a:t> </a:t>
            </a:r>
            <a:r>
              <a:rPr sz="3000" i="1" spc="30" dirty="0">
                <a:latin typeface="Times New Roman"/>
                <a:cs typeface="Times New Roman"/>
              </a:rPr>
              <a:t>k</a:t>
            </a:r>
            <a:r>
              <a:rPr sz="3000" i="1" spc="75" dirty="0">
                <a:latin typeface="Times New Roman"/>
                <a:cs typeface="Times New Roman"/>
              </a:rPr>
              <a:t> </a:t>
            </a:r>
            <a:r>
              <a:rPr sz="3000" spc="40" dirty="0">
                <a:latin typeface="Symbol"/>
                <a:cs typeface="Symbol"/>
              </a:rPr>
              <a:t></a:t>
            </a:r>
            <a:r>
              <a:rPr sz="3000" spc="-114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20</a:t>
            </a:r>
            <a:r>
              <a:rPr sz="3000" spc="-1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fuentes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8886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Ejemplos </a:t>
            </a:r>
            <a:r>
              <a:rPr sz="3200" spc="-5" dirty="0"/>
              <a:t>2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28673"/>
            <a:ext cx="7062470" cy="20300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marR="729615" indent="-274320">
              <a:lnSpc>
                <a:spcPct val="100000"/>
              </a:lnSpc>
              <a:spcBef>
                <a:spcPts val="11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dirty="0">
                <a:latin typeface="Constantia"/>
                <a:cs typeface="Constantia"/>
              </a:rPr>
              <a:t>2º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5" dirty="0">
                <a:latin typeface="Constantia"/>
                <a:cs typeface="Constantia"/>
              </a:rPr>
              <a:t>En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media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los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paquetes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no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pasen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5" dirty="0">
                <a:latin typeface="Constantia"/>
                <a:cs typeface="Constantia"/>
              </a:rPr>
              <a:t>en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el  </a:t>
            </a:r>
            <a:r>
              <a:rPr sz="2800" spc="-15" dirty="0">
                <a:latin typeface="Constantia"/>
                <a:cs typeface="Constantia"/>
              </a:rPr>
              <a:t>sistema </a:t>
            </a:r>
            <a:r>
              <a:rPr sz="2800" dirty="0">
                <a:latin typeface="Constantia"/>
                <a:cs typeface="Constantia"/>
              </a:rPr>
              <a:t>más de 100</a:t>
            </a:r>
            <a:r>
              <a:rPr sz="2800" spc="-25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mseg</a:t>
            </a:r>
            <a:endParaRPr sz="2800">
              <a:latin typeface="Constantia"/>
              <a:cs typeface="Constantia"/>
            </a:endParaRPr>
          </a:p>
          <a:p>
            <a:pPr marL="652780" lvl="1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52780" algn="l"/>
              </a:tabLst>
            </a:pPr>
            <a:r>
              <a:rPr sz="2200" spc="-50" dirty="0">
                <a:latin typeface="Constantia"/>
                <a:cs typeface="Constantia"/>
              </a:rPr>
              <a:t>Tal </a:t>
            </a:r>
            <a:r>
              <a:rPr sz="2200" spc="-15" dirty="0">
                <a:latin typeface="Constantia"/>
                <a:cs typeface="Constantia"/>
              </a:rPr>
              <a:t>como </a:t>
            </a:r>
            <a:r>
              <a:rPr sz="2200" spc="-5" dirty="0">
                <a:latin typeface="Constantia"/>
                <a:cs typeface="Constantia"/>
              </a:rPr>
              <a:t>ocurría </a:t>
            </a:r>
            <a:r>
              <a:rPr sz="2200" spc="-15" dirty="0">
                <a:latin typeface="Constantia"/>
                <a:cs typeface="Constantia"/>
              </a:rPr>
              <a:t>en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0" dirty="0">
                <a:latin typeface="Constantia"/>
                <a:cs typeface="Constantia"/>
              </a:rPr>
              <a:t>caso </a:t>
            </a:r>
            <a:r>
              <a:rPr sz="2200" spc="-30" dirty="0">
                <a:latin typeface="Constantia"/>
                <a:cs typeface="Constantia"/>
              </a:rPr>
              <a:t>anterior, </a:t>
            </a:r>
            <a:r>
              <a:rPr sz="2200" spc="-10" dirty="0">
                <a:latin typeface="Constantia"/>
                <a:cs typeface="Constantia"/>
              </a:rPr>
              <a:t>llegarán </a:t>
            </a:r>
            <a:r>
              <a:rPr sz="2200" dirty="0">
                <a:latin typeface="Constantia"/>
                <a:cs typeface="Constantia"/>
              </a:rPr>
              <a:t>a </a:t>
            </a:r>
            <a:r>
              <a:rPr sz="2200" spc="-10" dirty="0">
                <a:latin typeface="Constantia"/>
                <a:cs typeface="Constantia"/>
              </a:rPr>
              <a:t>la</a:t>
            </a:r>
            <a:r>
              <a:rPr sz="2200" spc="-229" dirty="0">
                <a:latin typeface="Constantia"/>
                <a:cs typeface="Constantia"/>
              </a:rPr>
              <a:t> </a:t>
            </a:r>
            <a:r>
              <a:rPr sz="2200" spc="-20" dirty="0">
                <a:latin typeface="Constantia"/>
                <a:cs typeface="Constantia"/>
              </a:rPr>
              <a:t>cola</a:t>
            </a:r>
            <a:endParaRPr sz="2200">
              <a:latin typeface="Constantia"/>
              <a:cs typeface="Constantia"/>
            </a:endParaRPr>
          </a:p>
          <a:p>
            <a:pPr marL="652780">
              <a:lnSpc>
                <a:spcPct val="100000"/>
              </a:lnSpc>
              <a:spcBef>
                <a:spcPts val="30"/>
              </a:spcBef>
            </a:pPr>
            <a:r>
              <a:rPr sz="2200" spc="5" dirty="0">
                <a:latin typeface="Constantia"/>
                <a:cs typeface="Constantia"/>
              </a:rPr>
              <a:t>2k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paquetes/seg,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y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tendremos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Symbol"/>
                <a:cs typeface="Symbol"/>
              </a:rPr>
              <a:t>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Constantia"/>
                <a:cs typeface="Constantia"/>
              </a:rPr>
              <a:t>=</a:t>
            </a:r>
            <a:r>
              <a:rPr sz="2200" spc="-2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40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paquetes/seg</a:t>
            </a:r>
            <a:endParaRPr sz="2200">
              <a:latin typeface="Constantia"/>
              <a:cs typeface="Constantia"/>
            </a:endParaRPr>
          </a:p>
          <a:p>
            <a:pPr marL="652780" lvl="1" indent="-247015">
              <a:lnSpc>
                <a:spcPct val="100000"/>
              </a:lnSpc>
              <a:spcBef>
                <a:spcPts val="52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52780" algn="l"/>
              </a:tabLst>
            </a:pPr>
            <a:r>
              <a:rPr sz="2200" spc="-5" dirty="0">
                <a:latin typeface="Constantia"/>
                <a:cs typeface="Constantia"/>
              </a:rPr>
              <a:t>Nos exigen </a:t>
            </a:r>
            <a:r>
              <a:rPr sz="2200" spc="5" dirty="0">
                <a:latin typeface="Constantia"/>
                <a:cs typeface="Constantia"/>
              </a:rPr>
              <a:t>W</a:t>
            </a:r>
            <a:r>
              <a:rPr sz="2200" spc="5" dirty="0">
                <a:latin typeface="Symbol"/>
                <a:cs typeface="Symbol"/>
              </a:rPr>
              <a:t></a:t>
            </a:r>
            <a:r>
              <a:rPr sz="2200" spc="5" dirty="0">
                <a:latin typeface="Constantia"/>
                <a:cs typeface="Constantia"/>
              </a:rPr>
              <a:t>0,1</a:t>
            </a:r>
            <a:r>
              <a:rPr sz="2200" spc="-33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seg: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2546" y="5019272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559" y="0"/>
                </a:lnTo>
              </a:path>
            </a:pathLst>
          </a:custGeom>
          <a:ln w="154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1736" y="5019272"/>
            <a:ext cx="1155700" cy="0"/>
          </a:xfrm>
          <a:custGeom>
            <a:avLst/>
            <a:gdLst/>
            <a:ahLst/>
            <a:cxnLst/>
            <a:rect l="l" t="t" r="r" b="b"/>
            <a:pathLst>
              <a:path w="1155700">
                <a:moveTo>
                  <a:pt x="0" y="0"/>
                </a:moveTo>
                <a:lnTo>
                  <a:pt x="1155238" y="0"/>
                </a:lnTo>
              </a:path>
            </a:pathLst>
          </a:custGeom>
          <a:ln w="154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11512" y="4478949"/>
            <a:ext cx="22161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spc="40" dirty="0"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4829" y="4720032"/>
            <a:ext cx="24066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spc="45" dirty="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0054" y="4720032"/>
            <a:ext cx="335724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spc="45" dirty="0">
                <a:latin typeface="Symbol"/>
                <a:cs typeface="Symbol"/>
              </a:rPr>
              <a:t></a:t>
            </a:r>
            <a:r>
              <a:rPr sz="3000" spc="-160" dirty="0">
                <a:latin typeface="Times New Roman"/>
                <a:cs typeface="Times New Roman"/>
              </a:rPr>
              <a:t> </a:t>
            </a:r>
            <a:r>
              <a:rPr sz="3000" spc="-100" dirty="0">
                <a:latin typeface="Times New Roman"/>
                <a:cs typeface="Times New Roman"/>
              </a:rPr>
              <a:t>0,1</a:t>
            </a:r>
            <a:r>
              <a:rPr sz="3000" spc="-470" dirty="0">
                <a:latin typeface="Times New Roman"/>
                <a:cs typeface="Times New Roman"/>
              </a:rPr>
              <a:t> </a:t>
            </a:r>
            <a:r>
              <a:rPr sz="3000" spc="85" dirty="0">
                <a:latin typeface="Symbol"/>
                <a:cs typeface="Symbol"/>
              </a:rPr>
              <a:t></a:t>
            </a:r>
            <a:r>
              <a:rPr sz="3000" spc="-150" dirty="0">
                <a:latin typeface="Times New Roman"/>
                <a:cs typeface="Times New Roman"/>
              </a:rPr>
              <a:t> </a:t>
            </a:r>
            <a:r>
              <a:rPr sz="3000" i="1" spc="35" dirty="0">
                <a:latin typeface="Times New Roman"/>
                <a:cs typeface="Times New Roman"/>
              </a:rPr>
              <a:t>k</a:t>
            </a:r>
            <a:r>
              <a:rPr sz="3000" i="1" spc="65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Symbol"/>
                <a:cs typeface="Symbol"/>
              </a:rPr>
              <a:t></a:t>
            </a:r>
            <a:r>
              <a:rPr sz="3000" spc="-430" dirty="0">
                <a:latin typeface="Times New Roman"/>
                <a:cs typeface="Times New Roman"/>
              </a:rPr>
              <a:t> </a:t>
            </a:r>
            <a:r>
              <a:rPr sz="3000" spc="20" dirty="0">
                <a:latin typeface="Times New Roman"/>
                <a:cs typeface="Times New Roman"/>
              </a:rPr>
              <a:t>15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Times New Roman"/>
                <a:cs typeface="Times New Roman"/>
              </a:rPr>
              <a:t>fuentes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932" y="4720032"/>
            <a:ext cx="69977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i="1" spc="70" dirty="0">
                <a:latin typeface="Times New Roman"/>
                <a:cs typeface="Times New Roman"/>
              </a:rPr>
              <a:t>W</a:t>
            </a:r>
            <a:r>
              <a:rPr sz="3000" i="1" spc="200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2354" y="4421745"/>
            <a:ext cx="2375535" cy="10852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555"/>
              </a:spcBef>
            </a:pPr>
            <a:r>
              <a:rPr sz="3000" spc="40" dirty="0"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275080" algn="l"/>
              </a:tabLst>
            </a:pPr>
            <a:r>
              <a:rPr sz="3150" i="1" spc="-40" dirty="0">
                <a:latin typeface="Symbol"/>
                <a:cs typeface="Symbol"/>
              </a:rPr>
              <a:t></a:t>
            </a:r>
            <a:r>
              <a:rPr sz="3150" i="1" spc="-130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Symbol"/>
                <a:cs typeface="Symbol"/>
              </a:rPr>
              <a:t></a:t>
            </a:r>
            <a:r>
              <a:rPr sz="3000" spc="-330" dirty="0">
                <a:latin typeface="Times New Roman"/>
                <a:cs typeface="Times New Roman"/>
              </a:rPr>
              <a:t> </a:t>
            </a:r>
            <a:r>
              <a:rPr sz="3150" i="1" spc="-35" dirty="0">
                <a:latin typeface="Symbol"/>
                <a:cs typeface="Symbol"/>
              </a:rPr>
              <a:t></a:t>
            </a:r>
            <a:r>
              <a:rPr sz="3150" spc="-35" dirty="0">
                <a:latin typeface="Times New Roman"/>
                <a:cs typeface="Times New Roman"/>
              </a:rPr>
              <a:t>	</a:t>
            </a:r>
            <a:r>
              <a:rPr sz="3000" spc="20" dirty="0">
                <a:latin typeface="Times New Roman"/>
                <a:cs typeface="Times New Roman"/>
              </a:rPr>
              <a:t>40</a:t>
            </a:r>
            <a:r>
              <a:rPr sz="3000" spc="-360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Symbol"/>
                <a:cs typeface="Symbol"/>
              </a:rPr>
              <a:t></a:t>
            </a:r>
            <a:r>
              <a:rPr sz="3000" spc="-330" dirty="0">
                <a:latin typeface="Times New Roman"/>
                <a:cs typeface="Times New Roman"/>
              </a:rPr>
              <a:t> </a:t>
            </a:r>
            <a:r>
              <a:rPr sz="3000" spc="40" dirty="0">
                <a:latin typeface="Times New Roman"/>
                <a:cs typeface="Times New Roman"/>
              </a:rPr>
              <a:t>2</a:t>
            </a:r>
            <a:r>
              <a:rPr sz="3000" i="1" spc="40" dirty="0">
                <a:latin typeface="Times New Roman"/>
                <a:cs typeface="Times New Roman"/>
              </a:rPr>
              <a:t>k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8886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Ejemplos </a:t>
            </a:r>
            <a:r>
              <a:rPr sz="3200" spc="-5" dirty="0"/>
              <a:t>2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01241"/>
            <a:ext cx="72751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10"/>
              </a:spcBef>
              <a:buClr>
                <a:srgbClr val="0AD0D9"/>
              </a:buClr>
              <a:buSzPct val="95454"/>
              <a:buFont typeface="Wingdings 2"/>
              <a:buChar char=""/>
              <a:tabLst>
                <a:tab pos="286385" algn="l"/>
                <a:tab pos="287020" algn="l"/>
                <a:tab pos="5863590" algn="l"/>
              </a:tabLst>
            </a:pPr>
            <a:r>
              <a:rPr sz="2200" dirty="0">
                <a:latin typeface="Constantia"/>
                <a:cs typeface="Constantia"/>
              </a:rPr>
              <a:t>3º </a:t>
            </a:r>
            <a:r>
              <a:rPr sz="2200" spc="-5" dirty="0">
                <a:latin typeface="Constantia"/>
                <a:cs typeface="Constantia"/>
              </a:rPr>
              <a:t>En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26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estado estacionario </a:t>
            </a:r>
            <a:r>
              <a:rPr sz="2200" spc="-5" dirty="0">
                <a:latin typeface="Constantia"/>
                <a:cs typeface="Constantia"/>
              </a:rPr>
              <a:t>se </a:t>
            </a:r>
            <a:r>
              <a:rPr sz="2200" spc="-15" dirty="0">
                <a:latin typeface="Constantia"/>
                <a:cs typeface="Constantia"/>
              </a:rPr>
              <a:t>garantice</a:t>
            </a:r>
            <a:r>
              <a:rPr sz="2200" spc="11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que	</a:t>
            </a:r>
            <a:r>
              <a:rPr sz="2200" dirty="0">
                <a:latin typeface="Constantia"/>
                <a:cs typeface="Constantia"/>
              </a:rPr>
              <a:t>al </a:t>
            </a:r>
            <a:r>
              <a:rPr sz="2200" spc="-5" dirty="0">
                <a:latin typeface="Constantia"/>
                <a:cs typeface="Constantia"/>
              </a:rPr>
              <a:t>menos</a:t>
            </a:r>
            <a:r>
              <a:rPr sz="2200" spc="17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el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 flipV="1">
            <a:off x="1951325" y="5447739"/>
            <a:ext cx="825566" cy="79215"/>
          </a:xfrm>
          <a:custGeom>
            <a:avLst/>
            <a:gdLst/>
            <a:ahLst/>
            <a:cxnLst/>
            <a:rect l="l" t="t" r="r" b="b"/>
            <a:pathLst>
              <a:path w="1250314">
                <a:moveTo>
                  <a:pt x="0" y="0"/>
                </a:moveTo>
                <a:lnTo>
                  <a:pt x="1249970" y="0"/>
                </a:lnTo>
              </a:path>
            </a:pathLst>
          </a:custGeom>
          <a:ln w="12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320" y="5526954"/>
            <a:ext cx="40957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25" dirty="0">
                <a:latin typeface="Times New Roman"/>
                <a:cs typeface="Times New Roman"/>
              </a:rPr>
              <a:t>0</a:t>
            </a:r>
            <a:r>
              <a:rPr sz="2000" spc="45" dirty="0">
                <a:latin typeface="Times New Roman"/>
                <a:cs typeface="Times New Roman"/>
              </a:rPr>
              <a:t>,</a:t>
            </a:r>
            <a:r>
              <a:rPr sz="2000" spc="50" dirty="0">
                <a:latin typeface="Times New Roman"/>
                <a:cs typeface="Times New Roman"/>
              </a:rPr>
              <a:t>2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2175398"/>
            <a:ext cx="7306309" cy="35236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510"/>
              </a:lnSpc>
              <a:spcBef>
                <a:spcPts val="105"/>
              </a:spcBef>
            </a:pPr>
            <a:r>
              <a:rPr sz="2000" dirty="0">
                <a:latin typeface="Constantia"/>
                <a:cs typeface="Constantia"/>
              </a:rPr>
              <a:t>95% de </a:t>
            </a:r>
            <a:r>
              <a:rPr sz="2000" spc="-5" dirty="0">
                <a:latin typeface="Constantia"/>
                <a:cs typeface="Constantia"/>
              </a:rPr>
              <a:t>los </a:t>
            </a:r>
            <a:r>
              <a:rPr sz="2000" spc="-10" dirty="0">
                <a:latin typeface="Constantia"/>
                <a:cs typeface="Constantia"/>
              </a:rPr>
              <a:t>paquetes </a:t>
            </a:r>
            <a:r>
              <a:rPr sz="2000" spc="-15" dirty="0">
                <a:latin typeface="Constantia"/>
                <a:cs typeface="Constantia"/>
              </a:rPr>
              <a:t>tenga un </a:t>
            </a:r>
            <a:r>
              <a:rPr sz="2000" spc="-10" dirty="0">
                <a:latin typeface="Constantia"/>
                <a:cs typeface="Constantia"/>
              </a:rPr>
              <a:t>tiempo </a:t>
            </a:r>
            <a:r>
              <a:rPr sz="2000" dirty="0">
                <a:latin typeface="Constantia"/>
                <a:cs typeface="Constantia"/>
              </a:rPr>
              <a:t>de </a:t>
            </a:r>
            <a:r>
              <a:rPr sz="2000" spc="-10" dirty="0">
                <a:latin typeface="Constantia"/>
                <a:cs typeface="Constantia"/>
              </a:rPr>
              <a:t>respuesta </a:t>
            </a:r>
            <a:r>
              <a:rPr sz="2000" dirty="0">
                <a:latin typeface="Constantia"/>
                <a:cs typeface="Constantia"/>
              </a:rPr>
              <a:t>que</a:t>
            </a:r>
            <a:r>
              <a:rPr sz="2000" spc="1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no</a:t>
            </a:r>
            <a:endParaRPr sz="2000" dirty="0">
              <a:latin typeface="Constantia"/>
              <a:cs typeface="Constantia"/>
            </a:endParaRPr>
          </a:p>
          <a:p>
            <a:pPr marL="38100">
              <a:lnSpc>
                <a:spcPts val="2510"/>
              </a:lnSpc>
            </a:pPr>
            <a:r>
              <a:rPr sz="2000" spc="-20" dirty="0">
                <a:latin typeface="Constantia"/>
                <a:cs typeface="Constantia"/>
              </a:rPr>
              <a:t>exceda </a:t>
            </a:r>
            <a:r>
              <a:rPr sz="2000" dirty="0">
                <a:latin typeface="Constantia"/>
                <a:cs typeface="Constantia"/>
              </a:rPr>
              <a:t>de </a:t>
            </a:r>
            <a:r>
              <a:rPr sz="2000" spc="5" dirty="0">
                <a:latin typeface="Constantia"/>
                <a:cs typeface="Constantia"/>
              </a:rPr>
              <a:t>100</a:t>
            </a:r>
            <a:r>
              <a:rPr sz="2000" spc="-2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mseg</a:t>
            </a:r>
          </a:p>
          <a:p>
            <a:pPr marL="403860" indent="-247015">
              <a:lnSpc>
                <a:spcPts val="2295"/>
              </a:lnSpc>
              <a:spcBef>
                <a:spcPts val="250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403860" algn="l"/>
              </a:tabLst>
            </a:pPr>
            <a:r>
              <a:rPr sz="2000" spc="-55" dirty="0">
                <a:latin typeface="Constantia"/>
                <a:cs typeface="Constantia"/>
              </a:rPr>
              <a:t>Tal </a:t>
            </a:r>
            <a:r>
              <a:rPr sz="2000" spc="-15" dirty="0">
                <a:latin typeface="Constantia"/>
                <a:cs typeface="Constantia"/>
              </a:rPr>
              <a:t>como </a:t>
            </a:r>
            <a:r>
              <a:rPr sz="2000" spc="-5" dirty="0">
                <a:latin typeface="Constantia"/>
                <a:cs typeface="Constantia"/>
              </a:rPr>
              <a:t>ocurría en el caso </a:t>
            </a:r>
            <a:r>
              <a:rPr sz="2000" spc="-25" dirty="0">
                <a:latin typeface="Constantia"/>
                <a:cs typeface="Constantia"/>
              </a:rPr>
              <a:t>anterior, </a:t>
            </a:r>
            <a:r>
              <a:rPr sz="2000" spc="-10" dirty="0">
                <a:latin typeface="Constantia"/>
                <a:cs typeface="Constantia"/>
              </a:rPr>
              <a:t>llegarán </a:t>
            </a:r>
            <a:r>
              <a:rPr sz="2000" spc="-5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la </a:t>
            </a:r>
            <a:r>
              <a:rPr sz="2000" spc="-15" dirty="0">
                <a:latin typeface="Constantia"/>
                <a:cs typeface="Constantia"/>
              </a:rPr>
              <a:t>cola</a:t>
            </a:r>
            <a:r>
              <a:rPr sz="2000" spc="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2k</a:t>
            </a:r>
          </a:p>
          <a:p>
            <a:pPr marL="403225" algn="just">
              <a:lnSpc>
                <a:spcPts val="2295"/>
              </a:lnSpc>
            </a:pPr>
            <a:r>
              <a:rPr sz="2000" spc="-10" dirty="0">
                <a:latin typeface="Constantia"/>
                <a:cs typeface="Constantia"/>
              </a:rPr>
              <a:t>paquetes/seg, </a:t>
            </a:r>
            <a:r>
              <a:rPr sz="2000" spc="-5" dirty="0">
                <a:latin typeface="Constantia"/>
                <a:cs typeface="Constantia"/>
              </a:rPr>
              <a:t>y </a:t>
            </a:r>
            <a:r>
              <a:rPr sz="2000" spc="-15" dirty="0">
                <a:latin typeface="Constantia"/>
                <a:cs typeface="Constantia"/>
              </a:rPr>
              <a:t>tendremos </a:t>
            </a:r>
            <a:r>
              <a:rPr sz="2000" spc="-5" dirty="0">
                <a:latin typeface="Symbol"/>
                <a:cs typeface="Symbol"/>
              </a:rPr>
              <a:t>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onstantia"/>
                <a:cs typeface="Constantia"/>
              </a:rPr>
              <a:t>= </a:t>
            </a:r>
            <a:r>
              <a:rPr sz="2000" spc="-10" dirty="0">
                <a:latin typeface="Constantia"/>
                <a:cs typeface="Constantia"/>
              </a:rPr>
              <a:t>40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paquetes/seg</a:t>
            </a:r>
            <a:endParaRPr sz="2000" dirty="0">
              <a:latin typeface="Constantia"/>
              <a:cs typeface="Constantia"/>
            </a:endParaRPr>
          </a:p>
          <a:p>
            <a:pPr marL="403225" marR="285115" indent="-247015" algn="just">
              <a:lnSpc>
                <a:spcPct val="90600"/>
              </a:lnSpc>
              <a:spcBef>
                <a:spcPts val="440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403860" algn="l"/>
              </a:tabLst>
            </a:pPr>
            <a:r>
              <a:rPr sz="2000" spc="-15" dirty="0">
                <a:latin typeface="Constantia"/>
                <a:cs typeface="Constantia"/>
              </a:rPr>
              <a:t>Nos exigen </a:t>
            </a:r>
            <a:r>
              <a:rPr sz="2000" spc="-10" dirty="0">
                <a:latin typeface="Constantia"/>
                <a:cs typeface="Constantia"/>
              </a:rPr>
              <a:t>que la probabilidad </a:t>
            </a:r>
            <a:r>
              <a:rPr sz="2000" spc="5" dirty="0">
                <a:latin typeface="Constantia"/>
                <a:cs typeface="Constantia"/>
              </a:rPr>
              <a:t>de </a:t>
            </a:r>
            <a:r>
              <a:rPr sz="2000" spc="-10" dirty="0">
                <a:latin typeface="Constantia"/>
                <a:cs typeface="Constantia"/>
              </a:rPr>
              <a:t>que un paquete pase </a:t>
            </a:r>
            <a:r>
              <a:rPr sz="2000" spc="-5" dirty="0">
                <a:latin typeface="Constantia"/>
                <a:cs typeface="Constantia"/>
              </a:rPr>
              <a:t>más  </a:t>
            </a:r>
            <a:r>
              <a:rPr sz="2000" spc="-10" dirty="0">
                <a:latin typeface="Constantia"/>
                <a:cs typeface="Constantia"/>
              </a:rPr>
              <a:t>de </a:t>
            </a:r>
            <a:r>
              <a:rPr sz="2000" spc="-5" dirty="0">
                <a:latin typeface="Constantia"/>
                <a:cs typeface="Constantia"/>
              </a:rPr>
              <a:t>100 mseg en el </a:t>
            </a:r>
            <a:r>
              <a:rPr sz="2000" spc="-10" dirty="0">
                <a:latin typeface="Constantia"/>
                <a:cs typeface="Constantia"/>
              </a:rPr>
              <a:t>sistema </a:t>
            </a:r>
            <a:r>
              <a:rPr sz="2000" spc="-5" dirty="0">
                <a:latin typeface="Constantia"/>
                <a:cs typeface="Constantia"/>
              </a:rPr>
              <a:t>sea inferior al </a:t>
            </a:r>
            <a:r>
              <a:rPr sz="2000" spc="-15" dirty="0">
                <a:latin typeface="Constantia"/>
                <a:cs typeface="Constantia"/>
              </a:rPr>
              <a:t>5%, </a:t>
            </a:r>
            <a:r>
              <a:rPr sz="2000" spc="-5" dirty="0">
                <a:latin typeface="Constantia"/>
                <a:cs typeface="Constantia"/>
              </a:rPr>
              <a:t>es </a:t>
            </a:r>
            <a:r>
              <a:rPr sz="2000" spc="-30" dirty="0">
                <a:latin typeface="Constantia"/>
                <a:cs typeface="Constantia"/>
              </a:rPr>
              <a:t>decir, </a:t>
            </a:r>
            <a:r>
              <a:rPr sz="2000" spc="-5" dirty="0">
                <a:latin typeface="Constantia"/>
                <a:cs typeface="Constantia"/>
              </a:rPr>
              <a:t>W(100  mseg)</a:t>
            </a:r>
            <a:r>
              <a:rPr sz="2000" spc="-5" dirty="0">
                <a:latin typeface="Symbol"/>
                <a:cs typeface="Symbol"/>
              </a:rPr>
              <a:t></a:t>
            </a:r>
            <a:r>
              <a:rPr sz="2000" spc="-5" dirty="0">
                <a:latin typeface="Constantia"/>
                <a:cs typeface="Constantia"/>
              </a:rPr>
              <a:t>0,05:</a:t>
            </a:r>
            <a:endParaRPr sz="2000" dirty="0">
              <a:latin typeface="Constantia"/>
              <a:cs typeface="Constantia"/>
            </a:endParaRPr>
          </a:p>
          <a:p>
            <a:pPr marL="258445" algn="ctr">
              <a:lnSpc>
                <a:spcPct val="100000"/>
              </a:lnSpc>
              <a:spcBef>
                <a:spcPts val="1405"/>
              </a:spcBef>
            </a:pPr>
            <a:r>
              <a:rPr sz="2000" i="1" spc="-75" dirty="0">
                <a:latin typeface="Times New Roman"/>
                <a:cs typeface="Times New Roman"/>
              </a:rPr>
              <a:t>P</a:t>
            </a:r>
            <a:r>
              <a:rPr sz="2000" spc="-75" dirty="0">
                <a:latin typeface="Times New Roman"/>
                <a:cs typeface="Times New Roman"/>
              </a:rPr>
              <a:t>{</a:t>
            </a:r>
            <a:r>
              <a:rPr sz="2000" i="1" spc="-75" dirty="0">
                <a:latin typeface="Times New Roman"/>
                <a:cs typeface="Times New Roman"/>
              </a:rPr>
              <a:t>W</a:t>
            </a:r>
            <a:r>
              <a:rPr sz="2000" i="1" spc="-29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Symbol"/>
                <a:cs typeface="Symbol"/>
              </a:rPr>
              <a:t></a:t>
            </a:r>
            <a:r>
              <a:rPr sz="2000" i="1" spc="-145" dirty="0">
                <a:latin typeface="Times New Roman"/>
                <a:cs typeface="Times New Roman"/>
              </a:rPr>
              <a:t>t</a:t>
            </a:r>
            <a:r>
              <a:rPr sz="2000" i="1" spc="4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Symbol"/>
                <a:cs typeface="Symbol"/>
              </a:rPr>
              <a:t>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45" dirty="0">
                <a:latin typeface="Times New Roman"/>
                <a:cs typeface="Times New Roman"/>
              </a:rPr>
              <a:t>0,1</a:t>
            </a:r>
            <a:r>
              <a:rPr sz="2400" spc="-145" dirty="0">
                <a:latin typeface="Symbol"/>
                <a:cs typeface="Symbol"/>
              </a:rPr>
              <a:t></a:t>
            </a:r>
            <a:r>
              <a:rPr sz="2000" spc="-145" dirty="0">
                <a:latin typeface="Times New Roman"/>
                <a:cs typeface="Times New Roman"/>
              </a:rPr>
              <a:t>}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Symbol"/>
                <a:cs typeface="Symbol"/>
              </a:rPr>
              <a:t>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0,05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Symbol"/>
                <a:cs typeface="Symbol"/>
              </a:rPr>
              <a:t>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i="1" spc="30" dirty="0">
                <a:latin typeface="Times New Roman"/>
                <a:cs typeface="Times New Roman"/>
              </a:rPr>
              <a:t>e</a:t>
            </a:r>
            <a:r>
              <a:rPr sz="1600" spc="44" baseline="43478" dirty="0">
                <a:latin typeface="Symbol"/>
                <a:cs typeface="Symbol"/>
              </a:rPr>
              <a:t></a:t>
            </a:r>
            <a:r>
              <a:rPr sz="1600" spc="44" baseline="43478" dirty="0">
                <a:latin typeface="Times New Roman"/>
                <a:cs typeface="Times New Roman"/>
              </a:rPr>
              <a:t>0,1</a:t>
            </a:r>
            <a:r>
              <a:rPr sz="2000" spc="44" baseline="32258" dirty="0">
                <a:latin typeface="Symbol"/>
                <a:cs typeface="Symbol"/>
              </a:rPr>
              <a:t></a:t>
            </a:r>
            <a:r>
              <a:rPr sz="1600" spc="44" baseline="43478" dirty="0">
                <a:latin typeface="Times New Roman"/>
                <a:cs typeface="Times New Roman"/>
              </a:rPr>
              <a:t>40</a:t>
            </a:r>
            <a:r>
              <a:rPr sz="1600" spc="44" baseline="43478" dirty="0">
                <a:latin typeface="Symbol"/>
                <a:cs typeface="Symbol"/>
              </a:rPr>
              <a:t></a:t>
            </a:r>
            <a:r>
              <a:rPr sz="1600" spc="44" baseline="43478" dirty="0">
                <a:latin typeface="Times New Roman"/>
                <a:cs typeface="Times New Roman"/>
              </a:rPr>
              <a:t>2</a:t>
            </a:r>
            <a:r>
              <a:rPr sz="1600" i="1" spc="44" baseline="43478" dirty="0">
                <a:latin typeface="Times New Roman"/>
                <a:cs typeface="Times New Roman"/>
              </a:rPr>
              <a:t>k</a:t>
            </a:r>
            <a:r>
              <a:rPr sz="1600" i="1" spc="-179" baseline="43478" dirty="0">
                <a:latin typeface="Times New Roman"/>
                <a:cs typeface="Times New Roman"/>
              </a:rPr>
              <a:t> </a:t>
            </a:r>
            <a:r>
              <a:rPr sz="2000" spc="-165" baseline="32258" dirty="0">
                <a:latin typeface="Symbol"/>
                <a:cs typeface="Symbol"/>
              </a:rPr>
              <a:t></a:t>
            </a:r>
            <a:r>
              <a:rPr sz="2000" spc="232" baseline="32258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Symbol"/>
                <a:cs typeface="Symbol"/>
              </a:rPr>
              <a:t>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0,05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Symbol"/>
                <a:cs typeface="Symbol"/>
              </a:rPr>
              <a:t>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0,2</a:t>
            </a:r>
            <a:r>
              <a:rPr sz="2000" i="1" spc="25" dirty="0">
                <a:latin typeface="Times New Roman"/>
                <a:cs typeface="Times New Roman"/>
              </a:rPr>
              <a:t>k</a:t>
            </a:r>
            <a:r>
              <a:rPr sz="2000" i="1" spc="-5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Symbol"/>
                <a:cs typeface="Symbol"/>
              </a:rPr>
              <a:t>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4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Symbol"/>
                <a:cs typeface="Symbol"/>
              </a:rPr>
              <a:t>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ln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0,05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Symbol"/>
                <a:cs typeface="Symbol"/>
              </a:rPr>
              <a:t></a:t>
            </a:r>
            <a:endParaRPr sz="2000" dirty="0">
              <a:latin typeface="Symbol"/>
              <a:cs typeface="Symbol"/>
            </a:endParaRPr>
          </a:p>
          <a:p>
            <a:pPr>
              <a:lnSpc>
                <a:spcPct val="100000"/>
              </a:lnSpc>
            </a:pPr>
            <a:endParaRPr sz="2800" dirty="0">
              <a:latin typeface="Symbol"/>
              <a:cs typeface="Symbol"/>
            </a:endParaRPr>
          </a:p>
          <a:p>
            <a:pPr marL="238125" algn="ctr">
              <a:lnSpc>
                <a:spcPct val="100000"/>
              </a:lnSpc>
            </a:pPr>
            <a:r>
              <a:rPr sz="2000" i="1" spc="45" dirty="0">
                <a:latin typeface="Times New Roman"/>
                <a:cs typeface="Times New Roman"/>
              </a:rPr>
              <a:t>k</a:t>
            </a:r>
            <a:r>
              <a:rPr sz="2000" i="1" spc="6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Symbol"/>
                <a:cs typeface="Symbol"/>
              </a:rPr>
              <a:t>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3200" spc="75" baseline="35460" dirty="0">
                <a:latin typeface="Times New Roman"/>
                <a:cs typeface="Times New Roman"/>
              </a:rPr>
              <a:t>4</a:t>
            </a:r>
            <a:r>
              <a:rPr sz="3200" spc="-375" baseline="35460" dirty="0">
                <a:latin typeface="Times New Roman"/>
                <a:cs typeface="Times New Roman"/>
              </a:rPr>
              <a:t> </a:t>
            </a:r>
            <a:r>
              <a:rPr sz="3200" spc="82" baseline="35460" dirty="0">
                <a:latin typeface="Symbol"/>
                <a:cs typeface="Symbol"/>
              </a:rPr>
              <a:t></a:t>
            </a:r>
            <a:r>
              <a:rPr sz="3200" spc="-330" baseline="35460" dirty="0">
                <a:latin typeface="Times New Roman"/>
                <a:cs typeface="Times New Roman"/>
              </a:rPr>
              <a:t> </a:t>
            </a:r>
            <a:r>
              <a:rPr sz="3200" spc="-7" baseline="35460" dirty="0">
                <a:latin typeface="Times New Roman"/>
                <a:cs typeface="Times New Roman"/>
              </a:rPr>
              <a:t>ln</a:t>
            </a:r>
            <a:r>
              <a:rPr sz="3200" spc="-315" baseline="35460" dirty="0">
                <a:latin typeface="Times New Roman"/>
                <a:cs typeface="Times New Roman"/>
              </a:rPr>
              <a:t> </a:t>
            </a:r>
            <a:r>
              <a:rPr sz="3200" spc="22" baseline="35460" dirty="0">
                <a:latin typeface="Times New Roman"/>
                <a:cs typeface="Times New Roman"/>
              </a:rPr>
              <a:t>0,05</a:t>
            </a:r>
            <a:r>
              <a:rPr sz="3200" spc="-22" baseline="3546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Symbol"/>
                <a:cs typeface="Symbol"/>
              </a:rPr>
              <a:t>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i="1" spc="45" dirty="0">
                <a:latin typeface="Times New Roman"/>
                <a:cs typeface="Times New Roman"/>
              </a:rPr>
              <a:t>k</a:t>
            </a:r>
            <a:r>
              <a:rPr sz="2000" i="1" spc="7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Symbol"/>
                <a:cs typeface="Symbol"/>
              </a:rPr>
              <a:t>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5,021</a:t>
            </a:r>
            <a:r>
              <a:rPr sz="2000" spc="-3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Symbol"/>
                <a:cs typeface="Symbol"/>
              </a:rPr>
              <a:t>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i="1" spc="45" dirty="0">
                <a:latin typeface="Times New Roman"/>
                <a:cs typeface="Times New Roman"/>
              </a:rPr>
              <a:t>k</a:t>
            </a:r>
            <a:r>
              <a:rPr sz="2000" i="1" spc="8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Symbol"/>
                <a:cs typeface="Symbol"/>
              </a:rPr>
              <a:t>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5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fuentes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(ya</a:t>
            </a:r>
            <a:r>
              <a:rPr sz="2000" spc="-36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que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k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Symbol"/>
                <a:cs typeface="Symbol"/>
              </a:rPr>
              <a:t></a:t>
            </a:r>
            <a:r>
              <a:rPr sz="2000" spc="-325" dirty="0">
                <a:latin typeface="Times New Roman"/>
                <a:cs typeface="Times New Roman"/>
              </a:rPr>
              <a:t> </a:t>
            </a:r>
            <a:r>
              <a:rPr sz="2000" b="1" spc="60" dirty="0">
                <a:latin typeface="Times New Roman"/>
                <a:cs typeface="Times New Roman"/>
              </a:rPr>
              <a:t>N</a:t>
            </a:r>
            <a:r>
              <a:rPr sz="2000" spc="60" dirty="0"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1551" y="2115311"/>
            <a:ext cx="6483096" cy="1569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526" y="28575"/>
            <a:ext cx="16649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</a:t>
            </a:r>
            <a:r>
              <a:rPr sz="3200" spc="-55" dirty="0"/>
              <a:t> </a:t>
            </a:r>
            <a:r>
              <a:rPr sz="3200" spc="-5" dirty="0"/>
              <a:t>3</a:t>
            </a:r>
            <a:endParaRPr sz="32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0" y="471020"/>
            <a:ext cx="9144000" cy="16171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just">
              <a:lnSpc>
                <a:spcPts val="2510"/>
              </a:lnSpc>
              <a:spcBef>
                <a:spcPts val="110"/>
              </a:spcBef>
              <a:buClr>
                <a:srgbClr val="0AD0D9"/>
              </a:buClr>
              <a:buSzPct val="95454"/>
              <a:tabLst>
                <a:tab pos="287020" algn="l"/>
              </a:tabLst>
            </a:pPr>
            <a:r>
              <a:rPr sz="2000" spc="-5" dirty="0"/>
              <a:t>Supongamos</a:t>
            </a:r>
            <a:r>
              <a:rPr sz="2000" spc="114" dirty="0"/>
              <a:t> </a:t>
            </a:r>
            <a:r>
              <a:rPr sz="2000" spc="-10" dirty="0"/>
              <a:t>que</a:t>
            </a:r>
            <a:r>
              <a:rPr sz="2000" spc="125" dirty="0"/>
              <a:t> </a:t>
            </a:r>
            <a:r>
              <a:rPr sz="2000" spc="-5" dirty="0"/>
              <a:t>una</a:t>
            </a:r>
            <a:r>
              <a:rPr sz="2000" spc="125" dirty="0"/>
              <a:t> </a:t>
            </a:r>
            <a:r>
              <a:rPr sz="2000" spc="-20" dirty="0"/>
              <a:t>cola</a:t>
            </a:r>
            <a:r>
              <a:rPr sz="2000" spc="114" dirty="0"/>
              <a:t> </a:t>
            </a:r>
            <a:r>
              <a:rPr sz="2000" spc="-5" dirty="0"/>
              <a:t>M|M|1</a:t>
            </a:r>
            <a:r>
              <a:rPr sz="2000" spc="175" dirty="0"/>
              <a:t> </a:t>
            </a:r>
            <a:r>
              <a:rPr sz="2000" spc="-25" dirty="0"/>
              <a:t>con</a:t>
            </a:r>
            <a:r>
              <a:rPr sz="2000" spc="150" dirty="0"/>
              <a:t> </a:t>
            </a:r>
            <a:r>
              <a:rPr sz="2000" spc="-15" dirty="0"/>
              <a:t>parámetros</a:t>
            </a:r>
            <a:r>
              <a:rPr sz="2000" spc="110" dirty="0"/>
              <a:t> </a:t>
            </a:r>
            <a:r>
              <a:rPr sz="2000" spc="5" dirty="0">
                <a:latin typeface="Symbol"/>
                <a:cs typeface="Symbol"/>
              </a:rPr>
              <a:t>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5" dirty="0"/>
              <a:t>y</a:t>
            </a:r>
            <a:r>
              <a:rPr sz="2000" spc="105" dirty="0"/>
              <a:t> </a:t>
            </a:r>
            <a:r>
              <a:rPr sz="2000" spc="5" dirty="0">
                <a:latin typeface="Symbol"/>
                <a:cs typeface="Symbol"/>
              </a:rPr>
              <a:t>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10" dirty="0" smtClean="0"/>
              <a:t>se</a:t>
            </a:r>
            <a:r>
              <a:rPr lang="es-CL" sz="2000" spc="-10" dirty="0" smtClean="0"/>
              <a:t> </a:t>
            </a:r>
            <a:r>
              <a:rPr sz="2000" spc="-15" dirty="0" err="1" smtClean="0"/>
              <a:t>sustituye</a:t>
            </a:r>
            <a:r>
              <a:rPr sz="2000" spc="-15" dirty="0" smtClean="0"/>
              <a:t> </a:t>
            </a:r>
            <a:r>
              <a:rPr sz="2000" spc="-5" dirty="0"/>
              <a:t>por </a:t>
            </a:r>
            <a:r>
              <a:rPr sz="2000" dirty="0"/>
              <a:t>n </a:t>
            </a:r>
            <a:r>
              <a:rPr sz="2000" spc="-15" dirty="0"/>
              <a:t>colas </a:t>
            </a:r>
            <a:r>
              <a:rPr sz="2000" spc="-10" dirty="0"/>
              <a:t>M|M|1 independientes </a:t>
            </a:r>
            <a:r>
              <a:rPr sz="2000" dirty="0"/>
              <a:t>de </a:t>
            </a:r>
            <a:r>
              <a:rPr sz="2000" spc="-15" dirty="0"/>
              <a:t>parámetros </a:t>
            </a:r>
            <a:r>
              <a:rPr sz="2000" spc="-5" dirty="0">
                <a:latin typeface="Symbol"/>
                <a:cs typeface="Symbol"/>
              </a:rPr>
              <a:t></a:t>
            </a:r>
            <a:r>
              <a:rPr sz="2000" spc="-5" dirty="0"/>
              <a:t>/n</a:t>
            </a:r>
            <a:r>
              <a:rPr sz="2000" spc="400" dirty="0"/>
              <a:t> </a:t>
            </a:r>
            <a:r>
              <a:rPr sz="2000" dirty="0" smtClean="0"/>
              <a:t>y</a:t>
            </a:r>
            <a:r>
              <a:rPr lang="es-CL" sz="2000" dirty="0" smtClean="0"/>
              <a:t> </a:t>
            </a:r>
            <a:r>
              <a:rPr sz="2000" spc="-5" dirty="0" smtClean="0">
                <a:latin typeface="Symbol"/>
                <a:cs typeface="Symbol"/>
              </a:rPr>
              <a:t></a:t>
            </a:r>
            <a:r>
              <a:rPr sz="2000" spc="-5" dirty="0"/>
              <a:t>/n, Es </a:t>
            </a:r>
            <a:r>
              <a:rPr sz="2000" spc="-40" dirty="0"/>
              <a:t>decir, </a:t>
            </a:r>
            <a:r>
              <a:rPr sz="2000" spc="-10" dirty="0"/>
              <a:t>dividimos </a:t>
            </a:r>
            <a:r>
              <a:rPr sz="2000" dirty="0"/>
              <a:t>la </a:t>
            </a:r>
            <a:r>
              <a:rPr sz="2000" spc="-20" dirty="0"/>
              <a:t>carga </a:t>
            </a:r>
            <a:r>
              <a:rPr sz="2000" spc="-15" dirty="0"/>
              <a:t>de trabajo </a:t>
            </a:r>
            <a:r>
              <a:rPr sz="2000" spc="5" dirty="0"/>
              <a:t>y </a:t>
            </a:r>
            <a:r>
              <a:rPr sz="2000" spc="-10" dirty="0"/>
              <a:t>la </a:t>
            </a:r>
            <a:r>
              <a:rPr sz="2000" spc="-5" dirty="0"/>
              <a:t>capacidad de  </a:t>
            </a:r>
            <a:r>
              <a:rPr sz="2000" spc="-20" dirty="0"/>
              <a:t>proceso </a:t>
            </a:r>
            <a:r>
              <a:rPr sz="2000" spc="-15" dirty="0"/>
              <a:t>en </a:t>
            </a:r>
            <a:r>
              <a:rPr sz="2000" dirty="0"/>
              <a:t>n </a:t>
            </a:r>
            <a:r>
              <a:rPr sz="2000" spc="-10" dirty="0"/>
              <a:t>partes iguales, </a:t>
            </a:r>
            <a:r>
              <a:rPr sz="2000" spc="-15" dirty="0"/>
              <a:t>Evaluar el efecto </a:t>
            </a:r>
            <a:r>
              <a:rPr sz="2000" spc="-10" dirty="0"/>
              <a:t>del </a:t>
            </a:r>
            <a:r>
              <a:rPr sz="2000" spc="-5" dirty="0"/>
              <a:t>cambio </a:t>
            </a:r>
            <a:r>
              <a:rPr sz="2000" spc="-10" dirty="0"/>
              <a:t>usando  </a:t>
            </a:r>
            <a:r>
              <a:rPr sz="2000" spc="-15" dirty="0"/>
              <a:t>como </a:t>
            </a:r>
            <a:r>
              <a:rPr sz="2000" dirty="0"/>
              <a:t>medidas de </a:t>
            </a:r>
            <a:r>
              <a:rPr sz="2000" spc="-15" dirty="0"/>
              <a:t>rendimiento </a:t>
            </a:r>
            <a:r>
              <a:rPr sz="2000" dirty="0"/>
              <a:t>el </a:t>
            </a:r>
            <a:r>
              <a:rPr sz="2000" spc="-10" dirty="0"/>
              <a:t>tiempo </a:t>
            </a:r>
            <a:r>
              <a:rPr sz="2000" spc="-5" dirty="0"/>
              <a:t>medio </a:t>
            </a:r>
            <a:r>
              <a:rPr sz="2000" dirty="0"/>
              <a:t>de </a:t>
            </a:r>
            <a:r>
              <a:rPr sz="2000" spc="-10" dirty="0"/>
              <a:t>respuesta </a:t>
            </a:r>
            <a:r>
              <a:rPr sz="2000" spc="5" dirty="0"/>
              <a:t>y </a:t>
            </a:r>
            <a:r>
              <a:rPr sz="2000" spc="-30" dirty="0"/>
              <a:t>el  </a:t>
            </a:r>
            <a:r>
              <a:rPr sz="2000" spc="-5" dirty="0"/>
              <a:t>número</a:t>
            </a:r>
            <a:r>
              <a:rPr sz="2000" spc="-114" dirty="0"/>
              <a:t> </a:t>
            </a:r>
            <a:r>
              <a:rPr sz="2000" spc="5" dirty="0"/>
              <a:t>medio</a:t>
            </a:r>
            <a:r>
              <a:rPr sz="2000" spc="-145" dirty="0"/>
              <a:t> </a:t>
            </a:r>
            <a:r>
              <a:rPr sz="2000" dirty="0"/>
              <a:t>de</a:t>
            </a:r>
            <a:r>
              <a:rPr sz="2000" spc="-100" dirty="0"/>
              <a:t> </a:t>
            </a:r>
            <a:r>
              <a:rPr sz="2000" spc="-10" dirty="0"/>
              <a:t>trabajos</a:t>
            </a:r>
            <a:r>
              <a:rPr sz="2000" spc="-100" dirty="0"/>
              <a:t> </a:t>
            </a:r>
            <a:r>
              <a:rPr sz="2000" dirty="0"/>
              <a:t>en</a:t>
            </a:r>
            <a:r>
              <a:rPr sz="2000" spc="-85" dirty="0"/>
              <a:t> </a:t>
            </a:r>
            <a:r>
              <a:rPr sz="2000" dirty="0"/>
              <a:t>el</a:t>
            </a:r>
            <a:r>
              <a:rPr sz="2000" spc="-70" dirty="0"/>
              <a:t> </a:t>
            </a:r>
            <a:r>
              <a:rPr sz="2000" spc="-5" dirty="0" err="1" smtClean="0"/>
              <a:t>sistema</a:t>
            </a:r>
            <a:r>
              <a:rPr lang="es-CL" sz="2000" spc="-5" dirty="0" smtClean="0"/>
              <a:t>.</a:t>
            </a:r>
            <a:endParaRPr sz="2000" dirty="0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3780" y="2352611"/>
            <a:ext cx="617220" cy="616585"/>
            <a:chOff x="3313938" y="4862448"/>
            <a:chExt cx="617220" cy="616585"/>
          </a:xfrm>
        </p:grpSpPr>
        <p:sp>
          <p:nvSpPr>
            <p:cNvPr id="5" name="object 5"/>
            <p:cNvSpPr/>
            <p:nvPr/>
          </p:nvSpPr>
          <p:spPr>
            <a:xfrm>
              <a:off x="3320288" y="4868798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20" h="603885">
                  <a:moveTo>
                    <a:pt x="302006" y="0"/>
                  </a:moveTo>
                  <a:lnTo>
                    <a:pt x="253029" y="3950"/>
                  </a:lnTo>
                  <a:lnTo>
                    <a:pt x="206564" y="15385"/>
                  </a:lnTo>
                  <a:lnTo>
                    <a:pt x="163235" y="33683"/>
                  </a:lnTo>
                  <a:lnTo>
                    <a:pt x="123663" y="58220"/>
                  </a:lnTo>
                  <a:lnTo>
                    <a:pt x="88471" y="88376"/>
                  </a:lnTo>
                  <a:lnTo>
                    <a:pt x="58281" y="123526"/>
                  </a:lnTo>
                  <a:lnTo>
                    <a:pt x="33717" y="163048"/>
                  </a:lnTo>
                  <a:lnTo>
                    <a:pt x="15400" y="206321"/>
                  </a:lnTo>
                  <a:lnTo>
                    <a:pt x="3953" y="252720"/>
                  </a:lnTo>
                  <a:lnTo>
                    <a:pt x="0" y="301625"/>
                  </a:lnTo>
                  <a:lnTo>
                    <a:pt x="3953" y="350563"/>
                  </a:lnTo>
                  <a:lnTo>
                    <a:pt x="15400" y="396990"/>
                  </a:lnTo>
                  <a:lnTo>
                    <a:pt x="33717" y="440284"/>
                  </a:lnTo>
                  <a:lnTo>
                    <a:pt x="58281" y="479823"/>
                  </a:lnTo>
                  <a:lnTo>
                    <a:pt x="88471" y="514984"/>
                  </a:lnTo>
                  <a:lnTo>
                    <a:pt x="123663" y="545148"/>
                  </a:lnTo>
                  <a:lnTo>
                    <a:pt x="163235" y="569690"/>
                  </a:lnTo>
                  <a:lnTo>
                    <a:pt x="206564" y="587990"/>
                  </a:lnTo>
                  <a:lnTo>
                    <a:pt x="253029" y="599426"/>
                  </a:lnTo>
                  <a:lnTo>
                    <a:pt x="302006" y="603376"/>
                  </a:lnTo>
                  <a:lnTo>
                    <a:pt x="350982" y="599426"/>
                  </a:lnTo>
                  <a:lnTo>
                    <a:pt x="397447" y="587990"/>
                  </a:lnTo>
                  <a:lnTo>
                    <a:pt x="440776" y="569690"/>
                  </a:lnTo>
                  <a:lnTo>
                    <a:pt x="480348" y="545148"/>
                  </a:lnTo>
                  <a:lnTo>
                    <a:pt x="515540" y="514985"/>
                  </a:lnTo>
                  <a:lnTo>
                    <a:pt x="545730" y="479823"/>
                  </a:lnTo>
                  <a:lnTo>
                    <a:pt x="570294" y="440284"/>
                  </a:lnTo>
                  <a:lnTo>
                    <a:pt x="588611" y="396990"/>
                  </a:lnTo>
                  <a:lnTo>
                    <a:pt x="600058" y="350563"/>
                  </a:lnTo>
                  <a:lnTo>
                    <a:pt x="604012" y="301625"/>
                  </a:lnTo>
                  <a:lnTo>
                    <a:pt x="600058" y="252720"/>
                  </a:lnTo>
                  <a:lnTo>
                    <a:pt x="588611" y="206321"/>
                  </a:lnTo>
                  <a:lnTo>
                    <a:pt x="570294" y="163048"/>
                  </a:lnTo>
                  <a:lnTo>
                    <a:pt x="545730" y="123526"/>
                  </a:lnTo>
                  <a:lnTo>
                    <a:pt x="515540" y="88376"/>
                  </a:lnTo>
                  <a:lnTo>
                    <a:pt x="480348" y="58220"/>
                  </a:lnTo>
                  <a:lnTo>
                    <a:pt x="440776" y="33683"/>
                  </a:lnTo>
                  <a:lnTo>
                    <a:pt x="397447" y="15385"/>
                  </a:lnTo>
                  <a:lnTo>
                    <a:pt x="350982" y="3950"/>
                  </a:lnTo>
                  <a:lnTo>
                    <a:pt x="302006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0288" y="4868798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20" h="603885">
                  <a:moveTo>
                    <a:pt x="0" y="301625"/>
                  </a:moveTo>
                  <a:lnTo>
                    <a:pt x="3953" y="252720"/>
                  </a:lnTo>
                  <a:lnTo>
                    <a:pt x="15400" y="206321"/>
                  </a:lnTo>
                  <a:lnTo>
                    <a:pt x="33717" y="163048"/>
                  </a:lnTo>
                  <a:lnTo>
                    <a:pt x="58281" y="123526"/>
                  </a:lnTo>
                  <a:lnTo>
                    <a:pt x="88471" y="88376"/>
                  </a:lnTo>
                  <a:lnTo>
                    <a:pt x="123663" y="58220"/>
                  </a:lnTo>
                  <a:lnTo>
                    <a:pt x="163235" y="33683"/>
                  </a:lnTo>
                  <a:lnTo>
                    <a:pt x="206564" y="15385"/>
                  </a:lnTo>
                  <a:lnTo>
                    <a:pt x="253029" y="3950"/>
                  </a:lnTo>
                  <a:lnTo>
                    <a:pt x="302006" y="0"/>
                  </a:lnTo>
                  <a:lnTo>
                    <a:pt x="350982" y="3950"/>
                  </a:lnTo>
                  <a:lnTo>
                    <a:pt x="397447" y="15385"/>
                  </a:lnTo>
                  <a:lnTo>
                    <a:pt x="440776" y="33683"/>
                  </a:lnTo>
                  <a:lnTo>
                    <a:pt x="480348" y="58220"/>
                  </a:lnTo>
                  <a:lnTo>
                    <a:pt x="515540" y="88376"/>
                  </a:lnTo>
                  <a:lnTo>
                    <a:pt x="545730" y="123526"/>
                  </a:lnTo>
                  <a:lnTo>
                    <a:pt x="570294" y="163048"/>
                  </a:lnTo>
                  <a:lnTo>
                    <a:pt x="588611" y="206321"/>
                  </a:lnTo>
                  <a:lnTo>
                    <a:pt x="600058" y="252720"/>
                  </a:lnTo>
                  <a:lnTo>
                    <a:pt x="604012" y="301625"/>
                  </a:lnTo>
                  <a:lnTo>
                    <a:pt x="600058" y="350563"/>
                  </a:lnTo>
                  <a:lnTo>
                    <a:pt x="588611" y="396990"/>
                  </a:lnTo>
                  <a:lnTo>
                    <a:pt x="570294" y="440284"/>
                  </a:lnTo>
                  <a:lnTo>
                    <a:pt x="545730" y="479823"/>
                  </a:lnTo>
                  <a:lnTo>
                    <a:pt x="515540" y="514985"/>
                  </a:lnTo>
                  <a:lnTo>
                    <a:pt x="480348" y="545148"/>
                  </a:lnTo>
                  <a:lnTo>
                    <a:pt x="440776" y="569690"/>
                  </a:lnTo>
                  <a:lnTo>
                    <a:pt x="397447" y="587990"/>
                  </a:lnTo>
                  <a:lnTo>
                    <a:pt x="350982" y="599426"/>
                  </a:lnTo>
                  <a:lnTo>
                    <a:pt x="302006" y="603376"/>
                  </a:lnTo>
                  <a:lnTo>
                    <a:pt x="253029" y="599426"/>
                  </a:lnTo>
                  <a:lnTo>
                    <a:pt x="206564" y="587990"/>
                  </a:lnTo>
                  <a:lnTo>
                    <a:pt x="163235" y="569690"/>
                  </a:lnTo>
                  <a:lnTo>
                    <a:pt x="123663" y="545148"/>
                  </a:lnTo>
                  <a:lnTo>
                    <a:pt x="88471" y="514984"/>
                  </a:lnTo>
                  <a:lnTo>
                    <a:pt x="58281" y="479823"/>
                  </a:lnTo>
                  <a:lnTo>
                    <a:pt x="33717" y="440284"/>
                  </a:lnTo>
                  <a:lnTo>
                    <a:pt x="15400" y="396990"/>
                  </a:lnTo>
                  <a:lnTo>
                    <a:pt x="3953" y="350563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85615" y="2458225"/>
            <a:ext cx="201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23618" y="2396427"/>
            <a:ext cx="1390015" cy="530860"/>
            <a:chOff x="1763776" y="4906264"/>
            <a:chExt cx="1390015" cy="530860"/>
          </a:xfrm>
        </p:grpSpPr>
        <p:sp>
          <p:nvSpPr>
            <p:cNvPr id="9" name="object 9"/>
            <p:cNvSpPr/>
            <p:nvPr/>
          </p:nvSpPr>
          <p:spPr>
            <a:xfrm>
              <a:off x="2802128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2128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57196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7196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0486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0486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3776" y="49126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3776" y="4906264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10" h="530860">
                  <a:moveTo>
                    <a:pt x="346710" y="517652"/>
                  </a:moveTo>
                  <a:lnTo>
                    <a:pt x="0" y="517652"/>
                  </a:lnTo>
                  <a:lnTo>
                    <a:pt x="0" y="530352"/>
                  </a:lnTo>
                  <a:lnTo>
                    <a:pt x="346710" y="530352"/>
                  </a:lnTo>
                  <a:lnTo>
                    <a:pt x="346710" y="517652"/>
                  </a:lnTo>
                  <a:close/>
                </a:path>
                <a:path w="346710" h="530860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226629" y="2209800"/>
            <a:ext cx="612775" cy="960755"/>
            <a:chOff x="966787" y="4719637"/>
            <a:chExt cx="612775" cy="960755"/>
          </a:xfrm>
        </p:grpSpPr>
        <p:sp>
          <p:nvSpPr>
            <p:cNvPr id="18" name="object 18"/>
            <p:cNvSpPr/>
            <p:nvPr/>
          </p:nvSpPr>
          <p:spPr>
            <a:xfrm>
              <a:off x="971550" y="47244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500" y="0"/>
                  </a:moveTo>
                  <a:lnTo>
                    <a:pt x="452500" y="237744"/>
                  </a:lnTo>
                  <a:lnTo>
                    <a:pt x="0" y="237744"/>
                  </a:lnTo>
                  <a:lnTo>
                    <a:pt x="0" y="713232"/>
                  </a:lnTo>
                  <a:lnTo>
                    <a:pt x="452500" y="713232"/>
                  </a:lnTo>
                  <a:lnTo>
                    <a:pt x="452500" y="950912"/>
                  </a:lnTo>
                  <a:lnTo>
                    <a:pt x="603250" y="475488"/>
                  </a:lnTo>
                  <a:lnTo>
                    <a:pt x="45250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1550" y="47244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44"/>
                  </a:moveTo>
                  <a:lnTo>
                    <a:pt x="452500" y="237744"/>
                  </a:lnTo>
                  <a:lnTo>
                    <a:pt x="452500" y="0"/>
                  </a:lnTo>
                  <a:lnTo>
                    <a:pt x="603250" y="475488"/>
                  </a:lnTo>
                  <a:lnTo>
                    <a:pt x="452500" y="950912"/>
                  </a:lnTo>
                  <a:lnTo>
                    <a:pt x="452500" y="713232"/>
                  </a:lnTo>
                  <a:lnTo>
                    <a:pt x="0" y="713232"/>
                  </a:lnTo>
                  <a:lnTo>
                    <a:pt x="0" y="2377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95933" y="2487740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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72285" y="2912594"/>
            <a:ext cx="617220" cy="615950"/>
            <a:chOff x="7346188" y="5583237"/>
            <a:chExt cx="617220" cy="615950"/>
          </a:xfrm>
        </p:grpSpPr>
        <p:sp>
          <p:nvSpPr>
            <p:cNvPr id="22" name="object 22"/>
            <p:cNvSpPr/>
            <p:nvPr/>
          </p:nvSpPr>
          <p:spPr>
            <a:xfrm>
              <a:off x="7352538" y="558958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005" y="0"/>
                  </a:moveTo>
                  <a:lnTo>
                    <a:pt x="253029" y="3947"/>
                  </a:lnTo>
                  <a:lnTo>
                    <a:pt x="206564" y="15376"/>
                  </a:lnTo>
                  <a:lnTo>
                    <a:pt x="163235" y="33666"/>
                  </a:lnTo>
                  <a:lnTo>
                    <a:pt x="123663" y="58195"/>
                  </a:lnTo>
                  <a:lnTo>
                    <a:pt x="88471" y="88342"/>
                  </a:lnTo>
                  <a:lnTo>
                    <a:pt x="58281" y="123487"/>
                  </a:lnTo>
                  <a:lnTo>
                    <a:pt x="33717" y="163009"/>
                  </a:lnTo>
                  <a:lnTo>
                    <a:pt x="15400" y="206287"/>
                  </a:lnTo>
                  <a:lnTo>
                    <a:pt x="3953" y="252699"/>
                  </a:lnTo>
                  <a:lnTo>
                    <a:pt x="0" y="301625"/>
                  </a:lnTo>
                  <a:lnTo>
                    <a:pt x="3953" y="350550"/>
                  </a:lnTo>
                  <a:lnTo>
                    <a:pt x="15400" y="396962"/>
                  </a:lnTo>
                  <a:lnTo>
                    <a:pt x="33717" y="440240"/>
                  </a:lnTo>
                  <a:lnTo>
                    <a:pt x="58281" y="479762"/>
                  </a:lnTo>
                  <a:lnTo>
                    <a:pt x="88471" y="514907"/>
                  </a:lnTo>
                  <a:lnTo>
                    <a:pt x="123663" y="545054"/>
                  </a:lnTo>
                  <a:lnTo>
                    <a:pt x="163235" y="569583"/>
                  </a:lnTo>
                  <a:lnTo>
                    <a:pt x="206564" y="587873"/>
                  </a:lnTo>
                  <a:lnTo>
                    <a:pt x="253029" y="599302"/>
                  </a:lnTo>
                  <a:lnTo>
                    <a:pt x="302005" y="603250"/>
                  </a:lnTo>
                  <a:lnTo>
                    <a:pt x="350982" y="599302"/>
                  </a:lnTo>
                  <a:lnTo>
                    <a:pt x="397447" y="587873"/>
                  </a:lnTo>
                  <a:lnTo>
                    <a:pt x="440776" y="569583"/>
                  </a:lnTo>
                  <a:lnTo>
                    <a:pt x="480348" y="545054"/>
                  </a:lnTo>
                  <a:lnTo>
                    <a:pt x="515540" y="514907"/>
                  </a:lnTo>
                  <a:lnTo>
                    <a:pt x="545730" y="479762"/>
                  </a:lnTo>
                  <a:lnTo>
                    <a:pt x="570294" y="440240"/>
                  </a:lnTo>
                  <a:lnTo>
                    <a:pt x="588611" y="396962"/>
                  </a:lnTo>
                  <a:lnTo>
                    <a:pt x="600058" y="350550"/>
                  </a:lnTo>
                  <a:lnTo>
                    <a:pt x="604011" y="301625"/>
                  </a:lnTo>
                  <a:lnTo>
                    <a:pt x="600058" y="252699"/>
                  </a:lnTo>
                  <a:lnTo>
                    <a:pt x="588611" y="206287"/>
                  </a:lnTo>
                  <a:lnTo>
                    <a:pt x="570294" y="163009"/>
                  </a:lnTo>
                  <a:lnTo>
                    <a:pt x="545730" y="123487"/>
                  </a:lnTo>
                  <a:lnTo>
                    <a:pt x="515540" y="88342"/>
                  </a:lnTo>
                  <a:lnTo>
                    <a:pt x="480348" y="58195"/>
                  </a:lnTo>
                  <a:lnTo>
                    <a:pt x="440776" y="33666"/>
                  </a:lnTo>
                  <a:lnTo>
                    <a:pt x="397447" y="15376"/>
                  </a:lnTo>
                  <a:lnTo>
                    <a:pt x="350982" y="3947"/>
                  </a:lnTo>
                  <a:lnTo>
                    <a:pt x="30200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52538" y="558958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625"/>
                  </a:moveTo>
                  <a:lnTo>
                    <a:pt x="3953" y="252699"/>
                  </a:lnTo>
                  <a:lnTo>
                    <a:pt x="15400" y="206287"/>
                  </a:lnTo>
                  <a:lnTo>
                    <a:pt x="33717" y="163009"/>
                  </a:lnTo>
                  <a:lnTo>
                    <a:pt x="58281" y="123487"/>
                  </a:lnTo>
                  <a:lnTo>
                    <a:pt x="88471" y="88342"/>
                  </a:lnTo>
                  <a:lnTo>
                    <a:pt x="123663" y="58195"/>
                  </a:lnTo>
                  <a:lnTo>
                    <a:pt x="163235" y="33666"/>
                  </a:lnTo>
                  <a:lnTo>
                    <a:pt x="206564" y="15376"/>
                  </a:lnTo>
                  <a:lnTo>
                    <a:pt x="253029" y="3947"/>
                  </a:lnTo>
                  <a:lnTo>
                    <a:pt x="302005" y="0"/>
                  </a:lnTo>
                  <a:lnTo>
                    <a:pt x="350982" y="3947"/>
                  </a:lnTo>
                  <a:lnTo>
                    <a:pt x="397447" y="15376"/>
                  </a:lnTo>
                  <a:lnTo>
                    <a:pt x="440776" y="33666"/>
                  </a:lnTo>
                  <a:lnTo>
                    <a:pt x="480348" y="58195"/>
                  </a:lnTo>
                  <a:lnTo>
                    <a:pt x="515540" y="88342"/>
                  </a:lnTo>
                  <a:lnTo>
                    <a:pt x="545730" y="123487"/>
                  </a:lnTo>
                  <a:lnTo>
                    <a:pt x="570294" y="163009"/>
                  </a:lnTo>
                  <a:lnTo>
                    <a:pt x="588611" y="206287"/>
                  </a:lnTo>
                  <a:lnTo>
                    <a:pt x="600058" y="252699"/>
                  </a:lnTo>
                  <a:lnTo>
                    <a:pt x="604011" y="301625"/>
                  </a:lnTo>
                  <a:lnTo>
                    <a:pt x="600058" y="350550"/>
                  </a:lnTo>
                  <a:lnTo>
                    <a:pt x="588611" y="396962"/>
                  </a:lnTo>
                  <a:lnTo>
                    <a:pt x="570294" y="440240"/>
                  </a:lnTo>
                  <a:lnTo>
                    <a:pt x="545730" y="479762"/>
                  </a:lnTo>
                  <a:lnTo>
                    <a:pt x="515540" y="514907"/>
                  </a:lnTo>
                  <a:lnTo>
                    <a:pt x="480348" y="545054"/>
                  </a:lnTo>
                  <a:lnTo>
                    <a:pt x="440776" y="569583"/>
                  </a:lnTo>
                  <a:lnTo>
                    <a:pt x="397447" y="587873"/>
                  </a:lnTo>
                  <a:lnTo>
                    <a:pt x="350982" y="599302"/>
                  </a:lnTo>
                  <a:lnTo>
                    <a:pt x="302005" y="603250"/>
                  </a:lnTo>
                  <a:lnTo>
                    <a:pt x="253029" y="599302"/>
                  </a:lnTo>
                  <a:lnTo>
                    <a:pt x="206564" y="587873"/>
                  </a:lnTo>
                  <a:lnTo>
                    <a:pt x="163235" y="569583"/>
                  </a:lnTo>
                  <a:lnTo>
                    <a:pt x="123663" y="545054"/>
                  </a:lnTo>
                  <a:lnTo>
                    <a:pt x="88471" y="514907"/>
                  </a:lnTo>
                  <a:lnTo>
                    <a:pt x="58281" y="479762"/>
                  </a:lnTo>
                  <a:lnTo>
                    <a:pt x="33717" y="440240"/>
                  </a:lnTo>
                  <a:lnTo>
                    <a:pt x="15400" y="396962"/>
                  </a:lnTo>
                  <a:lnTo>
                    <a:pt x="3953" y="350550"/>
                  </a:lnTo>
                  <a:lnTo>
                    <a:pt x="0" y="3016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57248" y="3018550"/>
            <a:ext cx="45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22123" y="2956358"/>
            <a:ext cx="1390015" cy="530860"/>
            <a:chOff x="5796026" y="5627001"/>
            <a:chExt cx="1390015" cy="530860"/>
          </a:xfrm>
        </p:grpSpPr>
        <p:sp>
          <p:nvSpPr>
            <p:cNvPr id="26" name="object 26"/>
            <p:cNvSpPr/>
            <p:nvPr/>
          </p:nvSpPr>
          <p:spPr>
            <a:xfrm>
              <a:off x="6834378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34378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9446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89446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42736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42736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96026" y="5633351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96026" y="5627001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10" h="530860">
                  <a:moveTo>
                    <a:pt x="346710" y="517613"/>
                  </a:moveTo>
                  <a:lnTo>
                    <a:pt x="0" y="517613"/>
                  </a:lnTo>
                  <a:lnTo>
                    <a:pt x="0" y="530326"/>
                  </a:lnTo>
                  <a:lnTo>
                    <a:pt x="346710" y="530326"/>
                  </a:lnTo>
                  <a:lnTo>
                    <a:pt x="346710" y="517613"/>
                  </a:lnTo>
                  <a:close/>
                </a:path>
                <a:path w="346710" h="530860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025134" y="2769719"/>
            <a:ext cx="612775" cy="960755"/>
            <a:chOff x="4999037" y="5440362"/>
            <a:chExt cx="612775" cy="960755"/>
          </a:xfrm>
        </p:grpSpPr>
        <p:sp>
          <p:nvSpPr>
            <p:cNvPr id="35" name="object 35"/>
            <p:cNvSpPr/>
            <p:nvPr/>
          </p:nvSpPr>
          <p:spPr>
            <a:xfrm>
              <a:off x="5003800" y="5445125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500" y="0"/>
                  </a:moveTo>
                  <a:lnTo>
                    <a:pt x="452500" y="237731"/>
                  </a:lnTo>
                  <a:lnTo>
                    <a:pt x="0" y="237731"/>
                  </a:lnTo>
                  <a:lnTo>
                    <a:pt x="0" y="713181"/>
                  </a:lnTo>
                  <a:lnTo>
                    <a:pt x="452500" y="713181"/>
                  </a:lnTo>
                  <a:lnTo>
                    <a:pt x="452500" y="950912"/>
                  </a:lnTo>
                  <a:lnTo>
                    <a:pt x="603250" y="475462"/>
                  </a:lnTo>
                  <a:lnTo>
                    <a:pt x="45250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03800" y="5445125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31"/>
                  </a:moveTo>
                  <a:lnTo>
                    <a:pt x="452500" y="237731"/>
                  </a:lnTo>
                  <a:lnTo>
                    <a:pt x="452500" y="0"/>
                  </a:lnTo>
                  <a:lnTo>
                    <a:pt x="603250" y="475462"/>
                  </a:lnTo>
                  <a:lnTo>
                    <a:pt x="452500" y="950912"/>
                  </a:lnTo>
                  <a:lnTo>
                    <a:pt x="452500" y="713181"/>
                  </a:lnTo>
                  <a:lnTo>
                    <a:pt x="0" y="713181"/>
                  </a:lnTo>
                  <a:lnTo>
                    <a:pt x="0" y="23773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070663" y="3047811"/>
            <a:ext cx="452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ymbol"/>
                <a:cs typeface="Symbol"/>
              </a:rPr>
              <a:t></a:t>
            </a:r>
            <a:r>
              <a:rPr sz="2400" dirty="0">
                <a:latin typeface="Arial"/>
                <a:cs typeface="Arial"/>
              </a:rPr>
              <a:t>/n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41362" y="1801241"/>
            <a:ext cx="617220" cy="615950"/>
            <a:chOff x="7346188" y="4070350"/>
            <a:chExt cx="617220" cy="615950"/>
          </a:xfrm>
        </p:grpSpPr>
        <p:sp>
          <p:nvSpPr>
            <p:cNvPr id="39" name="object 39"/>
            <p:cNvSpPr/>
            <p:nvPr/>
          </p:nvSpPr>
          <p:spPr>
            <a:xfrm>
              <a:off x="7352538" y="4076700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005" y="0"/>
                  </a:moveTo>
                  <a:lnTo>
                    <a:pt x="253029" y="3946"/>
                  </a:lnTo>
                  <a:lnTo>
                    <a:pt x="206564" y="15373"/>
                  </a:lnTo>
                  <a:lnTo>
                    <a:pt x="163235" y="33659"/>
                  </a:lnTo>
                  <a:lnTo>
                    <a:pt x="123663" y="58184"/>
                  </a:lnTo>
                  <a:lnTo>
                    <a:pt x="88471" y="88328"/>
                  </a:lnTo>
                  <a:lnTo>
                    <a:pt x="58281" y="123471"/>
                  </a:lnTo>
                  <a:lnTo>
                    <a:pt x="33717" y="162992"/>
                  </a:lnTo>
                  <a:lnTo>
                    <a:pt x="15400" y="206272"/>
                  </a:lnTo>
                  <a:lnTo>
                    <a:pt x="3953" y="252689"/>
                  </a:lnTo>
                  <a:lnTo>
                    <a:pt x="0" y="301625"/>
                  </a:lnTo>
                  <a:lnTo>
                    <a:pt x="3953" y="350560"/>
                  </a:lnTo>
                  <a:lnTo>
                    <a:pt x="15400" y="396977"/>
                  </a:lnTo>
                  <a:lnTo>
                    <a:pt x="33717" y="440257"/>
                  </a:lnTo>
                  <a:lnTo>
                    <a:pt x="58281" y="479778"/>
                  </a:lnTo>
                  <a:lnTo>
                    <a:pt x="88471" y="514921"/>
                  </a:lnTo>
                  <a:lnTo>
                    <a:pt x="123663" y="545065"/>
                  </a:lnTo>
                  <a:lnTo>
                    <a:pt x="163235" y="569590"/>
                  </a:lnTo>
                  <a:lnTo>
                    <a:pt x="206564" y="587876"/>
                  </a:lnTo>
                  <a:lnTo>
                    <a:pt x="253029" y="599303"/>
                  </a:lnTo>
                  <a:lnTo>
                    <a:pt x="302005" y="603250"/>
                  </a:lnTo>
                  <a:lnTo>
                    <a:pt x="350982" y="599303"/>
                  </a:lnTo>
                  <a:lnTo>
                    <a:pt x="397447" y="587876"/>
                  </a:lnTo>
                  <a:lnTo>
                    <a:pt x="440776" y="569590"/>
                  </a:lnTo>
                  <a:lnTo>
                    <a:pt x="480348" y="545065"/>
                  </a:lnTo>
                  <a:lnTo>
                    <a:pt x="515540" y="514921"/>
                  </a:lnTo>
                  <a:lnTo>
                    <a:pt x="545730" y="479778"/>
                  </a:lnTo>
                  <a:lnTo>
                    <a:pt x="570294" y="440257"/>
                  </a:lnTo>
                  <a:lnTo>
                    <a:pt x="588611" y="396977"/>
                  </a:lnTo>
                  <a:lnTo>
                    <a:pt x="600058" y="350560"/>
                  </a:lnTo>
                  <a:lnTo>
                    <a:pt x="604011" y="301625"/>
                  </a:lnTo>
                  <a:lnTo>
                    <a:pt x="600058" y="252689"/>
                  </a:lnTo>
                  <a:lnTo>
                    <a:pt x="588611" y="206272"/>
                  </a:lnTo>
                  <a:lnTo>
                    <a:pt x="570294" y="162992"/>
                  </a:lnTo>
                  <a:lnTo>
                    <a:pt x="545730" y="123471"/>
                  </a:lnTo>
                  <a:lnTo>
                    <a:pt x="515540" y="88328"/>
                  </a:lnTo>
                  <a:lnTo>
                    <a:pt x="480348" y="58184"/>
                  </a:lnTo>
                  <a:lnTo>
                    <a:pt x="440776" y="33659"/>
                  </a:lnTo>
                  <a:lnTo>
                    <a:pt x="397447" y="15373"/>
                  </a:lnTo>
                  <a:lnTo>
                    <a:pt x="350982" y="3946"/>
                  </a:lnTo>
                  <a:lnTo>
                    <a:pt x="30200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52538" y="4076700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625"/>
                  </a:moveTo>
                  <a:lnTo>
                    <a:pt x="3953" y="252689"/>
                  </a:lnTo>
                  <a:lnTo>
                    <a:pt x="15400" y="206272"/>
                  </a:lnTo>
                  <a:lnTo>
                    <a:pt x="33717" y="162992"/>
                  </a:lnTo>
                  <a:lnTo>
                    <a:pt x="58281" y="123471"/>
                  </a:lnTo>
                  <a:lnTo>
                    <a:pt x="88471" y="88328"/>
                  </a:lnTo>
                  <a:lnTo>
                    <a:pt x="123663" y="58184"/>
                  </a:lnTo>
                  <a:lnTo>
                    <a:pt x="163235" y="33659"/>
                  </a:lnTo>
                  <a:lnTo>
                    <a:pt x="206564" y="15373"/>
                  </a:lnTo>
                  <a:lnTo>
                    <a:pt x="253029" y="3946"/>
                  </a:lnTo>
                  <a:lnTo>
                    <a:pt x="302005" y="0"/>
                  </a:lnTo>
                  <a:lnTo>
                    <a:pt x="350982" y="3946"/>
                  </a:lnTo>
                  <a:lnTo>
                    <a:pt x="397447" y="15373"/>
                  </a:lnTo>
                  <a:lnTo>
                    <a:pt x="440776" y="33659"/>
                  </a:lnTo>
                  <a:lnTo>
                    <a:pt x="480348" y="58184"/>
                  </a:lnTo>
                  <a:lnTo>
                    <a:pt x="515540" y="88328"/>
                  </a:lnTo>
                  <a:lnTo>
                    <a:pt x="545730" y="123471"/>
                  </a:lnTo>
                  <a:lnTo>
                    <a:pt x="570294" y="162992"/>
                  </a:lnTo>
                  <a:lnTo>
                    <a:pt x="588611" y="206272"/>
                  </a:lnTo>
                  <a:lnTo>
                    <a:pt x="600058" y="252689"/>
                  </a:lnTo>
                  <a:lnTo>
                    <a:pt x="604011" y="301625"/>
                  </a:lnTo>
                  <a:lnTo>
                    <a:pt x="600058" y="350560"/>
                  </a:lnTo>
                  <a:lnTo>
                    <a:pt x="588611" y="396977"/>
                  </a:lnTo>
                  <a:lnTo>
                    <a:pt x="570294" y="440257"/>
                  </a:lnTo>
                  <a:lnTo>
                    <a:pt x="545730" y="479778"/>
                  </a:lnTo>
                  <a:lnTo>
                    <a:pt x="515540" y="514921"/>
                  </a:lnTo>
                  <a:lnTo>
                    <a:pt x="480348" y="545065"/>
                  </a:lnTo>
                  <a:lnTo>
                    <a:pt x="440776" y="569590"/>
                  </a:lnTo>
                  <a:lnTo>
                    <a:pt x="397447" y="587876"/>
                  </a:lnTo>
                  <a:lnTo>
                    <a:pt x="350982" y="599303"/>
                  </a:lnTo>
                  <a:lnTo>
                    <a:pt x="302005" y="603250"/>
                  </a:lnTo>
                  <a:lnTo>
                    <a:pt x="253029" y="599303"/>
                  </a:lnTo>
                  <a:lnTo>
                    <a:pt x="206564" y="587876"/>
                  </a:lnTo>
                  <a:lnTo>
                    <a:pt x="163235" y="569590"/>
                  </a:lnTo>
                  <a:lnTo>
                    <a:pt x="123663" y="545065"/>
                  </a:lnTo>
                  <a:lnTo>
                    <a:pt x="88471" y="514921"/>
                  </a:lnTo>
                  <a:lnTo>
                    <a:pt x="58281" y="479778"/>
                  </a:lnTo>
                  <a:lnTo>
                    <a:pt x="33717" y="440257"/>
                  </a:lnTo>
                  <a:lnTo>
                    <a:pt x="15400" y="396977"/>
                  </a:lnTo>
                  <a:lnTo>
                    <a:pt x="3953" y="350560"/>
                  </a:lnTo>
                  <a:lnTo>
                    <a:pt x="0" y="3016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426325" y="1906473"/>
            <a:ext cx="452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791200" y="1844967"/>
            <a:ext cx="1390015" cy="530860"/>
            <a:chOff x="5796026" y="4114076"/>
            <a:chExt cx="1390015" cy="530860"/>
          </a:xfrm>
        </p:grpSpPr>
        <p:sp>
          <p:nvSpPr>
            <p:cNvPr id="43" name="object 43"/>
            <p:cNvSpPr/>
            <p:nvPr/>
          </p:nvSpPr>
          <p:spPr>
            <a:xfrm>
              <a:off x="6834378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34378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89446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9446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40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42736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42736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96026" y="4120426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96026" y="4114164"/>
              <a:ext cx="346710" cy="530225"/>
            </a:xfrm>
            <a:custGeom>
              <a:avLst/>
              <a:gdLst/>
              <a:ahLst/>
              <a:cxnLst/>
              <a:rect l="l" t="t" r="r" b="b"/>
              <a:pathLst>
                <a:path w="346710" h="530225">
                  <a:moveTo>
                    <a:pt x="346710" y="517525"/>
                  </a:moveTo>
                  <a:lnTo>
                    <a:pt x="0" y="517525"/>
                  </a:lnTo>
                  <a:lnTo>
                    <a:pt x="0" y="530225"/>
                  </a:lnTo>
                  <a:lnTo>
                    <a:pt x="346710" y="530225"/>
                  </a:lnTo>
                  <a:lnTo>
                    <a:pt x="346710" y="517525"/>
                  </a:lnTo>
                  <a:close/>
                </a:path>
                <a:path w="346710" h="530225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998974" y="1676400"/>
            <a:ext cx="612775" cy="960755"/>
            <a:chOff x="4999037" y="3927538"/>
            <a:chExt cx="612775" cy="960755"/>
          </a:xfrm>
        </p:grpSpPr>
        <p:sp>
          <p:nvSpPr>
            <p:cNvPr id="52" name="object 52"/>
            <p:cNvSpPr/>
            <p:nvPr/>
          </p:nvSpPr>
          <p:spPr>
            <a:xfrm>
              <a:off x="5003800" y="3932301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500" y="0"/>
                  </a:moveTo>
                  <a:lnTo>
                    <a:pt x="452500" y="237617"/>
                  </a:lnTo>
                  <a:lnTo>
                    <a:pt x="0" y="237617"/>
                  </a:lnTo>
                  <a:lnTo>
                    <a:pt x="0" y="713105"/>
                  </a:lnTo>
                  <a:lnTo>
                    <a:pt x="452500" y="713105"/>
                  </a:lnTo>
                  <a:lnTo>
                    <a:pt x="452500" y="950849"/>
                  </a:lnTo>
                  <a:lnTo>
                    <a:pt x="603250" y="475361"/>
                  </a:lnTo>
                  <a:lnTo>
                    <a:pt x="45250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03800" y="3932301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617"/>
                  </a:moveTo>
                  <a:lnTo>
                    <a:pt x="452500" y="237617"/>
                  </a:lnTo>
                  <a:lnTo>
                    <a:pt x="452500" y="0"/>
                  </a:lnTo>
                  <a:lnTo>
                    <a:pt x="603250" y="475361"/>
                  </a:lnTo>
                  <a:lnTo>
                    <a:pt x="452500" y="950849"/>
                  </a:lnTo>
                  <a:lnTo>
                    <a:pt x="452500" y="713105"/>
                  </a:lnTo>
                  <a:lnTo>
                    <a:pt x="0" y="713105"/>
                  </a:lnTo>
                  <a:lnTo>
                    <a:pt x="0" y="2376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039740" y="1935683"/>
            <a:ext cx="452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ymbol"/>
                <a:cs typeface="Symbol"/>
              </a:rPr>
              <a:t></a:t>
            </a:r>
            <a:r>
              <a:rPr sz="2400" dirty="0">
                <a:latin typeface="Arial"/>
                <a:cs typeface="Arial"/>
              </a:rPr>
              <a:t>/n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95799" y="1807592"/>
            <a:ext cx="77407" cy="1673276"/>
          </a:xfrm>
          <a:custGeom>
            <a:avLst/>
            <a:gdLst/>
            <a:ahLst/>
            <a:cxnLst/>
            <a:rect l="l" t="t" r="r" b="b"/>
            <a:pathLst>
              <a:path h="2160904">
                <a:moveTo>
                  <a:pt x="0" y="0"/>
                </a:moveTo>
                <a:lnTo>
                  <a:pt x="0" y="2160587"/>
                </a:lnTo>
              </a:path>
            </a:pathLst>
          </a:custGeom>
          <a:ln w="63500">
            <a:solidFill>
              <a:srgbClr val="0460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286372" y="2478227"/>
            <a:ext cx="3829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1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3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0844" y="1737816"/>
            <a:ext cx="5642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312420" algn="l"/>
              </a:tabLst>
            </a:pPr>
            <a:r>
              <a:rPr sz="2400" spc="-15" dirty="0">
                <a:latin typeface="Constantia"/>
                <a:cs typeface="Constantia"/>
              </a:rPr>
              <a:t>Alternativa </a:t>
            </a:r>
            <a:r>
              <a:rPr sz="2400" dirty="0">
                <a:latin typeface="Constantia"/>
                <a:cs typeface="Constantia"/>
              </a:rPr>
              <a:t>1 (una </a:t>
            </a:r>
            <a:r>
              <a:rPr sz="2400" spc="-5" dirty="0">
                <a:latin typeface="Constantia"/>
                <a:cs typeface="Constantia"/>
              </a:rPr>
              <a:t>sola </a:t>
            </a:r>
            <a:r>
              <a:rPr sz="2400" spc="-10" dirty="0">
                <a:latin typeface="Constantia"/>
                <a:cs typeface="Constantia"/>
              </a:rPr>
              <a:t>cola), </a:t>
            </a:r>
            <a:r>
              <a:rPr sz="2400" spc="5" dirty="0">
                <a:latin typeface="Symbol"/>
                <a:cs typeface="Symbol"/>
              </a:rPr>
              <a:t></a:t>
            </a:r>
            <a:r>
              <a:rPr sz="2400" spc="7" baseline="-20833" dirty="0">
                <a:latin typeface="Constantia"/>
                <a:cs typeface="Constantia"/>
              </a:rPr>
              <a:t>1</a:t>
            </a:r>
            <a:r>
              <a:rPr sz="2400" spc="5" dirty="0">
                <a:latin typeface="Constantia"/>
                <a:cs typeface="Constantia"/>
              </a:rPr>
              <a:t>=</a:t>
            </a:r>
            <a:r>
              <a:rPr sz="2400" spc="5" dirty="0">
                <a:latin typeface="Symbol"/>
                <a:cs typeface="Symbol"/>
              </a:rPr>
              <a:t></a:t>
            </a:r>
            <a:r>
              <a:rPr sz="2400" spc="5" dirty="0">
                <a:latin typeface="Constantia"/>
                <a:cs typeface="Constantia"/>
              </a:rPr>
              <a:t>, </a:t>
            </a:r>
            <a:r>
              <a:rPr sz="2400" spc="-15" dirty="0">
                <a:latin typeface="Symbol"/>
                <a:cs typeface="Symbol"/>
              </a:rPr>
              <a:t></a:t>
            </a:r>
            <a:r>
              <a:rPr sz="2400" spc="-22" baseline="-20833" dirty="0">
                <a:latin typeface="Constantia"/>
                <a:cs typeface="Constantia"/>
              </a:rPr>
              <a:t>1</a:t>
            </a:r>
            <a:r>
              <a:rPr sz="2400" spc="-15" dirty="0">
                <a:latin typeface="Constantia"/>
                <a:cs typeface="Constantia"/>
              </a:rPr>
              <a:t>= </a:t>
            </a:r>
            <a:r>
              <a:rPr sz="2400" dirty="0">
                <a:latin typeface="Symbol"/>
                <a:cs typeface="Symbol"/>
              </a:rPr>
              <a:t>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9483" y="2541348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>
                <a:moveTo>
                  <a:pt x="0" y="0"/>
                </a:moveTo>
                <a:lnTo>
                  <a:pt x="676589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2757" y="2742497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2460" y="2090284"/>
            <a:ext cx="155384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84200" algn="l"/>
                <a:tab pos="1078230" algn="l"/>
                <a:tab pos="1515110" algn="l"/>
              </a:tabLst>
            </a:pPr>
            <a:r>
              <a:rPr sz="2500" i="1" spc="-35" dirty="0">
                <a:latin typeface="Symbol"/>
                <a:cs typeface="Symbol"/>
              </a:rPr>
              <a:t></a:t>
            </a:r>
            <a:r>
              <a:rPr sz="2100" spc="-52" baseline="-23809" dirty="0">
                <a:latin typeface="Times New Roman"/>
                <a:cs typeface="Times New Roman"/>
              </a:rPr>
              <a:t>1	</a:t>
            </a:r>
            <a:r>
              <a:rPr sz="3600" spc="37" baseline="-34722" dirty="0" smtClean="0">
                <a:latin typeface="Symbol"/>
                <a:cs typeface="Symbol"/>
              </a:rPr>
              <a:t></a:t>
            </a:r>
            <a:r>
              <a:rPr sz="2400" u="sng" spc="2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400" u="sng" spc="2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2500" i="1" u="sng" spc="-3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25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8370" y="2503168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4208" y="2522091"/>
            <a:ext cx="169672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50290" algn="l"/>
              </a:tabLst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</a:t>
            </a:r>
            <a:r>
              <a:rPr sz="2500" spc="-30" dirty="0">
                <a:latin typeface="Times New Roman"/>
                <a:cs typeface="Times New Roman"/>
              </a:rPr>
              <a:t>	</a:t>
            </a:r>
            <a:r>
              <a:rPr sz="2500" i="1" spc="-30" dirty="0">
                <a:latin typeface="Symbol"/>
                <a:cs typeface="Symbol"/>
              </a:rPr>
              <a:t></a:t>
            </a:r>
            <a:r>
              <a:rPr sz="2500" i="1" spc="-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</a:t>
            </a:r>
            <a:r>
              <a:rPr sz="2400" spc="-400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5761" y="2300526"/>
            <a:ext cx="514984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0835" algn="l"/>
              </a:tabLst>
            </a:pPr>
            <a:r>
              <a:rPr sz="2400" i="1" spc="25" dirty="0">
                <a:latin typeface="Times New Roman"/>
                <a:cs typeface="Times New Roman"/>
              </a:rPr>
              <a:t>L	</a:t>
            </a:r>
            <a:r>
              <a:rPr sz="2400" spc="2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5568" y="3331307"/>
            <a:ext cx="834390" cy="0"/>
          </a:xfrm>
          <a:custGeom>
            <a:avLst/>
            <a:gdLst/>
            <a:ahLst/>
            <a:cxnLst/>
            <a:rect l="l" t="t" r="r" b="b"/>
            <a:pathLst>
              <a:path w="834389">
                <a:moveTo>
                  <a:pt x="0" y="0"/>
                </a:moveTo>
                <a:lnTo>
                  <a:pt x="833772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2539" y="3331307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509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77138" y="3090485"/>
            <a:ext cx="19621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8014" y="2852124"/>
            <a:ext cx="1815464" cy="8718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238760" algn="r">
              <a:lnSpc>
                <a:spcPct val="100000"/>
              </a:lnSpc>
              <a:spcBef>
                <a:spcPts val="459"/>
              </a:spcBef>
            </a:pPr>
            <a:r>
              <a:rPr sz="2400" spc="2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338455" algn="l"/>
                <a:tab pos="1169670" algn="l"/>
              </a:tabLst>
            </a:pPr>
            <a:r>
              <a:rPr sz="2500" i="1" spc="-30" dirty="0">
                <a:latin typeface="Symbol"/>
                <a:cs typeface="Symbol"/>
              </a:rPr>
              <a:t></a:t>
            </a:r>
            <a:r>
              <a:rPr sz="2500" spc="-30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Symbol"/>
                <a:cs typeface="Symbol"/>
              </a:rPr>
              <a:t>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</a:t>
            </a:r>
            <a:r>
              <a:rPr sz="2500" spc="-30" dirty="0">
                <a:latin typeface="Times New Roman"/>
                <a:cs typeface="Times New Roman"/>
              </a:rPr>
              <a:t>	</a:t>
            </a:r>
            <a:r>
              <a:rPr sz="2500" i="1" spc="-30" dirty="0">
                <a:latin typeface="Symbol"/>
                <a:cs typeface="Symbol"/>
              </a:rPr>
              <a:t></a:t>
            </a:r>
            <a:r>
              <a:rPr sz="2500" i="1" spc="-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</a:t>
            </a:r>
            <a:r>
              <a:rPr sz="2400" spc="-409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3057" y="2898009"/>
            <a:ext cx="18161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57165" y="3531838"/>
            <a:ext cx="635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sz="1400" spc="15" dirty="0">
                <a:latin typeface="Times New Roman"/>
                <a:cs typeface="Times New Roman"/>
              </a:rPr>
              <a:t>1	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44101" y="3293743"/>
            <a:ext cx="116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6481" y="3090485"/>
            <a:ext cx="60007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" algn="l"/>
              </a:tabLst>
            </a:pPr>
            <a:r>
              <a:rPr sz="2400" i="1" spc="40" dirty="0">
                <a:latin typeface="Times New Roman"/>
                <a:cs typeface="Times New Roman"/>
              </a:rPr>
              <a:t>W	</a:t>
            </a:r>
            <a:r>
              <a:rPr sz="2400" spc="2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0576" y="5425694"/>
            <a:ext cx="709295" cy="0"/>
          </a:xfrm>
          <a:custGeom>
            <a:avLst/>
            <a:gdLst/>
            <a:ahLst/>
            <a:cxnLst/>
            <a:rect l="l" t="t" r="r" b="b"/>
            <a:pathLst>
              <a:path w="709294">
                <a:moveTo>
                  <a:pt x="0" y="0"/>
                </a:moveTo>
                <a:lnTo>
                  <a:pt x="709238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89081" y="5425694"/>
            <a:ext cx="709930" cy="0"/>
          </a:xfrm>
          <a:custGeom>
            <a:avLst/>
            <a:gdLst/>
            <a:ahLst/>
            <a:cxnLst/>
            <a:rect l="l" t="t" r="r" b="b"/>
            <a:pathLst>
              <a:path w="709929">
                <a:moveTo>
                  <a:pt x="0" y="0"/>
                </a:moveTo>
                <a:lnTo>
                  <a:pt x="709796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2189" y="4689764"/>
            <a:ext cx="196850" cy="276860"/>
          </a:xfrm>
          <a:custGeom>
            <a:avLst/>
            <a:gdLst/>
            <a:ahLst/>
            <a:cxnLst/>
            <a:rect l="l" t="t" r="r" b="b"/>
            <a:pathLst>
              <a:path w="196850" h="276860">
                <a:moveTo>
                  <a:pt x="196461" y="0"/>
                </a:moveTo>
                <a:lnTo>
                  <a:pt x="0" y="276357"/>
                </a:lnTo>
              </a:path>
            </a:pathLst>
          </a:custGeom>
          <a:ln w="6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2680" y="5483228"/>
            <a:ext cx="197485" cy="277495"/>
          </a:xfrm>
          <a:custGeom>
            <a:avLst/>
            <a:gdLst/>
            <a:ahLst/>
            <a:cxnLst/>
            <a:rect l="l" t="t" r="r" b="b"/>
            <a:pathLst>
              <a:path w="197485" h="277495">
                <a:moveTo>
                  <a:pt x="196968" y="0"/>
                </a:moveTo>
                <a:lnTo>
                  <a:pt x="0" y="276982"/>
                </a:lnTo>
              </a:path>
            </a:pathLst>
          </a:custGeom>
          <a:ln w="6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56342" y="5871507"/>
            <a:ext cx="221615" cy="310515"/>
          </a:xfrm>
          <a:custGeom>
            <a:avLst/>
            <a:gdLst/>
            <a:ahLst/>
            <a:cxnLst/>
            <a:rect l="l" t="t" r="r" b="b"/>
            <a:pathLst>
              <a:path w="221614" h="310514">
                <a:moveTo>
                  <a:pt x="221050" y="0"/>
                </a:moveTo>
                <a:lnTo>
                  <a:pt x="0" y="310131"/>
                </a:lnTo>
              </a:path>
            </a:pathLst>
          </a:custGeom>
          <a:ln w="6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217536" y="5074268"/>
            <a:ext cx="713740" cy="358140"/>
            <a:chOff x="4217536" y="5074268"/>
            <a:chExt cx="713740" cy="358140"/>
          </a:xfrm>
        </p:grpSpPr>
        <p:sp>
          <p:nvSpPr>
            <p:cNvPr id="24" name="object 24"/>
            <p:cNvSpPr/>
            <p:nvPr/>
          </p:nvSpPr>
          <p:spPr>
            <a:xfrm>
              <a:off x="4475851" y="5077418"/>
              <a:ext cx="220979" cy="310515"/>
            </a:xfrm>
            <a:custGeom>
              <a:avLst/>
              <a:gdLst/>
              <a:ahLst/>
              <a:cxnLst/>
              <a:rect l="l" t="t" r="r" b="b"/>
              <a:pathLst>
                <a:path w="220979" h="310514">
                  <a:moveTo>
                    <a:pt x="220543" y="0"/>
                  </a:moveTo>
                  <a:lnTo>
                    <a:pt x="0" y="310118"/>
                  </a:lnTo>
                </a:path>
              </a:pathLst>
            </a:custGeom>
            <a:ln w="6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7536" y="5425693"/>
              <a:ext cx="713740" cy="0"/>
            </a:xfrm>
            <a:custGeom>
              <a:avLst/>
              <a:gdLst/>
              <a:ahLst/>
              <a:cxnLst/>
              <a:rect l="l" t="t" r="r" b="b"/>
              <a:pathLst>
                <a:path w="713739">
                  <a:moveTo>
                    <a:pt x="0" y="0"/>
                  </a:moveTo>
                  <a:lnTo>
                    <a:pt x="713598" y="0"/>
                  </a:lnTo>
                </a:path>
              </a:pathLst>
            </a:custGeom>
            <a:ln w="124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5660197" y="4853575"/>
            <a:ext cx="380365" cy="534035"/>
          </a:xfrm>
          <a:custGeom>
            <a:avLst/>
            <a:gdLst/>
            <a:ahLst/>
            <a:cxnLst/>
            <a:rect l="l" t="t" r="r" b="b"/>
            <a:pathLst>
              <a:path w="380364" h="534035">
                <a:moveTo>
                  <a:pt x="379994" y="0"/>
                </a:moveTo>
                <a:lnTo>
                  <a:pt x="0" y="533962"/>
                </a:lnTo>
              </a:path>
            </a:pathLst>
          </a:custGeom>
          <a:ln w="6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40688" y="5464449"/>
            <a:ext cx="381000" cy="534035"/>
          </a:xfrm>
          <a:custGeom>
            <a:avLst/>
            <a:gdLst/>
            <a:ahLst/>
            <a:cxnLst/>
            <a:rect l="l" t="t" r="r" b="b"/>
            <a:pathLst>
              <a:path w="381000" h="534035">
                <a:moveTo>
                  <a:pt x="380501" y="0"/>
                </a:moveTo>
                <a:lnTo>
                  <a:pt x="0" y="533986"/>
                </a:lnTo>
              </a:path>
            </a:pathLst>
          </a:custGeom>
          <a:ln w="6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08293" y="5425694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009" y="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52077" y="5626639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22887" y="5626639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0627" y="5388412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56449" y="5988655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11438" y="4773143"/>
            <a:ext cx="287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1400" i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93946" y="5001981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25179" y="5461863"/>
            <a:ext cx="37147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80" dirty="0">
                <a:latin typeface="Times New Roman"/>
                <a:cs typeface="Times New Roman"/>
              </a:rPr>
              <a:t>1</a:t>
            </a:r>
            <a:r>
              <a:rPr sz="2400" spc="15" dirty="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9555" y="5185505"/>
            <a:ext cx="41846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66761" y="5440612"/>
            <a:ext cx="73723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spc="150" baseline="-23148" dirty="0">
                <a:latin typeface="Times New Roman"/>
                <a:cs typeface="Times New Roman"/>
              </a:rPr>
              <a:t>1</a:t>
            </a:r>
            <a:r>
              <a:rPr sz="3600" spc="150" baseline="-23148" dirty="0">
                <a:latin typeface="Symbol"/>
                <a:cs typeface="Symbol"/>
              </a:rPr>
              <a:t></a:t>
            </a:r>
            <a:r>
              <a:rPr sz="2400" u="sng" spc="3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151" y="5185505"/>
            <a:ext cx="54673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3855" algn="l"/>
              </a:tabLst>
            </a:pPr>
            <a:r>
              <a:rPr sz="2400" i="1" spc="15" dirty="0">
                <a:latin typeface="Times New Roman"/>
                <a:cs typeface="Times New Roman"/>
              </a:rPr>
              <a:t>L	</a:t>
            </a:r>
            <a:r>
              <a:rPr sz="2400" spc="1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76171" y="5103299"/>
            <a:ext cx="35687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00"/>
              </a:spcBef>
            </a:pPr>
            <a:r>
              <a:rPr sz="3600" spc="35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  <a:p>
            <a:pPr marL="59690">
              <a:lnSpc>
                <a:spcPts val="1490"/>
              </a:lnSpc>
            </a:pPr>
            <a:r>
              <a:rPr sz="1400" i="1" spc="10" dirty="0">
                <a:latin typeface="Times New Roman"/>
                <a:cs typeface="Times New Roman"/>
              </a:rPr>
              <a:t>i</a:t>
            </a:r>
            <a:r>
              <a:rPr sz="1400" spc="10" dirty="0">
                <a:latin typeface="Symbol"/>
                <a:cs typeface="Symbol"/>
              </a:rPr>
              <a:t></a:t>
            </a: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31894" y="5168553"/>
            <a:ext cx="190753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 </a:t>
            </a:r>
            <a:r>
              <a:rPr sz="3750" i="1" spc="-60" baseline="-42222" dirty="0">
                <a:latin typeface="Symbol"/>
                <a:cs typeface="Symbol"/>
              </a:rPr>
              <a:t></a:t>
            </a:r>
            <a:r>
              <a:rPr sz="3750" i="1" spc="-60" baseline="-42222" dirty="0">
                <a:latin typeface="Times New Roman"/>
                <a:cs typeface="Times New Roman"/>
              </a:rPr>
              <a:t> </a:t>
            </a:r>
            <a:r>
              <a:rPr sz="3600" spc="22" baseline="-43981" dirty="0">
                <a:latin typeface="Symbol"/>
                <a:cs typeface="Symbol"/>
              </a:rPr>
              <a:t></a:t>
            </a:r>
            <a:r>
              <a:rPr sz="3600" spc="22" baseline="-43981" dirty="0">
                <a:latin typeface="Times New Roman"/>
                <a:cs typeface="Times New Roman"/>
              </a:rPr>
              <a:t> </a:t>
            </a:r>
            <a:r>
              <a:rPr sz="3750" i="1" spc="-60" baseline="-42222" dirty="0">
                <a:latin typeface="Symbol"/>
                <a:cs typeface="Symbol"/>
              </a:rPr>
              <a:t></a:t>
            </a:r>
            <a:r>
              <a:rPr sz="3750" i="1" spc="-60" baseline="-42222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i="1" spc="-70" dirty="0">
                <a:latin typeface="Times New Roman"/>
                <a:cs typeface="Times New Roman"/>
              </a:rPr>
              <a:t>nL</a:t>
            </a:r>
            <a:r>
              <a:rPr sz="2100" spc="-104" baseline="-23809" dirty="0">
                <a:latin typeface="Times New Roman"/>
                <a:cs typeface="Times New Roman"/>
              </a:rPr>
              <a:t>1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47571" y="4975974"/>
            <a:ext cx="19558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40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65263" y="5602480"/>
            <a:ext cx="20383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40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35593" y="5364253"/>
            <a:ext cx="19558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40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37854" y="4991606"/>
            <a:ext cx="86423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8470" algn="l"/>
                <a:tab pos="850900" algn="l"/>
              </a:tabLst>
            </a:pPr>
            <a:r>
              <a:rPr sz="25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500" i="1" u="sng" spc="-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r>
              <a:rPr sz="25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4342" y="4753379"/>
            <a:ext cx="19558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40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84426" y="5168553"/>
            <a:ext cx="2526030" cy="649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7020">
              <a:lnSpc>
                <a:spcPts val="2440"/>
              </a:lnSpc>
              <a:spcBef>
                <a:spcPts val="130"/>
              </a:spcBef>
              <a:tabLst>
                <a:tab pos="866140" algn="l"/>
                <a:tab pos="1515110" algn="l"/>
                <a:tab pos="2094864" algn="l"/>
              </a:tabLst>
            </a:pPr>
            <a:r>
              <a:rPr sz="3750" i="1" spc="60" baseline="33333" dirty="0">
                <a:latin typeface="Symbol"/>
                <a:cs typeface="Symbol"/>
              </a:rPr>
              <a:t></a:t>
            </a:r>
            <a:r>
              <a:rPr sz="2100" spc="60" baseline="35714" dirty="0">
                <a:latin typeface="Times New Roman"/>
                <a:cs typeface="Times New Roman"/>
              </a:rPr>
              <a:t>2	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	</a:t>
            </a:r>
            <a:r>
              <a:rPr sz="3750" i="1" spc="52" baseline="33333" dirty="0">
                <a:latin typeface="Symbol"/>
                <a:cs typeface="Symbol"/>
              </a:rPr>
              <a:t></a:t>
            </a:r>
            <a:r>
              <a:rPr sz="2100" spc="52" baseline="35714" dirty="0">
                <a:latin typeface="Times New Roman"/>
                <a:cs typeface="Times New Roman"/>
              </a:rPr>
              <a:t>2	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ts val="2440"/>
              </a:lnSpc>
              <a:tabLst>
                <a:tab pos="1291590" algn="l"/>
              </a:tabLst>
            </a:pPr>
            <a:r>
              <a:rPr sz="2400" spc="95" dirty="0">
                <a:latin typeface="Times New Roman"/>
                <a:cs typeface="Times New Roman"/>
              </a:rPr>
              <a:t>1</a:t>
            </a:r>
            <a:r>
              <a:rPr sz="2400" spc="95" dirty="0">
                <a:latin typeface="Symbol"/>
                <a:cs typeface="Symbol"/>
              </a:rPr>
              <a:t>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500" i="1" spc="-40" dirty="0">
                <a:latin typeface="Symbol"/>
                <a:cs typeface="Symbol"/>
              </a:rPr>
              <a:t></a:t>
            </a:r>
            <a:r>
              <a:rPr sz="2500" spc="-40" dirty="0">
                <a:latin typeface="Times New Roman"/>
                <a:cs typeface="Times New Roman"/>
              </a:rPr>
              <a:t>	</a:t>
            </a:r>
            <a:r>
              <a:rPr sz="2400" spc="95" dirty="0">
                <a:latin typeface="Times New Roman"/>
                <a:cs typeface="Times New Roman"/>
              </a:rPr>
              <a:t>1</a:t>
            </a:r>
            <a:r>
              <a:rPr sz="2400" spc="95" dirty="0">
                <a:latin typeface="Symbol"/>
                <a:cs typeface="Symbol"/>
              </a:rPr>
              <a:t>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500" i="1" spc="-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17785" y="5806807"/>
            <a:ext cx="129539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i="1" spc="-20" dirty="0">
                <a:latin typeface="Symbol"/>
                <a:cs typeface="Symbol"/>
              </a:rPr>
              <a:t>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29700" y="5419140"/>
            <a:ext cx="12446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i="1" spc="-20" dirty="0">
                <a:latin typeface="Symbol"/>
                <a:cs typeface="Symbol"/>
              </a:rPr>
              <a:t>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36534" y="5013356"/>
            <a:ext cx="255270" cy="421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570"/>
              </a:lnSpc>
              <a:spcBef>
                <a:spcPts val="125"/>
              </a:spcBef>
            </a:pPr>
            <a:r>
              <a:rPr sz="1450" i="1" spc="-20" dirty="0">
                <a:latin typeface="Symbol"/>
                <a:cs typeface="Symbol"/>
              </a:rPr>
              <a:t></a:t>
            </a:r>
            <a:endParaRPr sz="1450">
              <a:latin typeface="Symbol"/>
              <a:cs typeface="Symbol"/>
            </a:endParaRPr>
          </a:p>
          <a:p>
            <a:pPr marL="151765">
              <a:lnSpc>
                <a:spcPts val="1510"/>
              </a:lnSpc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0844" y="3742182"/>
            <a:ext cx="6667500" cy="113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82270" algn="l"/>
                <a:tab pos="382905" algn="l"/>
              </a:tabLst>
            </a:pPr>
            <a:r>
              <a:rPr sz="2400" spc="-5" dirty="0">
                <a:latin typeface="Arial"/>
                <a:cs typeface="Arial"/>
              </a:rPr>
              <a:t>Alternativa 2 (n </a:t>
            </a:r>
            <a:r>
              <a:rPr sz="2400" dirty="0">
                <a:latin typeface="Arial"/>
                <a:cs typeface="Arial"/>
              </a:rPr>
              <a:t>colas independientes),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5" dirty="0">
                <a:latin typeface="Symbol"/>
                <a:cs typeface="Symbol"/>
              </a:rPr>
              <a:t></a:t>
            </a:r>
            <a:r>
              <a:rPr sz="2400" spc="7" baseline="-20833" dirty="0">
                <a:latin typeface="Arial"/>
                <a:cs typeface="Arial"/>
              </a:rPr>
              <a:t>2</a:t>
            </a:r>
            <a:r>
              <a:rPr sz="2400" spc="5" dirty="0">
                <a:latin typeface="Arial"/>
                <a:cs typeface="Arial"/>
              </a:rPr>
              <a:t>=</a:t>
            </a:r>
            <a:r>
              <a:rPr sz="2400" spc="5" dirty="0">
                <a:latin typeface="Symbol"/>
                <a:cs typeface="Symbol"/>
              </a:rPr>
              <a:t></a:t>
            </a:r>
            <a:r>
              <a:rPr sz="2400" spc="5" dirty="0">
                <a:latin typeface="Arial"/>
                <a:cs typeface="Arial"/>
              </a:rPr>
              <a:t>/n,</a:t>
            </a:r>
            <a:endParaRPr sz="2400">
              <a:latin typeface="Arial"/>
              <a:cs typeface="Arial"/>
            </a:endParaRPr>
          </a:p>
          <a:p>
            <a:pPr marL="382270">
              <a:lnSpc>
                <a:spcPct val="100000"/>
              </a:lnSpc>
            </a:pPr>
            <a:r>
              <a:rPr sz="2400" spc="-20" dirty="0">
                <a:latin typeface="Symbol"/>
                <a:cs typeface="Symbol"/>
              </a:rPr>
              <a:t></a:t>
            </a:r>
            <a:r>
              <a:rPr sz="2400" spc="-30" baseline="-20833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=</a:t>
            </a:r>
            <a:r>
              <a:rPr sz="2400" spc="-20" dirty="0">
                <a:latin typeface="Symbol"/>
                <a:cs typeface="Symbol"/>
              </a:rPr>
              <a:t></a:t>
            </a:r>
            <a:r>
              <a:rPr sz="2400" spc="-20" dirty="0">
                <a:latin typeface="Arial"/>
                <a:cs typeface="Arial"/>
              </a:rPr>
              <a:t>/n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332865" algn="ctr">
              <a:lnSpc>
                <a:spcPct val="100000"/>
              </a:lnSpc>
              <a:spcBef>
                <a:spcPts val="1220"/>
              </a:spcBef>
            </a:pPr>
            <a:r>
              <a:rPr sz="1450" i="1" spc="-20" dirty="0">
                <a:latin typeface="Symbol"/>
                <a:cs typeface="Symbol"/>
              </a:rPr>
              <a:t></a:t>
            </a:r>
            <a:endParaRPr sz="1450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033983"/>
            <a:ext cx="425640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Ejemplo 3</a:t>
            </a:r>
            <a:r>
              <a:rPr spc="-35" dirty="0"/>
              <a:t> </a:t>
            </a:r>
            <a:r>
              <a:rPr spc="-25" dirty="0"/>
              <a:t>(cont)</a:t>
            </a:r>
          </a:p>
        </p:txBody>
      </p:sp>
      <p:sp>
        <p:nvSpPr>
          <p:cNvPr id="3" name="object 3"/>
          <p:cNvSpPr/>
          <p:nvPr/>
        </p:nvSpPr>
        <p:spPr>
          <a:xfrm>
            <a:off x="2967422" y="2467708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>
                <a:moveTo>
                  <a:pt x="0" y="0"/>
                </a:moveTo>
                <a:lnTo>
                  <a:pt x="900054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2673" y="2534321"/>
            <a:ext cx="220979" cy="310515"/>
          </a:xfrm>
          <a:custGeom>
            <a:avLst/>
            <a:gdLst/>
            <a:ahLst/>
            <a:cxnLst/>
            <a:rect l="l" t="t" r="r" b="b"/>
            <a:pathLst>
              <a:path w="220979" h="310514">
                <a:moveTo>
                  <a:pt x="220430" y="0"/>
                </a:moveTo>
                <a:lnTo>
                  <a:pt x="0" y="310278"/>
                </a:lnTo>
              </a:path>
            </a:pathLst>
          </a:custGeom>
          <a:ln w="62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6898" y="2568244"/>
            <a:ext cx="197485" cy="276860"/>
          </a:xfrm>
          <a:custGeom>
            <a:avLst/>
            <a:gdLst/>
            <a:ahLst/>
            <a:cxnLst/>
            <a:rect l="l" t="t" r="r" b="b"/>
            <a:pathLst>
              <a:path w="197485" h="276860">
                <a:moveTo>
                  <a:pt x="197042" y="0"/>
                </a:moveTo>
                <a:lnTo>
                  <a:pt x="0" y="276356"/>
                </a:lnTo>
              </a:path>
            </a:pathLst>
          </a:custGeom>
          <a:ln w="62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498" y="246770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014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1604" y="2467708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498" y="0"/>
                </a:lnTo>
              </a:path>
            </a:pathLst>
          </a:custGeom>
          <a:ln w="12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6015" y="2430143"/>
            <a:ext cx="116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2078" y="2430143"/>
            <a:ext cx="116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8023" y="2034409"/>
            <a:ext cx="135699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6815" algn="l"/>
              </a:tabLst>
            </a:pPr>
            <a:r>
              <a:rPr sz="2400" spc="30" dirty="0">
                <a:latin typeface="Times New Roman"/>
                <a:cs typeface="Times New Roman"/>
              </a:rPr>
              <a:t>1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7296" y="2651585"/>
            <a:ext cx="116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3021" y="2651585"/>
            <a:ext cx="116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8313" y="2226885"/>
            <a:ext cx="67183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nW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0470" y="2226885"/>
            <a:ext cx="42037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5636" y="2226885"/>
            <a:ext cx="19748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3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5110" y="2226885"/>
            <a:ext cx="63436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9580" algn="l"/>
              </a:tabLst>
            </a:pPr>
            <a:r>
              <a:rPr sz="2400" i="1" spc="50" dirty="0">
                <a:latin typeface="Times New Roman"/>
                <a:cs typeface="Times New Roman"/>
              </a:rPr>
              <a:t>W	</a:t>
            </a:r>
            <a:r>
              <a:rPr sz="2400" spc="3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4189" y="1988688"/>
            <a:ext cx="659130" cy="8718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455"/>
              </a:spcBef>
            </a:pPr>
            <a:r>
              <a:rPr sz="2400" spc="3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2500" i="1" spc="-25" dirty="0">
                <a:latin typeface="Symbol"/>
                <a:cs typeface="Symbol"/>
              </a:rPr>
              <a:t></a:t>
            </a:r>
            <a:r>
              <a:rPr sz="2500" i="1" spc="-2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-41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54581" y="2448270"/>
            <a:ext cx="9086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500" i="1" spc="30" dirty="0">
                <a:latin typeface="Symbol"/>
                <a:cs typeface="Symbol"/>
              </a:rPr>
              <a:t></a:t>
            </a:r>
            <a:r>
              <a:rPr sz="2100" spc="44" baseline="-23809" dirty="0">
                <a:latin typeface="Times New Roman"/>
                <a:cs typeface="Times New Roman"/>
              </a:rPr>
              <a:t>2 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-47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</a:t>
            </a:r>
            <a:r>
              <a:rPr sz="2100" spc="-30" baseline="-23809" dirty="0">
                <a:latin typeface="Times New Roman"/>
                <a:cs typeface="Times New Roman"/>
              </a:rPr>
              <a:t>2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0061" y="2386642"/>
            <a:ext cx="39497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spc="44" baseline="-13888" dirty="0">
                <a:latin typeface="Symbol"/>
                <a:cs typeface="Symbol"/>
              </a:rPr>
              <a:t></a:t>
            </a:r>
            <a:r>
              <a:rPr sz="3600" spc="-434" baseline="-13888" dirty="0">
                <a:latin typeface="Times New Roman"/>
                <a:cs typeface="Times New Roman"/>
              </a:rPr>
              <a:t> </a:t>
            </a:r>
            <a:r>
              <a:rPr sz="1450" i="1" spc="-10" dirty="0">
                <a:latin typeface="Symbol"/>
                <a:cs typeface="Symbol"/>
              </a:rPr>
              <a:t>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7" y="2469985"/>
            <a:ext cx="1308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10" dirty="0">
                <a:latin typeface="Symbol"/>
                <a:cs typeface="Symbol"/>
              </a:rPr>
              <a:t>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6244" y="3309950"/>
            <a:ext cx="7489825" cy="248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9525" indent="-344805" algn="just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Como la alternativa 1 </a:t>
            </a:r>
            <a:r>
              <a:rPr sz="2600" dirty="0">
                <a:latin typeface="Arial"/>
                <a:cs typeface="Arial"/>
              </a:rPr>
              <a:t>tiene menores </a:t>
            </a:r>
            <a:r>
              <a:rPr sz="2600" spc="-5" dirty="0">
                <a:latin typeface="Arial"/>
                <a:cs typeface="Arial"/>
              </a:rPr>
              <a:t>valores  para ambas </a:t>
            </a:r>
            <a:r>
              <a:rPr sz="2600" dirty="0">
                <a:latin typeface="Arial"/>
                <a:cs typeface="Arial"/>
              </a:rPr>
              <a:t>medidas </a:t>
            </a:r>
            <a:r>
              <a:rPr sz="2600" spc="5" dirty="0">
                <a:latin typeface="Arial"/>
                <a:cs typeface="Arial"/>
              </a:rPr>
              <a:t>de </a:t>
            </a:r>
            <a:r>
              <a:rPr sz="2600" dirty="0">
                <a:latin typeface="Arial"/>
                <a:cs typeface="Arial"/>
              </a:rPr>
              <a:t>rendimiento,  </a:t>
            </a:r>
            <a:r>
              <a:rPr sz="2600" spc="-5" dirty="0">
                <a:latin typeface="Arial"/>
                <a:cs typeface="Arial"/>
              </a:rPr>
              <a:t>concluimos </a:t>
            </a:r>
            <a:r>
              <a:rPr sz="2600" spc="-10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la dicha </a:t>
            </a:r>
            <a:r>
              <a:rPr sz="2600" spc="-10" dirty="0">
                <a:latin typeface="Arial"/>
                <a:cs typeface="Arial"/>
              </a:rPr>
              <a:t>alternativa es</a:t>
            </a:r>
            <a:r>
              <a:rPr sz="2600" spc="254" dirty="0">
                <a:latin typeface="Arial"/>
                <a:cs typeface="Arial"/>
              </a:rPr>
              <a:t> </a:t>
            </a:r>
            <a:r>
              <a:rPr sz="2600" spc="-30" dirty="0">
                <a:latin typeface="Arial"/>
                <a:cs typeface="Arial"/>
              </a:rPr>
              <a:t>mejor.</a:t>
            </a:r>
            <a:endParaRPr sz="2600">
              <a:latin typeface="Arial"/>
              <a:cs typeface="Arial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2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Esto </a:t>
            </a:r>
            <a:r>
              <a:rPr sz="2600" dirty="0">
                <a:latin typeface="Arial"/>
                <a:cs typeface="Arial"/>
              </a:rPr>
              <a:t>nos </a:t>
            </a:r>
            <a:r>
              <a:rPr sz="2600" spc="-5" dirty="0">
                <a:latin typeface="Arial"/>
                <a:cs typeface="Arial"/>
              </a:rPr>
              <a:t>indica </a:t>
            </a:r>
            <a:r>
              <a:rPr sz="2600" spc="5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lo mejor </a:t>
            </a:r>
            <a:r>
              <a:rPr sz="2600" spc="-10" dirty="0">
                <a:latin typeface="Arial"/>
                <a:cs typeface="Arial"/>
              </a:rPr>
              <a:t>es no </a:t>
            </a:r>
            <a:r>
              <a:rPr sz="2600" spc="-5" dirty="0">
                <a:latin typeface="Arial"/>
                <a:cs typeface="Arial"/>
              </a:rPr>
              <a:t>dividir la  capacidad </a:t>
            </a:r>
            <a:r>
              <a:rPr sz="2600" spc="-10" dirty="0">
                <a:latin typeface="Arial"/>
                <a:cs typeface="Arial"/>
              </a:rPr>
              <a:t>de </a:t>
            </a:r>
            <a:r>
              <a:rPr sz="2600" spc="-5" dirty="0">
                <a:latin typeface="Arial"/>
                <a:cs typeface="Arial"/>
              </a:rPr>
              <a:t>procesamiento,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30" dirty="0">
                <a:latin typeface="Arial"/>
                <a:cs typeface="Arial"/>
              </a:rPr>
              <a:t>decir, </a:t>
            </a:r>
            <a:r>
              <a:rPr sz="2600" dirty="0">
                <a:latin typeface="Arial"/>
                <a:cs typeface="Arial"/>
              </a:rPr>
              <a:t>tener </a:t>
            </a:r>
            <a:r>
              <a:rPr sz="2600" spc="-10" dirty="0">
                <a:latin typeface="Arial"/>
                <a:cs typeface="Arial"/>
              </a:rPr>
              <a:t>un  </a:t>
            </a:r>
            <a:r>
              <a:rPr sz="2600" spc="-5" dirty="0">
                <a:latin typeface="Arial"/>
                <a:cs typeface="Arial"/>
              </a:rPr>
              <a:t>único </a:t>
            </a:r>
            <a:r>
              <a:rPr sz="2600" spc="-10" dirty="0">
                <a:latin typeface="Arial"/>
                <a:cs typeface="Arial"/>
              </a:rPr>
              <a:t>servidor que </a:t>
            </a:r>
            <a:r>
              <a:rPr sz="2600" spc="-5" dirty="0">
                <a:latin typeface="Arial"/>
                <a:cs typeface="Arial"/>
              </a:rPr>
              <a:t>atienda a todos los</a:t>
            </a:r>
            <a:r>
              <a:rPr sz="2600" spc="229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clientes.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8879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60" dirty="0"/>
              <a:t>Teorema </a:t>
            </a:r>
            <a:r>
              <a:rPr sz="3200" spc="-10" dirty="0"/>
              <a:t>de</a:t>
            </a:r>
            <a:r>
              <a:rPr sz="3200" spc="65" dirty="0"/>
              <a:t> </a:t>
            </a:r>
            <a:r>
              <a:rPr sz="3200" spc="-10" dirty="0"/>
              <a:t>Little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7282180" cy="4680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Sea </a:t>
            </a:r>
            <a:r>
              <a:rPr sz="2600" spc="-15" dirty="0">
                <a:latin typeface="Constantia"/>
                <a:cs typeface="Constantia"/>
              </a:rPr>
              <a:t>un </a:t>
            </a:r>
            <a:r>
              <a:rPr sz="2600" spc="-10" dirty="0">
                <a:latin typeface="Constantia"/>
                <a:cs typeface="Constantia"/>
              </a:rPr>
              <a:t>sistema de </a:t>
            </a:r>
            <a:r>
              <a:rPr sz="2600" spc="-20" dirty="0">
                <a:latin typeface="Constantia"/>
                <a:cs typeface="Constantia"/>
              </a:rPr>
              <a:t>colas </a:t>
            </a:r>
            <a:r>
              <a:rPr sz="2600" spc="-25" dirty="0">
                <a:latin typeface="Constantia"/>
                <a:cs typeface="Constantia"/>
              </a:rPr>
              <a:t>con </a:t>
            </a:r>
            <a:r>
              <a:rPr sz="2600" spc="-5" dirty="0">
                <a:latin typeface="Constantia"/>
                <a:cs typeface="Constantia"/>
              </a:rPr>
              <a:t>cualquier  </a:t>
            </a:r>
            <a:r>
              <a:rPr sz="2600" spc="-10" dirty="0">
                <a:latin typeface="Constantia"/>
                <a:cs typeface="Constantia"/>
              </a:rPr>
              <a:t>distribución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y </a:t>
            </a:r>
            <a:r>
              <a:rPr sz="2600" dirty="0">
                <a:latin typeface="Constantia"/>
                <a:cs typeface="Constantia"/>
              </a:rPr>
              <a:t>servicios </a:t>
            </a:r>
            <a:r>
              <a:rPr sz="2600" spc="-5" dirty="0">
                <a:latin typeface="Constantia"/>
                <a:cs typeface="Constantia"/>
              </a:rPr>
              <a:t>y </a:t>
            </a:r>
            <a:r>
              <a:rPr sz="2600" spc="-10" dirty="0">
                <a:latin typeface="Constantia"/>
                <a:cs typeface="Constantia"/>
              </a:rPr>
              <a:t>cualquier  </a:t>
            </a:r>
            <a:r>
              <a:rPr sz="2600" spc="-15" dirty="0">
                <a:latin typeface="Constantia"/>
                <a:cs typeface="Constantia"/>
              </a:rPr>
              <a:t>estructura, </a:t>
            </a:r>
            <a:r>
              <a:rPr sz="2600" dirty="0">
                <a:latin typeface="Constantia"/>
                <a:cs typeface="Constantia"/>
              </a:rPr>
              <a:t>Sean </a:t>
            </a:r>
            <a:r>
              <a:rPr sz="2600" spc="-5" dirty="0">
                <a:latin typeface="Constantia"/>
                <a:cs typeface="Constantia"/>
              </a:rPr>
              <a:t>L 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trabajos  </a:t>
            </a:r>
            <a:r>
              <a:rPr sz="2600" spc="-15" dirty="0">
                <a:latin typeface="Constantia"/>
                <a:cs typeface="Constantia"/>
              </a:rPr>
              <a:t>presentes </a:t>
            </a:r>
            <a:r>
              <a:rPr sz="2600" spc="-5" dirty="0">
                <a:latin typeface="Constantia"/>
                <a:cs typeface="Constantia"/>
              </a:rPr>
              <a:t>en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5" dirty="0">
                <a:latin typeface="Constantia"/>
                <a:cs typeface="Constantia"/>
              </a:rPr>
              <a:t>sistema en </a:t>
            </a:r>
            <a:r>
              <a:rPr sz="2600" spc="10" dirty="0">
                <a:latin typeface="Constantia"/>
                <a:cs typeface="Constantia"/>
              </a:rPr>
              <a:t>el </a:t>
            </a:r>
            <a:r>
              <a:rPr sz="2600" spc="-5" dirty="0">
                <a:latin typeface="Constantia"/>
                <a:cs typeface="Constantia"/>
              </a:rPr>
              <a:t>estado </a:t>
            </a:r>
            <a:r>
              <a:rPr sz="2600" spc="-10" dirty="0">
                <a:latin typeface="Constantia"/>
                <a:cs typeface="Constantia"/>
              </a:rPr>
              <a:t>estacionario,  W </a:t>
            </a:r>
            <a:r>
              <a:rPr sz="2600" spc="-5" dirty="0">
                <a:latin typeface="Constantia"/>
                <a:cs typeface="Constantia"/>
              </a:rPr>
              <a:t>es tiempo </a:t>
            </a:r>
            <a:r>
              <a:rPr sz="2600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 respuesta </a:t>
            </a:r>
            <a:r>
              <a:rPr sz="2600" spc="10" dirty="0">
                <a:latin typeface="Constantia"/>
                <a:cs typeface="Constantia"/>
              </a:rPr>
              <a:t>en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estado  </a:t>
            </a:r>
            <a:r>
              <a:rPr sz="2600" spc="-5" dirty="0">
                <a:latin typeface="Constantia"/>
                <a:cs typeface="Constantia"/>
              </a:rPr>
              <a:t>estacionario y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al </a:t>
            </a:r>
            <a:r>
              <a:rPr sz="2600" spc="-10" dirty="0" err="1" smtClean="0">
                <a:latin typeface="Constantia"/>
                <a:cs typeface="Constantia"/>
              </a:rPr>
              <a:t>sistema</a:t>
            </a:r>
            <a:r>
              <a:rPr lang="es-CL" sz="2600" spc="-10" dirty="0" smtClean="0">
                <a:latin typeface="Constantia"/>
                <a:cs typeface="Constantia"/>
              </a:rPr>
              <a:t>.</a:t>
            </a:r>
            <a:r>
              <a:rPr sz="2600" spc="-10" dirty="0" smtClean="0">
                <a:latin typeface="Constantia"/>
                <a:cs typeface="Constantia"/>
              </a:rPr>
              <a:t>  </a:t>
            </a:r>
            <a:r>
              <a:rPr sz="2600" spc="-15" dirty="0" err="1" smtClean="0">
                <a:latin typeface="Constantia"/>
                <a:cs typeface="Constantia"/>
              </a:rPr>
              <a:t>Entonces</a:t>
            </a:r>
            <a:r>
              <a:rPr sz="2600" spc="-15" dirty="0" smtClean="0">
                <a:latin typeface="Constantia"/>
                <a:cs typeface="Constantia"/>
              </a:rPr>
              <a:t>:</a:t>
            </a:r>
            <a:endParaRPr lang="es-CL" sz="1900" dirty="0">
              <a:latin typeface="Constantia"/>
              <a:cs typeface="Constantia"/>
            </a:endParaRPr>
          </a:p>
          <a:p>
            <a:pPr marL="12700" marR="5080" algn="ctr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3000" i="1" spc="70" dirty="0" smtClean="0">
                <a:latin typeface="Times New Roman"/>
                <a:cs typeface="Times New Roman"/>
              </a:rPr>
              <a:t>L </a:t>
            </a:r>
            <a:r>
              <a:rPr sz="3000" spc="70" dirty="0">
                <a:latin typeface="Symbol"/>
                <a:cs typeface="Symbol"/>
              </a:rPr>
              <a:t></a:t>
            </a:r>
            <a:r>
              <a:rPr sz="3000" spc="-380" dirty="0">
                <a:latin typeface="Times New Roman"/>
                <a:cs typeface="Times New Roman"/>
              </a:rPr>
              <a:t> </a:t>
            </a:r>
            <a:r>
              <a:rPr sz="3150" i="1" spc="30" dirty="0">
                <a:latin typeface="Symbol"/>
                <a:cs typeface="Symbol"/>
              </a:rPr>
              <a:t></a:t>
            </a:r>
            <a:r>
              <a:rPr sz="3000" i="1" spc="30" dirty="0" smtClean="0">
                <a:latin typeface="Times New Roman"/>
                <a:cs typeface="Times New Roman"/>
              </a:rPr>
              <a:t>W</a:t>
            </a:r>
            <a:endParaRPr lang="es-CL" sz="3000" i="1" spc="30" dirty="0" smtClean="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endParaRPr lang="es-CL" spc="-5" dirty="0" smtClean="0">
              <a:latin typeface="Constantia"/>
              <a:cs typeface="Constantia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lang="es-CL" sz="2600" spc="-5" dirty="0" smtClean="0">
                <a:latin typeface="Constantia"/>
                <a:cs typeface="Constantia"/>
              </a:rPr>
              <a:t>   Así</a:t>
            </a:r>
            <a:r>
              <a:rPr lang="es-CL" sz="2600" spc="-5" dirty="0">
                <a:latin typeface="Constantia"/>
                <a:cs typeface="Constantia"/>
              </a:rPr>
              <a:t>, también se establece </a:t>
            </a:r>
            <a:r>
              <a:rPr lang="es-CL" sz="2600" spc="-5" dirty="0" smtClean="0">
                <a:latin typeface="Constantia"/>
                <a:cs typeface="Constantia"/>
              </a:rPr>
              <a:t>que:</a:t>
            </a: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endParaRPr lang="es-CL" sz="900" spc="-5" dirty="0" smtClean="0">
              <a:latin typeface="Constantia"/>
              <a:cs typeface="Constantia"/>
            </a:endParaRPr>
          </a:p>
          <a:p>
            <a:pPr marL="85725" algn="ctr">
              <a:spcBef>
                <a:spcPts val="5"/>
              </a:spcBef>
            </a:pPr>
            <a:r>
              <a:rPr lang="es-CL" sz="3200" i="1" spc="-20" dirty="0" err="1" smtClean="0">
                <a:latin typeface="Times New Roman"/>
                <a:cs typeface="Times New Roman"/>
              </a:rPr>
              <a:t>L</a:t>
            </a:r>
            <a:r>
              <a:rPr lang="es-CL" sz="2800" i="1" spc="-30" baseline="-23809" dirty="0" err="1" smtClean="0">
                <a:latin typeface="Times New Roman"/>
                <a:cs typeface="Times New Roman"/>
              </a:rPr>
              <a:t>q</a:t>
            </a:r>
            <a:r>
              <a:rPr lang="es-CL" sz="2800" i="1" spc="-30" baseline="-23809" dirty="0" smtClean="0">
                <a:latin typeface="Times New Roman"/>
                <a:cs typeface="Times New Roman"/>
              </a:rPr>
              <a:t> </a:t>
            </a:r>
            <a:r>
              <a:rPr lang="es-CL" sz="3200" spc="60" dirty="0" smtClean="0">
                <a:latin typeface="Symbol"/>
                <a:cs typeface="Symbol"/>
              </a:rPr>
              <a:t></a:t>
            </a:r>
            <a:r>
              <a:rPr lang="es-CL" sz="3200" spc="-165" dirty="0" smtClean="0">
                <a:latin typeface="Times New Roman"/>
                <a:cs typeface="Times New Roman"/>
              </a:rPr>
              <a:t> </a:t>
            </a:r>
            <a:r>
              <a:rPr lang="es-CL" sz="3200" i="1" spc="-25" dirty="0">
                <a:latin typeface="Symbol"/>
                <a:cs typeface="Symbol"/>
              </a:rPr>
              <a:t></a:t>
            </a:r>
            <a:r>
              <a:rPr lang="es-CL" sz="3200" i="1" spc="-25" dirty="0" err="1" smtClean="0">
                <a:latin typeface="Times New Roman"/>
                <a:cs typeface="Times New Roman"/>
              </a:rPr>
              <a:t>W</a:t>
            </a:r>
            <a:r>
              <a:rPr lang="es-CL" sz="2800" i="1" spc="-37" baseline="-23809" dirty="0" err="1" smtClean="0">
                <a:latin typeface="Times New Roman"/>
                <a:cs typeface="Times New Roman"/>
              </a:rPr>
              <a:t>q</a:t>
            </a:r>
            <a:endParaRPr lang="es-CL" sz="2800" baseline="-23809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2008024" y="924602"/>
                <a:ext cx="129540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i="1" spc="-50" dirty="0" smtClean="0">
                    <a:latin typeface="Symbol"/>
                    <a:cs typeface="Symbol"/>
                  </a:rPr>
                  <a:t> </a:t>
                </a:r>
                <a14:m>
                  <m:oMath xmlns:m="http://schemas.openxmlformats.org/officeDocument/2006/math">
                    <m:r>
                      <a:rPr lang="es-CL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CL" sz="2800" spc="-5" dirty="0" smtClean="0">
                            <a:latin typeface="Symbol"/>
                            <a:cs typeface="Symbol"/>
                          </a:rPr>
                          <m:t></m:t>
                        </m:r>
                      </m:num>
                      <m:den>
                        <m:r>
                          <m:rPr>
                            <m:nor/>
                          </m:rPr>
                          <a:rPr lang="es-CL" sz="2800" i="1" spc="-50" dirty="0" smtClean="0">
                            <a:latin typeface="Symbol"/>
                            <a:cs typeface="Symbol"/>
                          </a:rPr>
                          <m:t></m:t>
                        </m:r>
                        <m:r>
                          <m:rPr>
                            <m:nor/>
                          </m:rPr>
                          <a:rPr lang="es-CL" sz="2800" dirty="0" smtClean="0">
                            <a:latin typeface="Symbol"/>
                            <a:cs typeface="Symbol"/>
                          </a:rPr>
                          <m:t> </m:t>
                        </m:r>
                      </m:den>
                    </m:f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024" y="924602"/>
                <a:ext cx="1295400" cy="862608"/>
              </a:xfrm>
              <a:prstGeom prst="rect">
                <a:avLst/>
              </a:prstGeom>
              <a:blipFill rotWithShape="0">
                <a:blip r:embed="rId2"/>
                <a:stretch>
                  <a:fillRect l="-93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465224" y="1924293"/>
                <a:ext cx="1676400" cy="684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400" i="1" spc="-50" dirty="0" smtClean="0">
                    <a:latin typeface="Lucida Bright" panose="02040602050505020304" pitchFamily="18" charset="0"/>
                    <a:cs typeface="Arial" panose="020B0604020202020204" pitchFamily="34" charset="0"/>
                  </a:rPr>
                  <a:t>L</a:t>
                </a:r>
                <a:r>
                  <a:rPr lang="es-CL" sz="2400" spc="-50" dirty="0" smtClean="0">
                    <a:latin typeface="Lucida Bright" panose="020406020505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s-CL" sz="2400" i="1" spc="-50" dirty="0" smtClean="0">
                    <a:cs typeface="Symbol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CL" sz="2400" i="1" spc="-50" dirty="0" smtClean="0">
                            <a:latin typeface="Symbol"/>
                            <a:cs typeface="Symbol"/>
                          </a:rPr>
                          <m:t></m:t>
                        </m:r>
                      </m:num>
                      <m:den>
                        <m:r>
                          <m:rPr>
                            <m:nor/>
                          </m:rPr>
                          <a:rPr lang="es-CL" sz="24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s-CL" sz="2400" i="1" spc="-50" dirty="0" smtClean="0">
                            <a:latin typeface="Symbol"/>
                            <a:cs typeface="Symbol"/>
                          </a:rPr>
                          <m:t></m:t>
                        </m:r>
                      </m:den>
                    </m:f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24" y="1924293"/>
                <a:ext cx="1676400" cy="684739"/>
              </a:xfrm>
              <a:prstGeom prst="rect">
                <a:avLst/>
              </a:prstGeom>
              <a:blipFill rotWithShape="0">
                <a:blip r:embed="rId3"/>
                <a:stretch>
                  <a:fillRect l="-545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/>
          <p:cNvSpPr/>
          <p:nvPr/>
        </p:nvSpPr>
        <p:spPr>
          <a:xfrm>
            <a:off x="240943" y="1908961"/>
            <a:ext cx="2414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pc="-5" dirty="0" smtClean="0">
                <a:latin typeface="Constantia"/>
                <a:cs typeface="Constantia"/>
              </a:rPr>
              <a:t>Núme</a:t>
            </a:r>
            <a:r>
              <a:rPr lang="es-MX" spc="-30" dirty="0" smtClean="0">
                <a:latin typeface="Constantia"/>
                <a:cs typeface="Constantia"/>
              </a:rPr>
              <a:t>r</a:t>
            </a:r>
            <a:r>
              <a:rPr lang="es-MX" dirty="0" smtClean="0">
                <a:latin typeface="Constantia"/>
                <a:cs typeface="Constantia"/>
              </a:rPr>
              <a:t>o m</a:t>
            </a:r>
            <a:r>
              <a:rPr lang="es-MX" spc="-25" dirty="0" smtClean="0">
                <a:latin typeface="Constantia"/>
                <a:cs typeface="Constantia"/>
              </a:rPr>
              <a:t>e</a:t>
            </a:r>
            <a:r>
              <a:rPr lang="es-MX" spc="-5" dirty="0" smtClean="0">
                <a:latin typeface="Constantia"/>
                <a:cs typeface="Constantia"/>
              </a:rPr>
              <a:t>di</a:t>
            </a:r>
            <a:r>
              <a:rPr lang="es-MX" dirty="0" smtClean="0">
                <a:latin typeface="Constantia"/>
                <a:cs typeface="Constantia"/>
              </a:rPr>
              <a:t>o </a:t>
            </a:r>
            <a:r>
              <a:rPr lang="es-MX" spc="-20" dirty="0" smtClean="0">
                <a:latin typeface="Constantia"/>
                <a:cs typeface="Constantia"/>
              </a:rPr>
              <a:t>d</a:t>
            </a:r>
            <a:r>
              <a:rPr lang="es-MX" dirty="0" smtClean="0">
                <a:latin typeface="Constantia"/>
                <a:cs typeface="Constantia"/>
              </a:rPr>
              <a:t>e </a:t>
            </a:r>
            <a:r>
              <a:rPr lang="es-MX" spc="-5" dirty="0" smtClean="0">
                <a:latin typeface="Constantia"/>
                <a:cs typeface="Constantia"/>
              </a:rPr>
              <a:t>cl</a:t>
            </a:r>
            <a:r>
              <a:rPr lang="es-MX" spc="-20" dirty="0" smtClean="0">
                <a:latin typeface="Constantia"/>
                <a:cs typeface="Constantia"/>
              </a:rPr>
              <a:t>i</a:t>
            </a:r>
            <a:r>
              <a:rPr lang="es-MX" dirty="0" smtClean="0">
                <a:latin typeface="Constantia"/>
                <a:cs typeface="Constantia"/>
              </a:rPr>
              <a:t>en</a:t>
            </a:r>
            <a:r>
              <a:rPr lang="es-MX" spc="-40" dirty="0" smtClean="0">
                <a:latin typeface="Constantia"/>
                <a:cs typeface="Constantia"/>
              </a:rPr>
              <a:t>t</a:t>
            </a:r>
            <a:r>
              <a:rPr lang="es-MX" dirty="0" smtClean="0">
                <a:latin typeface="Constantia"/>
                <a:cs typeface="Constantia"/>
              </a:rPr>
              <a:t>es en el s</a:t>
            </a:r>
            <a:r>
              <a:rPr lang="es-MX" spc="-10" dirty="0" smtClean="0">
                <a:latin typeface="Constantia"/>
                <a:cs typeface="Constantia"/>
              </a:rPr>
              <a:t>i</a:t>
            </a:r>
            <a:r>
              <a:rPr lang="es-MX" spc="-15" dirty="0" smtClean="0">
                <a:latin typeface="Constantia"/>
                <a:cs typeface="Constantia"/>
              </a:rPr>
              <a:t>s</a:t>
            </a:r>
            <a:r>
              <a:rPr lang="es-MX" spc="-35" dirty="0" smtClean="0">
                <a:latin typeface="Constantia"/>
                <a:cs typeface="Constantia"/>
              </a:rPr>
              <a:t>t</a:t>
            </a:r>
            <a:r>
              <a:rPr lang="es-MX" dirty="0" smtClean="0">
                <a:latin typeface="Constantia"/>
                <a:cs typeface="Constantia"/>
              </a:rPr>
              <a:t>e</a:t>
            </a:r>
            <a:r>
              <a:rPr lang="es-MX" spc="5" dirty="0" smtClean="0">
                <a:latin typeface="Constantia"/>
                <a:cs typeface="Constantia"/>
              </a:rPr>
              <a:t>m</a:t>
            </a:r>
            <a:r>
              <a:rPr lang="es-MX" dirty="0" smtClean="0">
                <a:latin typeface="Constantia"/>
                <a:cs typeface="Constantia"/>
              </a:rPr>
              <a:t>a:</a:t>
            </a:r>
            <a:endParaRPr lang="es-CL" dirty="0"/>
          </a:p>
        </p:txBody>
      </p:sp>
      <p:sp>
        <p:nvSpPr>
          <p:cNvPr id="7" name="Rectángulo 6"/>
          <p:cNvSpPr/>
          <p:nvPr/>
        </p:nvSpPr>
        <p:spPr>
          <a:xfrm>
            <a:off x="210618" y="977128"/>
            <a:ext cx="1694382" cy="735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spc="-10" dirty="0">
                <a:latin typeface="Constantia"/>
                <a:cs typeface="Constantia"/>
              </a:rPr>
              <a:t>U</a:t>
            </a:r>
            <a:r>
              <a:rPr lang="es-CL" sz="2000" spc="-10" dirty="0" smtClean="0">
                <a:latin typeface="Constantia"/>
                <a:cs typeface="Constantia"/>
              </a:rPr>
              <a:t>tilización del </a:t>
            </a:r>
            <a:r>
              <a:rPr lang="es-CL" sz="2000" spc="-20" dirty="0" smtClean="0">
                <a:latin typeface="Constantia"/>
                <a:cs typeface="Constantia"/>
              </a:rPr>
              <a:t>servidor</a:t>
            </a:r>
            <a:endParaRPr lang="es-CL" sz="2000" dirty="0"/>
          </a:p>
        </p:txBody>
      </p:sp>
      <p:sp>
        <p:nvSpPr>
          <p:cNvPr id="8" name="Rectángulo 7"/>
          <p:cNvSpPr/>
          <p:nvPr/>
        </p:nvSpPr>
        <p:spPr>
          <a:xfrm>
            <a:off x="243955" y="3525185"/>
            <a:ext cx="2328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pc="-10" dirty="0" smtClean="0">
                <a:latin typeface="Constantia"/>
                <a:cs typeface="Constantia"/>
              </a:rPr>
              <a:t>Tiempo</a:t>
            </a:r>
            <a:r>
              <a:rPr lang="es-MX" spc="-65" dirty="0" smtClean="0">
                <a:latin typeface="Constantia"/>
                <a:cs typeface="Constantia"/>
              </a:rPr>
              <a:t> </a:t>
            </a:r>
            <a:r>
              <a:rPr lang="es-MX" spc="-5" dirty="0" smtClean="0">
                <a:latin typeface="Constantia"/>
                <a:cs typeface="Constantia"/>
              </a:rPr>
              <a:t>medio</a:t>
            </a:r>
            <a:r>
              <a:rPr lang="es-MX" spc="-70" dirty="0" smtClean="0">
                <a:latin typeface="Constantia"/>
                <a:cs typeface="Constantia"/>
              </a:rPr>
              <a:t> </a:t>
            </a:r>
            <a:r>
              <a:rPr lang="es-MX" dirty="0" smtClean="0">
                <a:latin typeface="Constantia"/>
                <a:cs typeface="Constantia"/>
              </a:rPr>
              <a:t>que</a:t>
            </a:r>
            <a:r>
              <a:rPr lang="es-MX" spc="-100" dirty="0" smtClean="0">
                <a:latin typeface="Constantia"/>
                <a:cs typeface="Constantia"/>
              </a:rPr>
              <a:t> </a:t>
            </a:r>
            <a:r>
              <a:rPr lang="es-MX" spc="-30" dirty="0" smtClean="0">
                <a:latin typeface="Constantia"/>
                <a:cs typeface="Constantia"/>
              </a:rPr>
              <a:t>un  </a:t>
            </a:r>
            <a:r>
              <a:rPr lang="es-MX" spc="-15" dirty="0" smtClean="0">
                <a:latin typeface="Constantia"/>
                <a:cs typeface="Constantia"/>
              </a:rPr>
              <a:t>trabajo </a:t>
            </a:r>
            <a:r>
              <a:rPr lang="es-MX" spc="-10" dirty="0" smtClean="0">
                <a:latin typeface="Constantia"/>
                <a:cs typeface="Constantia"/>
              </a:rPr>
              <a:t>permanece </a:t>
            </a:r>
            <a:r>
              <a:rPr lang="es-MX" spc="-15" dirty="0" smtClean="0">
                <a:latin typeface="Constantia"/>
                <a:cs typeface="Constantia"/>
              </a:rPr>
              <a:t>en </a:t>
            </a:r>
            <a:r>
              <a:rPr lang="es-MX" dirty="0" smtClean="0">
                <a:latin typeface="Constantia"/>
                <a:cs typeface="Constantia"/>
              </a:rPr>
              <a:t>el </a:t>
            </a:r>
            <a:r>
              <a:rPr lang="es-MX" spc="-10" dirty="0" smtClean="0">
                <a:latin typeface="Constantia"/>
                <a:cs typeface="Constantia"/>
              </a:rPr>
              <a:t>sistema o </a:t>
            </a:r>
            <a:r>
              <a:rPr lang="es-CL" dirty="0" smtClean="0">
                <a:latin typeface="Constantia"/>
                <a:cs typeface="Constantia"/>
              </a:rPr>
              <a:t>de</a:t>
            </a:r>
            <a:r>
              <a:rPr lang="es-CL" spc="-75" dirty="0" smtClean="0">
                <a:latin typeface="Constantia"/>
                <a:cs typeface="Constantia"/>
              </a:rPr>
              <a:t> </a:t>
            </a:r>
            <a:r>
              <a:rPr lang="es-CL" spc="-15" dirty="0" smtClean="0">
                <a:latin typeface="Constantia"/>
                <a:cs typeface="Constantia"/>
              </a:rPr>
              <a:t>respuesta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2572819" y="3710537"/>
                <a:ext cx="2387128" cy="757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L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L" sz="2400" i="1" spc="-35" dirty="0" smtClean="0">
                              <a:latin typeface="Symbol"/>
                              <a:cs typeface="Symbol"/>
                            </a:rPr>
                            <m:t></m:t>
                          </m:r>
                        </m:den>
                      </m:f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L" sz="2400" i="1" spc="-35" dirty="0" smtClean="0">
                              <a:latin typeface="Symbol"/>
                              <a:cs typeface="Symbol"/>
                            </a:rPr>
                            <m:t></m:t>
                          </m:r>
                        </m:den>
                      </m:f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L" sz="2400" i="1" spc="-35" dirty="0" smtClean="0">
                              <a:latin typeface="Symbol"/>
                              <a:cs typeface="Symbol"/>
                            </a:rPr>
                            <m:t></m:t>
                          </m:r>
                          <m:r>
                            <m:rPr>
                              <m:nor/>
                            </m:rPr>
                            <a:rPr lang="es-CL" sz="2400" b="0" i="1" spc="-35" dirty="0" smtClean="0">
                              <a:latin typeface="Symbol"/>
                              <a:cs typeface="Symbol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es-CL" sz="2400" i="1" spc="-35" dirty="0" smtClean="0">
                              <a:latin typeface="Symbol"/>
                              <a:cs typeface="Symbol"/>
                            </a:rPr>
                            <m:t>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19" y="3710537"/>
                <a:ext cx="2387128" cy="7579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2572819" y="5089998"/>
                <a:ext cx="1796967" cy="778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s-CL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e>
                      <m:sub>
                        <m:r>
                          <a:rPr lang="es-CL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s-CL" sz="2400" i="1" spc="35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400" spc="20" dirty="0" smtClean="0">
                    <a:latin typeface="Symbol"/>
                    <a:cs typeface="Symbol"/>
                  </a:rPr>
                  <a:t></a:t>
                </a:r>
                <a:r>
                  <a:rPr lang="es-CL" sz="2400" spc="20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800" i="1" spc="35" dirty="0" smtClean="0">
                    <a:latin typeface="Times New Roman"/>
                    <a:cs typeface="Times New Roman"/>
                  </a:rPr>
                  <a:t>W </a:t>
                </a:r>
                <a:r>
                  <a:rPr lang="es-CL" sz="2800" spc="20" dirty="0" smtClean="0">
                    <a:latin typeface="Symbol"/>
                    <a:cs typeface="Symbol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s-CL" sz="2800" i="1" spc="-35" dirty="0" smtClean="0">
                            <a:latin typeface="Symbol"/>
                            <a:cs typeface="Symbol"/>
                          </a:rPr>
                          <m:t></m:t>
                        </m:r>
                      </m:den>
                    </m:f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19" y="5089998"/>
                <a:ext cx="1796967" cy="7781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1"/>
          <p:cNvSpPr/>
          <p:nvPr/>
        </p:nvSpPr>
        <p:spPr>
          <a:xfrm>
            <a:off x="240944" y="4994676"/>
            <a:ext cx="2331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pc="-10" dirty="0" smtClean="0">
                <a:latin typeface="Constantia"/>
                <a:cs typeface="Constantia"/>
              </a:rPr>
              <a:t>Tiempo</a:t>
            </a:r>
            <a:r>
              <a:rPr lang="es-MX" spc="-65" dirty="0" smtClean="0">
                <a:latin typeface="Constantia"/>
                <a:cs typeface="Constantia"/>
              </a:rPr>
              <a:t> </a:t>
            </a:r>
            <a:r>
              <a:rPr lang="es-MX" spc="-5" dirty="0" smtClean="0">
                <a:latin typeface="Constantia"/>
                <a:cs typeface="Constantia"/>
              </a:rPr>
              <a:t>medio</a:t>
            </a:r>
            <a:r>
              <a:rPr lang="es-MX" spc="-70" dirty="0" smtClean="0">
                <a:latin typeface="Constantia"/>
                <a:cs typeface="Constantia"/>
              </a:rPr>
              <a:t> </a:t>
            </a:r>
            <a:r>
              <a:rPr lang="es-MX" dirty="0" smtClean="0">
                <a:latin typeface="Constantia"/>
                <a:cs typeface="Constantia"/>
              </a:rPr>
              <a:t>que</a:t>
            </a:r>
            <a:r>
              <a:rPr lang="es-MX" spc="-100" dirty="0" smtClean="0">
                <a:latin typeface="Constantia"/>
                <a:cs typeface="Constantia"/>
              </a:rPr>
              <a:t> </a:t>
            </a:r>
            <a:r>
              <a:rPr lang="es-MX" spc="-30" dirty="0" smtClean="0">
                <a:latin typeface="Constantia"/>
                <a:cs typeface="Constantia"/>
              </a:rPr>
              <a:t>un  </a:t>
            </a:r>
            <a:r>
              <a:rPr lang="es-MX" spc="-15" dirty="0" smtClean="0">
                <a:latin typeface="Constantia"/>
                <a:cs typeface="Constantia"/>
              </a:rPr>
              <a:t>trabajo </a:t>
            </a:r>
            <a:r>
              <a:rPr lang="es-MX" spc="-10" dirty="0" smtClean="0">
                <a:latin typeface="Constantia"/>
                <a:cs typeface="Constantia"/>
              </a:rPr>
              <a:t>permanece </a:t>
            </a:r>
            <a:r>
              <a:rPr lang="es-MX" spc="-15" dirty="0" smtClean="0">
                <a:latin typeface="Constantia"/>
                <a:cs typeface="Constantia"/>
              </a:rPr>
              <a:t>en </a:t>
            </a:r>
            <a:r>
              <a:rPr lang="es-CL" dirty="0" smtClean="0">
                <a:latin typeface="Constantia"/>
                <a:cs typeface="Constantia"/>
              </a:rPr>
              <a:t>espera o en cola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4769111" y="5136164"/>
                <a:ext cx="2898742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s-CL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e>
                      <m:sub>
                        <m:r>
                          <a:rPr lang="es-CL" sz="2400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s-CL" sz="2400" i="1" spc="35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400" spc="20" dirty="0" smtClean="0">
                    <a:latin typeface="Symbol"/>
                    <a:cs typeface="Symbol"/>
                  </a:rPr>
                  <a:t></a:t>
                </a:r>
                <a:r>
                  <a:rPr lang="es-CL" sz="2400" spc="20" dirty="0" smtClean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CL" sz="2400" i="1" spc="-50" dirty="0" smtClean="0">
                            <a:latin typeface="Symbol"/>
                            <a:cs typeface="Symbol"/>
                          </a:rPr>
                          <m:t></m:t>
                        </m:r>
                      </m:num>
                      <m:den>
                        <m:r>
                          <m:rPr>
                            <m:nor/>
                          </m:rPr>
                          <a:rPr lang="es-CL" sz="2400" i="1" spc="-35" dirty="0" smtClean="0">
                            <a:latin typeface="Symbol"/>
                            <a:cs typeface="Symbol"/>
                          </a:rPr>
                          <m:t></m:t>
                        </m:r>
                        <m:r>
                          <m:rPr>
                            <m:nor/>
                          </m:rPr>
                          <a:rPr lang="es-CL" sz="2400" b="0" i="1" spc="-35" dirty="0" smtClean="0">
                            <a:latin typeface="Symbol"/>
                            <a:cs typeface="Symbol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s-CL" sz="2400" i="1" spc="-35" dirty="0" smtClean="0">
                            <a:latin typeface="Symbol"/>
                            <a:cs typeface="Symbol"/>
                          </a:rPr>
                          <m:t></m:t>
                        </m:r>
                      </m:den>
                    </m:f>
                  </m:oMath>
                </a14:m>
                <a:r>
                  <a:rPr lang="es-CL" sz="2400" dirty="0" smtClean="0"/>
                  <a:t> </a:t>
                </a:r>
                <a:r>
                  <a:rPr lang="es-CL" sz="2000" dirty="0" smtClean="0"/>
                  <a:t>,</a:t>
                </a:r>
                <a:r>
                  <a:rPr lang="es-CL" sz="2400" dirty="0" smtClean="0"/>
                  <a:t> </a:t>
                </a:r>
                <a:r>
                  <a:rPr lang="es-CL" sz="2000" dirty="0" smtClean="0"/>
                  <a:t>para M/M/1</a:t>
                </a:r>
                <a:endParaRPr lang="es-CL" sz="2000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11" y="5136164"/>
                <a:ext cx="2898742" cy="685829"/>
              </a:xfrm>
              <a:prstGeom prst="rect">
                <a:avLst/>
              </a:prstGeom>
              <a:blipFill rotWithShape="0">
                <a:blip r:embed="rId6"/>
                <a:stretch>
                  <a:fillRect r="-12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ángulo 13"/>
          <p:cNvSpPr/>
          <p:nvPr/>
        </p:nvSpPr>
        <p:spPr>
          <a:xfrm>
            <a:off x="5867400" y="0"/>
            <a:ext cx="2174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b="1" spc="-10" dirty="0" smtClean="0">
                <a:solidFill>
                  <a:schemeClr val="bg1"/>
                </a:solidFill>
                <a:latin typeface="Constantia"/>
                <a:cs typeface="Constantia"/>
              </a:rPr>
              <a:t>FORMULAS</a:t>
            </a:r>
            <a:endParaRPr lang="es-CL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7288811" y="1344742"/>
                <a:ext cx="17282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44500" algn="l"/>
                    <a:tab pos="2861945" algn="l"/>
                    <a:tab pos="3302000" algn="l"/>
                    <a:tab pos="403415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0" i="1" spc="12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b="0" i="1" spc="12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sz="2000" b="0" i="1" spc="12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sz="2000" i="1" spc="120" smtClean="0">
                        <a:latin typeface="Cambria Math" panose="02040503050406030204" pitchFamily="18" charset="0"/>
                        <a:cs typeface="Symbol"/>
                      </a:rPr>
                      <m:t>=</m:t>
                    </m:r>
                    <m:sSup>
                      <m:sSupPr>
                        <m:ctrlPr>
                          <a:rPr lang="es-CL" sz="2000" i="1" spc="10" dirty="0" smtClean="0">
                            <a:latin typeface="Cambria Math" panose="02040503050406030204" pitchFamily="18" charset="0"/>
                            <a:cs typeface="Symbo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s-CL" sz="2000" i="1" spc="10" dirty="0" smtClean="0">
                            <a:latin typeface="Symbol"/>
                            <a:cs typeface="Symbol"/>
                          </a:rPr>
                          <m:t></m:t>
                        </m:r>
                      </m:e>
                      <m:sup>
                        <m:r>
                          <a:rPr lang="es-CL" sz="2000" b="0" i="1" spc="10" dirty="0" smtClean="0">
                            <a:latin typeface="Cambria Math" panose="02040503050406030204" pitchFamily="18" charset="0"/>
                            <a:cs typeface="Symbo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CL" sz="2000" spc="-705" dirty="0" smtClean="0">
                    <a:latin typeface="Symbol"/>
                    <a:cs typeface="Symbol"/>
                  </a:rPr>
                  <a:t></a:t>
                </a:r>
                <a:r>
                  <a:rPr lang="es-CL" sz="2000" spc="195" dirty="0" smtClean="0">
                    <a:latin typeface="Times New Roman"/>
                    <a:cs typeface="Times New Roman"/>
                  </a:rPr>
                  <a:t> 1</a:t>
                </a:r>
                <a:r>
                  <a:rPr lang="es-CL" sz="2000" spc="195" dirty="0" smtClean="0">
                    <a:latin typeface="Symbol"/>
                    <a:cs typeface="Symbol"/>
                  </a:rPr>
                  <a:t></a:t>
                </a:r>
                <a:r>
                  <a:rPr lang="es-CL" sz="2000" spc="-265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000" i="1" spc="10" dirty="0" smtClean="0">
                    <a:latin typeface="Symbol"/>
                    <a:cs typeface="Symbol"/>
                  </a:rPr>
                  <a:t></a:t>
                </a:r>
                <a:r>
                  <a:rPr lang="es-CL" sz="2000" i="1" spc="-530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000" spc="-275" dirty="0" smtClean="0">
                    <a:latin typeface="Symbol"/>
                    <a:cs typeface="Symbol"/>
                  </a:rPr>
                  <a:t></a:t>
                </a:r>
                <a:endParaRPr lang="es-CL" sz="2000" dirty="0">
                  <a:latin typeface="Symbol"/>
                  <a:cs typeface="Symbol"/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11" y="1344742"/>
                <a:ext cx="1728230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0769" r="-2473" b="-276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5654884" y="1312246"/>
                <a:ext cx="13844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44500" algn="l"/>
                    <a:tab pos="2861945" algn="l"/>
                    <a:tab pos="3302000" algn="l"/>
                    <a:tab pos="403415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0" i="1" spc="12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b="0" i="1" spc="12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sz="2000" b="0" i="1" spc="12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L" sz="2000" i="1" spc="120" smtClean="0">
                        <a:latin typeface="Cambria Math" panose="02040503050406030204" pitchFamily="18" charset="0"/>
                        <a:cs typeface="Symbol"/>
                      </a:rPr>
                      <m:t>=</m:t>
                    </m:r>
                  </m:oMath>
                </a14:m>
                <a:r>
                  <a:rPr lang="es-CL" sz="2000" spc="-705" dirty="0" smtClean="0">
                    <a:latin typeface="Symbol"/>
                    <a:cs typeface="Symbol"/>
                  </a:rPr>
                  <a:t></a:t>
                </a:r>
                <a:r>
                  <a:rPr lang="es-CL" sz="2000" spc="195" dirty="0" smtClean="0">
                    <a:latin typeface="Times New Roman"/>
                    <a:cs typeface="Times New Roman"/>
                  </a:rPr>
                  <a:t> 1</a:t>
                </a:r>
                <a:r>
                  <a:rPr lang="es-CL" sz="2000" spc="195" dirty="0" smtClean="0">
                    <a:latin typeface="Symbol"/>
                    <a:cs typeface="Symbol"/>
                  </a:rPr>
                  <a:t></a:t>
                </a:r>
                <a:r>
                  <a:rPr lang="es-CL" sz="2000" spc="-265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000" i="1" spc="10" dirty="0" smtClean="0">
                    <a:latin typeface="Symbol"/>
                    <a:cs typeface="Symbol"/>
                  </a:rPr>
                  <a:t></a:t>
                </a:r>
                <a:r>
                  <a:rPr lang="es-CL" sz="2000" i="1" spc="-530" dirty="0" smtClean="0">
                    <a:latin typeface="Times New Roman"/>
                    <a:cs typeface="Times New Roman"/>
                  </a:rPr>
                  <a:t> </a:t>
                </a:r>
                <a:r>
                  <a:rPr lang="es-CL" sz="2000" spc="-275" dirty="0" smtClean="0">
                    <a:latin typeface="Symbol"/>
                    <a:cs typeface="Symbol"/>
                  </a:rPr>
                  <a:t></a:t>
                </a:r>
                <a:endParaRPr lang="es-CL" sz="2000" dirty="0">
                  <a:latin typeface="Symbol"/>
                  <a:cs typeface="Symbol"/>
                </a:endParaRPr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84" y="1312246"/>
                <a:ext cx="1384482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091" r="-3084" b="-257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5243514" y="887737"/>
            <a:ext cx="3928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2270" indent="-344805">
              <a:spcBef>
                <a:spcPts val="90"/>
              </a:spcBef>
              <a:buClr>
                <a:srgbClr val="04607A"/>
              </a:buClr>
              <a:buSzPct val="70000"/>
              <a:buFont typeface="Wingdings"/>
              <a:buChar char=""/>
              <a:tabLst>
                <a:tab pos="382270" algn="l"/>
                <a:tab pos="382905" algn="l"/>
                <a:tab pos="1943100" algn="l"/>
                <a:tab pos="2376170" algn="l"/>
                <a:tab pos="2949575" algn="l"/>
                <a:tab pos="3382645" algn="l"/>
                <a:tab pos="4263390" algn="l"/>
                <a:tab pos="4839970" algn="l"/>
                <a:tab pos="5525770" algn="l"/>
                <a:tab pos="6224270" algn="l"/>
                <a:tab pos="6855459" algn="l"/>
                <a:tab pos="7284720" algn="l"/>
              </a:tabLst>
            </a:pPr>
            <a:r>
              <a:rPr lang="es-MX" sz="1400" spc="-5" dirty="0">
                <a:latin typeface="Arial"/>
                <a:cs typeface="Arial"/>
              </a:rPr>
              <a:t>Probabilidad que haya n clientes en el sistema:</a:t>
            </a:r>
            <a:endParaRPr lang="es-CL" sz="1400" spc="-5" dirty="0">
              <a:latin typeface="Arial"/>
              <a:cs typeface="Arial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72679" y="2039331"/>
            <a:ext cx="942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" algn="ctr">
              <a:lnSpc>
                <a:spcPct val="100000"/>
              </a:lnSpc>
              <a:spcBef>
                <a:spcPts val="5"/>
              </a:spcBef>
            </a:pPr>
            <a:r>
              <a:rPr lang="es-CL" i="1" spc="70" dirty="0" smtClean="0">
                <a:latin typeface="Times New Roman"/>
                <a:cs typeface="Times New Roman"/>
              </a:rPr>
              <a:t>L </a:t>
            </a:r>
            <a:r>
              <a:rPr lang="es-CL" spc="70" dirty="0" smtClean="0">
                <a:latin typeface="Symbol"/>
                <a:cs typeface="Symbol"/>
              </a:rPr>
              <a:t></a:t>
            </a:r>
            <a:r>
              <a:rPr lang="es-CL" spc="-380" dirty="0" smtClean="0">
                <a:latin typeface="Times New Roman"/>
                <a:cs typeface="Times New Roman"/>
              </a:rPr>
              <a:t> </a:t>
            </a:r>
            <a:r>
              <a:rPr lang="es-CL" i="1" spc="30" dirty="0" smtClean="0">
                <a:latin typeface="Symbol"/>
                <a:cs typeface="Symbol"/>
              </a:rPr>
              <a:t></a:t>
            </a:r>
            <a:r>
              <a:rPr lang="es-CL" i="1" spc="30" dirty="0" smtClean="0">
                <a:latin typeface="Times New Roman"/>
                <a:cs typeface="Times New Roman"/>
              </a:rPr>
              <a:t>W</a:t>
            </a:r>
            <a:endParaRPr lang="es-CL" dirty="0">
              <a:latin typeface="Times New Roman"/>
              <a:cs typeface="Times New Roman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863525" y="2706800"/>
            <a:ext cx="101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" algn="ctr">
              <a:lnSpc>
                <a:spcPct val="100000"/>
              </a:lnSpc>
              <a:tabLst>
                <a:tab pos="1422400" algn="l"/>
              </a:tabLst>
            </a:pPr>
            <a:r>
              <a:rPr lang="es-CL" i="1" spc="-20" dirty="0" err="1" smtClean="0">
                <a:latin typeface="Times New Roman"/>
                <a:cs typeface="Times New Roman"/>
              </a:rPr>
              <a:t>L</a:t>
            </a:r>
            <a:r>
              <a:rPr lang="es-CL" sz="1600" i="1" spc="-30" baseline="-23809" dirty="0" err="1" smtClean="0">
                <a:latin typeface="Times New Roman"/>
                <a:cs typeface="Times New Roman"/>
              </a:rPr>
              <a:t>q</a:t>
            </a:r>
            <a:r>
              <a:rPr lang="es-CL" spc="60" dirty="0" smtClean="0">
                <a:latin typeface="Symbol"/>
                <a:cs typeface="Symbol"/>
              </a:rPr>
              <a:t></a:t>
            </a:r>
            <a:r>
              <a:rPr lang="es-CL" spc="-165" dirty="0" smtClean="0">
                <a:latin typeface="Times New Roman"/>
                <a:cs typeface="Times New Roman"/>
              </a:rPr>
              <a:t> </a:t>
            </a:r>
            <a:r>
              <a:rPr lang="es-CL" i="1" spc="-25" dirty="0" smtClean="0">
                <a:latin typeface="Symbol"/>
                <a:cs typeface="Symbol"/>
              </a:rPr>
              <a:t></a:t>
            </a:r>
            <a:r>
              <a:rPr lang="es-CL" i="1" spc="-25" dirty="0" err="1" smtClean="0">
                <a:latin typeface="Times New Roman"/>
                <a:cs typeface="Times New Roman"/>
              </a:rPr>
              <a:t>W</a:t>
            </a:r>
            <a:r>
              <a:rPr lang="es-CL" sz="1600" i="1" spc="-37" baseline="-23809" dirty="0" err="1" smtClean="0">
                <a:latin typeface="Times New Roman"/>
                <a:cs typeface="Times New Roman"/>
              </a:rPr>
              <a:t>q</a:t>
            </a:r>
            <a:endParaRPr lang="es-CL" sz="1600" baseline="-23809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ángulo 20"/>
              <p:cNvSpPr/>
              <p:nvPr/>
            </p:nvSpPr>
            <p:spPr>
              <a:xfrm>
                <a:off x="2160326" y="2570624"/>
                <a:ext cx="1981298" cy="1003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s-CL" sz="2400" i="1" spc="-50" dirty="0">
                                      <a:latin typeface="Symbol"/>
                                      <a:cs typeface="Symbol"/>
                                    </a:rPr>
                                    <m:t></m:t>
                                  </m:r>
                                </m:e>
                                <m:sup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s-CL" sz="2400" i="1" spc="-50" dirty="0" smtClean="0">
                                  <a:latin typeface="Symbol"/>
                                  <a:cs typeface="Symbol"/>
                                </a:rPr>
                                <m:t></m:t>
                              </m:r>
                            </m:den>
                          </m:f>
                        </m:e>
                        <m:sup/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326" y="2570624"/>
                <a:ext cx="1981298" cy="100309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17"/>
              <p:cNvSpPr txBox="1"/>
              <p:nvPr/>
            </p:nvSpPr>
            <p:spPr>
              <a:xfrm>
                <a:off x="5332737" y="1908961"/>
                <a:ext cx="3594374" cy="290752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2270" indent="-344805">
                  <a:lnSpc>
                    <a:spcPct val="100000"/>
                  </a:lnSpc>
                  <a:spcBef>
                    <a:spcPts val="90"/>
                  </a:spcBef>
                  <a:buClr>
                    <a:srgbClr val="04607A"/>
                  </a:buClr>
                  <a:buSzPct val="70000"/>
                  <a:buFont typeface="Wingdings"/>
                  <a:buChar char=""/>
                  <a:tabLst>
                    <a:tab pos="382270" algn="l"/>
                    <a:tab pos="382905" algn="l"/>
                    <a:tab pos="1943100" algn="l"/>
                    <a:tab pos="2376170" algn="l"/>
                    <a:tab pos="2949575" algn="l"/>
                    <a:tab pos="3382645" algn="l"/>
                    <a:tab pos="4263390" algn="l"/>
                    <a:tab pos="4839970" algn="l"/>
                    <a:tab pos="5525770" algn="l"/>
                    <a:tab pos="6224270" algn="l"/>
                    <a:tab pos="6855459" algn="l"/>
                    <a:tab pos="7284720" algn="l"/>
                  </a:tabLst>
                </a:pPr>
                <a:r>
                  <a:rPr sz="1400" spc="-5" dirty="0" err="1" smtClean="0">
                    <a:latin typeface="Arial"/>
                    <a:cs typeface="Arial"/>
                  </a:rPr>
                  <a:t>Probabilidad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5" dirty="0" smtClean="0">
                    <a:latin typeface="Arial"/>
                    <a:cs typeface="Arial"/>
                  </a:rPr>
                  <a:t>de</a:t>
                </a:r>
                <a:r>
                  <a:rPr lang="es-CL" sz="1400" spc="5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que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smtClean="0">
                    <a:latin typeface="Arial"/>
                    <a:cs typeface="Arial"/>
                  </a:rPr>
                  <a:t>un</a:t>
                </a:r>
                <a:r>
                  <a:rPr lang="es-CL" sz="1400" spc="-10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cliente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dirty="0" err="1" smtClean="0">
                    <a:latin typeface="Arial"/>
                    <a:cs typeface="Arial"/>
                  </a:rPr>
                  <a:t>que</a:t>
                </a:r>
                <a:r>
                  <a:rPr lang="es-CL" sz="1400" dirty="0" smtClean="0">
                    <a:latin typeface="Arial"/>
                    <a:cs typeface="Arial"/>
                  </a:rPr>
                  <a:t> </a:t>
                </a:r>
                <a:r>
                  <a:rPr sz="1400" spc="-10" dirty="0" err="1" smtClean="0">
                    <a:latin typeface="Arial"/>
                    <a:cs typeface="Arial"/>
                  </a:rPr>
                  <a:t>llega</a:t>
                </a:r>
                <a:r>
                  <a:rPr lang="es-CL" sz="1400" spc="-10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pase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más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smtClean="0">
                    <a:latin typeface="Arial"/>
                    <a:cs typeface="Arial"/>
                  </a:rPr>
                  <a:t>de</a:t>
                </a:r>
                <a:r>
                  <a:rPr lang="es-CL" sz="1400" spc="-10" dirty="0" smtClean="0">
                    <a:latin typeface="Arial"/>
                    <a:cs typeface="Arial"/>
                  </a:rPr>
                  <a:t> </a:t>
                </a:r>
                <a:r>
                  <a:rPr sz="1400" spc="-5" dirty="0" smtClean="0">
                    <a:latin typeface="Arial"/>
                    <a:cs typeface="Arial"/>
                  </a:rPr>
                  <a:t>t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err="1" smtClean="0">
                    <a:latin typeface="Arial"/>
                    <a:cs typeface="Arial"/>
                  </a:rPr>
                  <a:t>unidades</a:t>
                </a:r>
                <a:r>
                  <a:rPr sz="1400" spc="-10" dirty="0" smtClean="0">
                    <a:latin typeface="Arial"/>
                    <a:cs typeface="Arial"/>
                  </a:rPr>
                  <a:t> </a:t>
                </a:r>
                <a:r>
                  <a:rPr sz="1400" spc="-10" dirty="0">
                    <a:latin typeface="Arial"/>
                    <a:cs typeface="Arial"/>
                  </a:rPr>
                  <a:t>de </a:t>
                </a:r>
                <a:r>
                  <a:rPr sz="1400" dirty="0">
                    <a:latin typeface="Arial"/>
                    <a:cs typeface="Arial"/>
                  </a:rPr>
                  <a:t>tiempo </a:t>
                </a:r>
                <a:r>
                  <a:rPr sz="1400" spc="-10" dirty="0">
                    <a:latin typeface="Arial"/>
                    <a:cs typeface="Arial"/>
                  </a:rPr>
                  <a:t>en </a:t>
                </a:r>
                <a:r>
                  <a:rPr sz="1400" spc="-5" dirty="0">
                    <a:latin typeface="Arial"/>
                    <a:cs typeface="Arial"/>
                  </a:rPr>
                  <a:t>el</a:t>
                </a:r>
                <a:r>
                  <a:rPr sz="1400" spc="100" dirty="0">
                    <a:latin typeface="Arial"/>
                    <a:cs typeface="Arial"/>
                  </a:rPr>
                  <a:t> </a:t>
                </a:r>
                <a:r>
                  <a:rPr sz="1400" dirty="0">
                    <a:latin typeface="Arial"/>
                    <a:cs typeface="Arial"/>
                  </a:rPr>
                  <a:t>sistema:</a:t>
                </a:r>
              </a:p>
              <a:p>
                <a:pPr marL="800100">
                  <a:lnSpc>
                    <a:spcPct val="100000"/>
                  </a:lnSpc>
                  <a:spcBef>
                    <a:spcPts val="1900"/>
                  </a:spcBef>
                </a:pPr>
                <a:r>
                  <a:rPr i="1" spc="-105" dirty="0">
                    <a:latin typeface="Times New Roman"/>
                    <a:cs typeface="Times New Roman"/>
                  </a:rPr>
                  <a:t>P</a:t>
                </a:r>
                <a:r>
                  <a:rPr spc="-105" dirty="0">
                    <a:latin typeface="Times New Roman"/>
                    <a:cs typeface="Times New Roman"/>
                  </a:rPr>
                  <a:t>{</a:t>
                </a:r>
                <a:r>
                  <a:rPr i="1" spc="-105" dirty="0">
                    <a:latin typeface="Times New Roman"/>
                    <a:cs typeface="Times New Roman"/>
                  </a:rPr>
                  <a:t>W</a:t>
                </a:r>
                <a:r>
                  <a:rPr i="1" spc="195" dirty="0">
                    <a:latin typeface="Times New Roman"/>
                    <a:cs typeface="Times New Roman"/>
                  </a:rPr>
                  <a:t> </a:t>
                </a:r>
                <a:r>
                  <a:rPr spc="65" dirty="0">
                    <a:latin typeface="Symbol"/>
                    <a:cs typeface="Symbol"/>
                  </a:rPr>
                  <a:t></a:t>
                </a:r>
                <a:r>
                  <a:rPr spc="-180" dirty="0">
                    <a:latin typeface="Times New Roman"/>
                    <a:cs typeface="Times New Roman"/>
                  </a:rPr>
                  <a:t> </a:t>
                </a:r>
                <a:r>
                  <a:rPr i="1" spc="30" dirty="0">
                    <a:latin typeface="Times New Roman"/>
                    <a:cs typeface="Times New Roman"/>
                  </a:rPr>
                  <a:t>t</a:t>
                </a:r>
                <a:r>
                  <a:rPr spc="30" dirty="0">
                    <a:latin typeface="Times New Roman"/>
                    <a:cs typeface="Times New Roman"/>
                  </a:rPr>
                  <a:t>}</a:t>
                </a:r>
                <a:r>
                  <a:rPr spc="-275" dirty="0">
                    <a:latin typeface="Times New Roman"/>
                    <a:cs typeface="Times New Roman"/>
                  </a:rPr>
                  <a:t> </a:t>
                </a:r>
                <a:r>
                  <a:rPr spc="65" dirty="0">
                    <a:latin typeface="Symbol"/>
                    <a:cs typeface="Symbol"/>
                  </a:rPr>
                  <a:t></a:t>
                </a:r>
                <a:r>
                  <a:rPr spc="-140" dirty="0">
                    <a:latin typeface="Times New Roman"/>
                    <a:cs typeface="Times New Roman"/>
                  </a:rPr>
                  <a:t> </a:t>
                </a:r>
                <a:r>
                  <a:rPr i="1" spc="70" dirty="0">
                    <a:latin typeface="Times New Roman"/>
                    <a:cs typeface="Times New Roman"/>
                  </a:rPr>
                  <a:t>e</a:t>
                </a:r>
                <a:r>
                  <a:rPr spc="104" baseline="43650" dirty="0">
                    <a:latin typeface="Symbol"/>
                    <a:cs typeface="Symbol"/>
                  </a:rPr>
                  <a:t></a:t>
                </a:r>
                <a:r>
                  <a:rPr i="1" spc="104" baseline="43650" dirty="0">
                    <a:latin typeface="Times New Roman"/>
                    <a:cs typeface="Times New Roman"/>
                  </a:rPr>
                  <a:t>t</a:t>
                </a:r>
                <a:r>
                  <a:rPr i="1" spc="-179" baseline="43650" dirty="0">
                    <a:latin typeface="Times New Roman"/>
                    <a:cs typeface="Times New Roman"/>
                  </a:rPr>
                  <a:t> </a:t>
                </a:r>
                <a:r>
                  <a:rPr spc="97" baseline="43650" dirty="0">
                    <a:latin typeface="Times New Roman"/>
                    <a:cs typeface="Times New Roman"/>
                  </a:rPr>
                  <a:t>/</a:t>
                </a:r>
                <a:r>
                  <a:rPr i="1" spc="97" baseline="43650" dirty="0">
                    <a:latin typeface="Times New Roman"/>
                    <a:cs typeface="Times New Roman"/>
                  </a:rPr>
                  <a:t>W</a:t>
                </a:r>
                <a:endParaRPr baseline="43650" dirty="0">
                  <a:latin typeface="Times New Roman"/>
                  <a:cs typeface="Times New Roman"/>
                </a:endParaRPr>
              </a:p>
              <a:p>
                <a:pPr marL="382270" marR="30480" indent="-344805">
                  <a:lnSpc>
                    <a:spcPct val="100000"/>
                  </a:lnSpc>
                  <a:spcBef>
                    <a:spcPts val="1345"/>
                  </a:spcBef>
                  <a:buClr>
                    <a:srgbClr val="04607A"/>
                  </a:buClr>
                  <a:buSzPct val="70000"/>
                  <a:buFont typeface="Wingdings"/>
                  <a:buChar char=""/>
                  <a:tabLst>
                    <a:tab pos="382270" algn="l"/>
                    <a:tab pos="382905" algn="l"/>
                    <a:tab pos="1943100" algn="l"/>
                    <a:tab pos="2376170" algn="l"/>
                    <a:tab pos="2949575" algn="l"/>
                    <a:tab pos="3382645" algn="l"/>
                    <a:tab pos="4263390" algn="l"/>
                    <a:tab pos="4839970" algn="l"/>
                    <a:tab pos="5525770" algn="l"/>
                    <a:tab pos="6224270" algn="l"/>
                    <a:tab pos="6855459" algn="l"/>
                    <a:tab pos="7284720" algn="l"/>
                  </a:tabLst>
                </a:pPr>
                <a:r>
                  <a:rPr sz="1400" spc="-20" dirty="0" err="1" smtClean="0">
                    <a:latin typeface="Arial"/>
                    <a:cs typeface="Arial"/>
                  </a:rPr>
                  <a:t>P</a:t>
                </a:r>
                <a:r>
                  <a:rPr sz="1400" dirty="0" err="1" smtClean="0">
                    <a:latin typeface="Arial"/>
                    <a:cs typeface="Arial"/>
                  </a:rPr>
                  <a:t>r</a:t>
                </a:r>
                <a:r>
                  <a:rPr sz="1400" spc="-5" dirty="0" err="1" smtClean="0">
                    <a:latin typeface="Arial"/>
                    <a:cs typeface="Arial"/>
                  </a:rPr>
                  <a:t>o</a:t>
                </a:r>
                <a:r>
                  <a:rPr sz="1400" spc="-15" dirty="0" err="1" smtClean="0">
                    <a:latin typeface="Arial"/>
                    <a:cs typeface="Arial"/>
                  </a:rPr>
                  <a:t>b</a:t>
                </a:r>
                <a:r>
                  <a:rPr sz="1400" spc="10" dirty="0" err="1" smtClean="0">
                    <a:latin typeface="Arial"/>
                    <a:cs typeface="Arial"/>
                  </a:rPr>
                  <a:t>ab</a:t>
                </a:r>
                <a:r>
                  <a:rPr sz="1400" spc="-15" dirty="0" err="1" smtClean="0">
                    <a:latin typeface="Arial"/>
                    <a:cs typeface="Arial"/>
                  </a:rPr>
                  <a:t>i</a:t>
                </a:r>
                <a:r>
                  <a:rPr sz="1400" spc="5" dirty="0" err="1" smtClean="0">
                    <a:latin typeface="Arial"/>
                    <a:cs typeface="Arial"/>
                  </a:rPr>
                  <a:t>l</a:t>
                </a:r>
                <a:r>
                  <a:rPr sz="1400" spc="-15" dirty="0" err="1" smtClean="0">
                    <a:latin typeface="Arial"/>
                    <a:cs typeface="Arial"/>
                  </a:rPr>
                  <a:t>i</a:t>
                </a:r>
                <a:r>
                  <a:rPr sz="1400" spc="10" dirty="0" err="1" smtClean="0">
                    <a:latin typeface="Arial"/>
                    <a:cs typeface="Arial"/>
                  </a:rPr>
                  <a:t>d</a:t>
                </a:r>
                <a:r>
                  <a:rPr sz="1400" spc="-5" dirty="0" err="1" smtClean="0">
                    <a:latin typeface="Arial"/>
                    <a:cs typeface="Arial"/>
                  </a:rPr>
                  <a:t>ad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15" dirty="0" smtClean="0">
                    <a:latin typeface="Arial"/>
                    <a:cs typeface="Arial"/>
                  </a:rPr>
                  <a:t>d</a:t>
                </a:r>
                <a:r>
                  <a:rPr sz="1400" spc="-5" dirty="0" smtClean="0">
                    <a:latin typeface="Arial"/>
                    <a:cs typeface="Arial"/>
                  </a:rPr>
                  <a:t>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q</a:t>
                </a:r>
                <a:r>
                  <a:rPr sz="1400" spc="5" dirty="0" err="1" smtClean="0">
                    <a:latin typeface="Arial"/>
                    <a:cs typeface="Arial"/>
                  </a:rPr>
                  <a:t>u</a:t>
                </a:r>
                <a:r>
                  <a:rPr sz="1400" spc="-5" dirty="0" err="1" smtClean="0">
                    <a:latin typeface="Arial"/>
                    <a:cs typeface="Arial"/>
                  </a:rPr>
                  <a:t>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smtClean="0">
                    <a:latin typeface="Arial"/>
                    <a:cs typeface="Arial"/>
                  </a:rPr>
                  <a:t>u</a:t>
                </a:r>
                <a:r>
                  <a:rPr sz="1400" spc="-5" dirty="0" smtClean="0">
                    <a:latin typeface="Arial"/>
                    <a:cs typeface="Arial"/>
                  </a:rPr>
                  <a:t>n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5" dirty="0" err="1" smtClean="0">
                    <a:latin typeface="Arial"/>
                    <a:cs typeface="Arial"/>
                  </a:rPr>
                  <a:t>c</a:t>
                </a:r>
                <a:r>
                  <a:rPr sz="1400" spc="-15" dirty="0" err="1" smtClean="0">
                    <a:latin typeface="Arial"/>
                    <a:cs typeface="Arial"/>
                  </a:rPr>
                  <a:t>l</a:t>
                </a:r>
                <a:r>
                  <a:rPr sz="1400" spc="5" dirty="0" err="1" smtClean="0">
                    <a:latin typeface="Arial"/>
                    <a:cs typeface="Arial"/>
                  </a:rPr>
                  <a:t>i</a:t>
                </a:r>
                <a:r>
                  <a:rPr sz="1400" spc="-5" dirty="0" err="1" smtClean="0">
                    <a:latin typeface="Arial"/>
                    <a:cs typeface="Arial"/>
                  </a:rPr>
                  <a:t>e</a:t>
                </a:r>
                <a:r>
                  <a:rPr sz="1400" spc="-15" dirty="0" err="1" smtClean="0">
                    <a:latin typeface="Arial"/>
                    <a:cs typeface="Arial"/>
                  </a:rPr>
                  <a:t>n</a:t>
                </a:r>
                <a:r>
                  <a:rPr sz="1400" spc="-5" dirty="0" err="1" smtClean="0">
                    <a:latin typeface="Arial"/>
                    <a:cs typeface="Arial"/>
                  </a:rPr>
                  <a:t>te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10" dirty="0" err="1" smtClean="0">
                    <a:latin typeface="Arial"/>
                    <a:cs typeface="Arial"/>
                  </a:rPr>
                  <a:t>q</a:t>
                </a:r>
                <a:r>
                  <a:rPr sz="1400" spc="-5" dirty="0" err="1" smtClean="0">
                    <a:latin typeface="Arial"/>
                    <a:cs typeface="Arial"/>
                  </a:rPr>
                  <a:t>ue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5" dirty="0" err="1" smtClean="0">
                    <a:latin typeface="Arial"/>
                    <a:cs typeface="Arial"/>
                  </a:rPr>
                  <a:t>l</a:t>
                </a:r>
                <a:r>
                  <a:rPr sz="1400" spc="5" dirty="0" err="1" smtClean="0">
                    <a:latin typeface="Arial"/>
                    <a:cs typeface="Arial"/>
                  </a:rPr>
                  <a:t>l</a:t>
                </a:r>
                <a:r>
                  <a:rPr sz="1400" spc="-5" dirty="0" err="1" smtClean="0">
                    <a:latin typeface="Arial"/>
                    <a:cs typeface="Arial"/>
                  </a:rPr>
                  <a:t>e</a:t>
                </a:r>
                <a:r>
                  <a:rPr sz="1400" spc="-15" dirty="0" err="1" smtClean="0">
                    <a:latin typeface="Arial"/>
                    <a:cs typeface="Arial"/>
                  </a:rPr>
                  <a:t>g</a:t>
                </a:r>
                <a:r>
                  <a:rPr sz="1400" spc="-5" dirty="0" err="1" smtClean="0">
                    <a:latin typeface="Arial"/>
                    <a:cs typeface="Arial"/>
                  </a:rPr>
                  <a:t>a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p</a:t>
                </a:r>
                <a:r>
                  <a:rPr sz="1400" spc="-15" dirty="0" err="1" smtClean="0">
                    <a:latin typeface="Arial"/>
                    <a:cs typeface="Arial"/>
                  </a:rPr>
                  <a:t>a</a:t>
                </a:r>
                <a:r>
                  <a:rPr sz="1400" spc="5" dirty="0" err="1" smtClean="0">
                    <a:latin typeface="Arial"/>
                    <a:cs typeface="Arial"/>
                  </a:rPr>
                  <a:t>s</a:t>
                </a:r>
                <a:r>
                  <a:rPr sz="1400" spc="-5" dirty="0" err="1" smtClean="0">
                    <a:latin typeface="Arial"/>
                    <a:cs typeface="Arial"/>
                  </a:rPr>
                  <a:t>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5" dirty="0" err="1" smtClean="0">
                    <a:latin typeface="Arial"/>
                    <a:cs typeface="Arial"/>
                  </a:rPr>
                  <a:t>m</a:t>
                </a:r>
                <a:r>
                  <a:rPr sz="1400" spc="-5" dirty="0" err="1" smtClean="0">
                    <a:latin typeface="Arial"/>
                    <a:cs typeface="Arial"/>
                  </a:rPr>
                  <a:t>ás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smtClean="0">
                    <a:latin typeface="Arial"/>
                    <a:cs typeface="Arial"/>
                  </a:rPr>
                  <a:t>d</a:t>
                </a:r>
                <a:r>
                  <a:rPr sz="1400" spc="-5" dirty="0" smtClean="0">
                    <a:latin typeface="Arial"/>
                    <a:cs typeface="Arial"/>
                  </a:rPr>
                  <a:t>e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5" dirty="0" smtClean="0">
                    <a:latin typeface="Arial"/>
                    <a:cs typeface="Arial"/>
                  </a:rPr>
                  <a:t>t</a:t>
                </a:r>
                <a:r>
                  <a:rPr lang="es-CL"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 err="1" smtClean="0">
                    <a:latin typeface="Arial"/>
                    <a:cs typeface="Arial"/>
                  </a:rPr>
                  <a:t>unidades</a:t>
                </a:r>
                <a:r>
                  <a:rPr sz="1400" spc="-10" dirty="0" smtClean="0">
                    <a:latin typeface="Arial"/>
                    <a:cs typeface="Arial"/>
                  </a:rPr>
                  <a:t> de</a:t>
                </a:r>
                <a:r>
                  <a:rPr lang="es-CL" sz="1400" spc="-10" dirty="0" smtClean="0">
                    <a:latin typeface="Arial"/>
                    <a:cs typeface="Arial"/>
                  </a:rPr>
                  <a:t> </a:t>
                </a:r>
                <a:r>
                  <a:rPr sz="1400" spc="-5" dirty="0" err="1" smtClean="0">
                    <a:latin typeface="Arial"/>
                    <a:cs typeface="Arial"/>
                  </a:rPr>
                  <a:t>tiempo</a:t>
                </a:r>
                <a:r>
                  <a:rPr sz="1400" spc="-5" dirty="0" smtClean="0">
                    <a:latin typeface="Arial"/>
                    <a:cs typeface="Arial"/>
                  </a:rPr>
                  <a:t> </a:t>
                </a:r>
                <a:r>
                  <a:rPr sz="1400" spc="-10" dirty="0">
                    <a:latin typeface="Arial"/>
                    <a:cs typeface="Arial"/>
                  </a:rPr>
                  <a:t>en </a:t>
                </a:r>
                <a:r>
                  <a:rPr sz="1400" spc="-15" dirty="0">
                    <a:latin typeface="Arial"/>
                    <a:cs typeface="Arial"/>
                  </a:rPr>
                  <a:t>la</a:t>
                </a:r>
                <a:r>
                  <a:rPr sz="1400" spc="125" dirty="0">
                    <a:latin typeface="Arial"/>
                    <a:cs typeface="Arial"/>
                  </a:rPr>
                  <a:t> </a:t>
                </a:r>
                <a:r>
                  <a:rPr sz="1400" spc="-10" dirty="0">
                    <a:latin typeface="Arial"/>
                    <a:cs typeface="Arial"/>
                  </a:rPr>
                  <a:t>cola</a:t>
                </a:r>
                <a:r>
                  <a:rPr sz="1400" spc="-10" dirty="0" smtClean="0">
                    <a:latin typeface="Arial"/>
                    <a:cs typeface="Arial"/>
                  </a:rPr>
                  <a:t>:</a:t>
                </a:r>
                <a:endParaRPr lang="es-CL" sz="1400" spc="-10" dirty="0" smtClean="0">
                  <a:latin typeface="Arial"/>
                  <a:cs typeface="Arial"/>
                </a:endParaRPr>
              </a:p>
              <a:p>
                <a:pPr marL="800100" marR="30480">
                  <a:spcBef>
                    <a:spcPts val="1345"/>
                  </a:spcBef>
                  <a:buClr>
                    <a:srgbClr val="04607A"/>
                  </a:buClr>
                  <a:buSzPct val="70000"/>
                  <a:tabLst>
                    <a:tab pos="382270" algn="l"/>
                    <a:tab pos="382905" algn="l"/>
                    <a:tab pos="1943100" algn="l"/>
                    <a:tab pos="2376170" algn="l"/>
                    <a:tab pos="2949575" algn="l"/>
                    <a:tab pos="3382645" algn="l"/>
                    <a:tab pos="4263390" algn="l"/>
                    <a:tab pos="4839970" algn="l"/>
                    <a:tab pos="5525770" algn="l"/>
                    <a:tab pos="6224270" algn="l"/>
                    <a:tab pos="6855459" algn="l"/>
                    <a:tab pos="7284720" algn="l"/>
                  </a:tabLst>
                </a:pPr>
                <a:r>
                  <a:rPr lang="pl-PL" i="1" spc="-105" dirty="0" smtClean="0">
                    <a:latin typeface="Times New Roman"/>
                    <a:cs typeface="Times New Roman"/>
                  </a:rPr>
                  <a:t>P</a:t>
                </a:r>
                <a:r>
                  <a:rPr lang="pl-PL" spc="-105" dirty="0" smtClean="0">
                    <a:latin typeface="Times New Roman"/>
                    <a:cs typeface="Times New Roman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s-CL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e>
                      <m:sub>
                        <m:r>
                          <a:rPr lang="es-CL" b="0" i="1" spc="35" smtClean="0">
                            <a:latin typeface="Cambria Math" panose="02040503050406030204" pitchFamily="18" charset="0"/>
                            <a:cs typeface="Times New Roman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pl-PL" i="1" spc="195" dirty="0" smtClean="0">
                    <a:latin typeface="Times New Roman"/>
                    <a:cs typeface="Times New Roman"/>
                  </a:rPr>
                  <a:t> </a:t>
                </a:r>
                <a:r>
                  <a:rPr lang="pl-PL" spc="65" dirty="0" smtClean="0">
                    <a:latin typeface="Symbol"/>
                    <a:cs typeface="Symbol"/>
                  </a:rPr>
                  <a:t></a:t>
                </a:r>
                <a:r>
                  <a:rPr lang="pl-PL" spc="-180" dirty="0" smtClean="0">
                    <a:latin typeface="Times New Roman"/>
                    <a:cs typeface="Times New Roman"/>
                  </a:rPr>
                  <a:t> </a:t>
                </a:r>
                <a:r>
                  <a:rPr lang="pl-PL" i="1" spc="30" dirty="0" smtClean="0">
                    <a:latin typeface="Times New Roman"/>
                    <a:cs typeface="Times New Roman"/>
                  </a:rPr>
                  <a:t>t</a:t>
                </a:r>
                <a:r>
                  <a:rPr lang="pl-PL" spc="30" dirty="0" smtClean="0">
                    <a:latin typeface="Times New Roman"/>
                    <a:cs typeface="Times New Roman"/>
                  </a:rPr>
                  <a:t>}</a:t>
                </a:r>
                <a:r>
                  <a:rPr lang="pl-PL" spc="-275" dirty="0" smtClean="0">
                    <a:latin typeface="Times New Roman"/>
                    <a:cs typeface="Times New Roman"/>
                  </a:rPr>
                  <a:t> </a:t>
                </a:r>
                <a:r>
                  <a:rPr lang="pl-PL" spc="65" dirty="0" smtClean="0">
                    <a:latin typeface="Symbol"/>
                    <a:cs typeface="Symbol"/>
                  </a:rPr>
                  <a:t></a:t>
                </a:r>
                <a:r>
                  <a:rPr lang="pl-PL" spc="-140" dirty="0" smtClean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i="1" spc="-50" dirty="0" smtClean="0">
                        <a:latin typeface="Symbol"/>
                        <a:cs typeface="Symbol"/>
                      </a:rPr>
                      <m:t></m:t>
                    </m:r>
                    <m:r>
                      <a:rPr lang="es-CL" i="1" spc="-50" dirty="0" smtClean="0">
                        <a:latin typeface="Cambria Math" panose="02040503050406030204" pitchFamily="18" charset="0"/>
                        <a:cs typeface="Symbol"/>
                      </a:rPr>
                      <m:t> </m:t>
                    </m:r>
                  </m:oMath>
                </a14:m>
                <a:r>
                  <a:rPr lang="pl-PL" i="1" spc="70" dirty="0" smtClean="0">
                    <a:latin typeface="Times New Roman"/>
                    <a:cs typeface="Times New Roman"/>
                  </a:rPr>
                  <a:t>e</a:t>
                </a:r>
                <a:r>
                  <a:rPr lang="pl-PL" spc="104" baseline="43650" dirty="0" smtClean="0">
                    <a:latin typeface="Symbol"/>
                    <a:cs typeface="Symbol"/>
                  </a:rPr>
                  <a:t></a:t>
                </a:r>
                <a:r>
                  <a:rPr lang="pl-PL" i="1" spc="104" baseline="43650" dirty="0" smtClean="0">
                    <a:latin typeface="Times New Roman"/>
                    <a:cs typeface="Times New Roman"/>
                  </a:rPr>
                  <a:t>t</a:t>
                </a:r>
                <a:r>
                  <a:rPr lang="pl-PL" i="1" spc="-179" baseline="43650" dirty="0" smtClean="0">
                    <a:latin typeface="Times New Roman"/>
                    <a:cs typeface="Times New Roman"/>
                  </a:rPr>
                  <a:t> </a:t>
                </a:r>
                <a:r>
                  <a:rPr lang="pl-PL" spc="97" baseline="43650" dirty="0" smtClean="0">
                    <a:latin typeface="Times New Roman"/>
                    <a:cs typeface="Times New Roman"/>
                  </a:rPr>
                  <a:t>/</a:t>
                </a:r>
                <a:r>
                  <a:rPr lang="pl-PL" i="1" spc="97" baseline="43650" dirty="0" smtClean="0">
                    <a:latin typeface="Times New Roman"/>
                    <a:cs typeface="Times New Roman"/>
                  </a:rPr>
                  <a:t>W</a:t>
                </a:r>
                <a:endParaRPr lang="pl-PL" baseline="43650" dirty="0" smtClean="0">
                  <a:latin typeface="Times New Roman"/>
                  <a:cs typeface="Times New Roman"/>
                </a:endParaRPr>
              </a:p>
              <a:p>
                <a:pPr marL="382270" marR="30480" indent="-344805">
                  <a:lnSpc>
                    <a:spcPct val="100000"/>
                  </a:lnSpc>
                  <a:spcBef>
                    <a:spcPts val="1345"/>
                  </a:spcBef>
                  <a:buClr>
                    <a:srgbClr val="04607A"/>
                  </a:buClr>
                  <a:buSzPct val="70000"/>
                  <a:buFont typeface="Wingdings"/>
                  <a:buChar char=""/>
                  <a:tabLst>
                    <a:tab pos="382270" algn="l"/>
                    <a:tab pos="382905" algn="l"/>
                    <a:tab pos="1943100" algn="l"/>
                    <a:tab pos="2376170" algn="l"/>
                    <a:tab pos="2949575" algn="l"/>
                    <a:tab pos="3382645" algn="l"/>
                    <a:tab pos="4263390" algn="l"/>
                    <a:tab pos="4839970" algn="l"/>
                    <a:tab pos="5525770" algn="l"/>
                    <a:tab pos="6224270" algn="l"/>
                    <a:tab pos="6855459" algn="l"/>
                    <a:tab pos="7284720" algn="l"/>
                  </a:tabLst>
                </a:pPr>
                <a:endParaRPr sz="1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2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37" y="1908961"/>
                <a:ext cx="3594374" cy="2907527"/>
              </a:xfrm>
              <a:prstGeom prst="rect">
                <a:avLst/>
              </a:prstGeom>
              <a:blipFill rotWithShape="0">
                <a:blip r:embed="rId10"/>
                <a:stretch>
                  <a:fillRect l="-1019" t="-1468" r="-118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248984" y="2752966"/>
            <a:ext cx="1949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pc="-5" dirty="0" smtClean="0">
                <a:latin typeface="Constantia"/>
                <a:cs typeface="Constantia"/>
              </a:rPr>
              <a:t>Núme</a:t>
            </a:r>
            <a:r>
              <a:rPr lang="es-MX" spc="-30" dirty="0" smtClean="0">
                <a:latin typeface="Constantia"/>
                <a:cs typeface="Constantia"/>
              </a:rPr>
              <a:t>r</a:t>
            </a:r>
            <a:r>
              <a:rPr lang="es-MX" dirty="0" smtClean="0">
                <a:latin typeface="Constantia"/>
                <a:cs typeface="Constantia"/>
              </a:rPr>
              <a:t>o m</a:t>
            </a:r>
            <a:r>
              <a:rPr lang="es-MX" spc="-25" dirty="0" smtClean="0">
                <a:latin typeface="Constantia"/>
                <a:cs typeface="Constantia"/>
              </a:rPr>
              <a:t>e</a:t>
            </a:r>
            <a:r>
              <a:rPr lang="es-MX" spc="-5" dirty="0" smtClean="0">
                <a:latin typeface="Constantia"/>
                <a:cs typeface="Constantia"/>
              </a:rPr>
              <a:t>di</a:t>
            </a:r>
            <a:r>
              <a:rPr lang="es-MX" dirty="0" smtClean="0">
                <a:latin typeface="Constantia"/>
                <a:cs typeface="Constantia"/>
              </a:rPr>
              <a:t>o </a:t>
            </a:r>
            <a:r>
              <a:rPr lang="es-MX" spc="-20" dirty="0" smtClean="0">
                <a:latin typeface="Constantia"/>
                <a:cs typeface="Constantia"/>
              </a:rPr>
              <a:t>d</a:t>
            </a:r>
            <a:r>
              <a:rPr lang="es-MX" dirty="0" smtClean="0">
                <a:latin typeface="Constantia"/>
                <a:cs typeface="Constantia"/>
              </a:rPr>
              <a:t>e </a:t>
            </a:r>
            <a:r>
              <a:rPr lang="es-MX" spc="-5" dirty="0" smtClean="0">
                <a:latin typeface="Constantia"/>
                <a:cs typeface="Constantia"/>
              </a:rPr>
              <a:t>cl</a:t>
            </a:r>
            <a:r>
              <a:rPr lang="es-MX" spc="-20" dirty="0" smtClean="0">
                <a:latin typeface="Constantia"/>
                <a:cs typeface="Constantia"/>
              </a:rPr>
              <a:t>i</a:t>
            </a:r>
            <a:r>
              <a:rPr lang="es-MX" dirty="0" smtClean="0">
                <a:latin typeface="Constantia"/>
                <a:cs typeface="Constantia"/>
              </a:rPr>
              <a:t>en</a:t>
            </a:r>
            <a:r>
              <a:rPr lang="es-MX" spc="-40" dirty="0" smtClean="0">
                <a:latin typeface="Constantia"/>
                <a:cs typeface="Constantia"/>
              </a:rPr>
              <a:t>t</a:t>
            </a:r>
            <a:r>
              <a:rPr lang="es-MX" dirty="0" smtClean="0">
                <a:latin typeface="Constantia"/>
                <a:cs typeface="Constantia"/>
              </a:rPr>
              <a:t>es en cola: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38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8100"/>
            <a:ext cx="276098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Ejemplo</a:t>
            </a:r>
            <a:r>
              <a:rPr spc="-70" dirty="0"/>
              <a:t> </a:t>
            </a:r>
            <a:r>
              <a:rPr spc="-5" dirty="0"/>
              <a:t>4: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30" y="685800"/>
            <a:ext cx="9069070" cy="262879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87020" marR="5080" indent="-73660" algn="just">
              <a:lnSpc>
                <a:spcPct val="90200"/>
              </a:lnSpc>
              <a:spcBef>
                <a:spcPts val="355"/>
              </a:spcBef>
            </a:pPr>
            <a:r>
              <a:rPr sz="2100" spc="-15" dirty="0">
                <a:latin typeface="Constantia"/>
                <a:cs typeface="Constantia"/>
              </a:rPr>
              <a:t>Una </a:t>
            </a:r>
            <a:r>
              <a:rPr sz="2100" spc="-5" dirty="0">
                <a:latin typeface="Constantia"/>
                <a:cs typeface="Constantia"/>
              </a:rPr>
              <a:t>grúa desplaza cajas, </a:t>
            </a:r>
            <a:r>
              <a:rPr sz="2100" dirty="0">
                <a:latin typeface="Constantia"/>
                <a:cs typeface="Constantia"/>
              </a:rPr>
              <a:t>el </a:t>
            </a:r>
            <a:r>
              <a:rPr sz="2100" spc="-5" dirty="0">
                <a:latin typeface="Constantia"/>
                <a:cs typeface="Constantia"/>
              </a:rPr>
              <a:t>tiempo </a:t>
            </a:r>
            <a:r>
              <a:rPr sz="2100" spc="-10" dirty="0">
                <a:latin typeface="Constantia"/>
                <a:cs typeface="Constantia"/>
              </a:rPr>
              <a:t>de </a:t>
            </a:r>
            <a:r>
              <a:rPr sz="2100" spc="-15" dirty="0">
                <a:latin typeface="Constantia"/>
                <a:cs typeface="Constantia"/>
              </a:rPr>
              <a:t>registro entre </a:t>
            </a:r>
            <a:r>
              <a:rPr sz="2100" dirty="0">
                <a:latin typeface="Constantia"/>
                <a:cs typeface="Constantia"/>
              </a:rPr>
              <a:t>llamadas </a:t>
            </a:r>
            <a:r>
              <a:rPr sz="2100" spc="-5" dirty="0">
                <a:latin typeface="Constantia"/>
                <a:cs typeface="Constantia"/>
              </a:rPr>
              <a:t>tiene  </a:t>
            </a:r>
            <a:r>
              <a:rPr sz="2100" dirty="0">
                <a:latin typeface="Constantia"/>
                <a:cs typeface="Constantia"/>
              </a:rPr>
              <a:t>una </a:t>
            </a:r>
            <a:r>
              <a:rPr sz="2100" spc="5" dirty="0">
                <a:latin typeface="Constantia"/>
                <a:cs typeface="Constantia"/>
              </a:rPr>
              <a:t>media de </a:t>
            </a:r>
            <a:r>
              <a:rPr sz="2100" dirty="0">
                <a:latin typeface="Constantia"/>
                <a:cs typeface="Constantia"/>
              </a:rPr>
              <a:t>30 </a:t>
            </a:r>
            <a:r>
              <a:rPr sz="2100" spc="-5" dirty="0">
                <a:latin typeface="Constantia"/>
                <a:cs typeface="Constantia"/>
              </a:rPr>
              <a:t>minutos. </a:t>
            </a:r>
            <a:r>
              <a:rPr sz="2100" spc="-10" dirty="0">
                <a:latin typeface="Constantia"/>
                <a:cs typeface="Constantia"/>
              </a:rPr>
              <a:t>El </a:t>
            </a:r>
            <a:r>
              <a:rPr sz="2100" spc="-5" dirty="0">
                <a:latin typeface="Constantia"/>
                <a:cs typeface="Constantia"/>
              </a:rPr>
              <a:t>tiempo </a:t>
            </a:r>
            <a:r>
              <a:rPr sz="2100" spc="5" dirty="0">
                <a:latin typeface="Constantia"/>
                <a:cs typeface="Constantia"/>
              </a:rPr>
              <a:t>de </a:t>
            </a:r>
            <a:r>
              <a:rPr sz="2100" spc="-10" dirty="0">
                <a:latin typeface="Constantia"/>
                <a:cs typeface="Constantia"/>
              </a:rPr>
              <a:t>carga </a:t>
            </a:r>
            <a:r>
              <a:rPr sz="2100" spc="5" dirty="0">
                <a:latin typeface="Constantia"/>
                <a:cs typeface="Constantia"/>
              </a:rPr>
              <a:t>o </a:t>
            </a:r>
            <a:r>
              <a:rPr sz="2100" spc="-5" dirty="0">
                <a:latin typeface="Constantia"/>
                <a:cs typeface="Constantia"/>
              </a:rPr>
              <a:t>descarga </a:t>
            </a:r>
            <a:r>
              <a:rPr sz="2100" spc="-10" dirty="0">
                <a:latin typeface="Constantia"/>
                <a:cs typeface="Constantia"/>
              </a:rPr>
              <a:t>es </a:t>
            </a:r>
            <a:r>
              <a:rPr sz="2100" dirty="0">
                <a:latin typeface="Constantia"/>
                <a:cs typeface="Constantia"/>
              </a:rPr>
              <a:t>en  </a:t>
            </a:r>
            <a:r>
              <a:rPr sz="2100" spc="-5" dirty="0">
                <a:latin typeface="Constantia"/>
                <a:cs typeface="Constantia"/>
              </a:rPr>
              <a:t>promedio </a:t>
            </a:r>
            <a:r>
              <a:rPr sz="2100" spc="10" dirty="0">
                <a:latin typeface="Constantia"/>
                <a:cs typeface="Constantia"/>
              </a:rPr>
              <a:t>10 </a:t>
            </a:r>
            <a:r>
              <a:rPr sz="2100" spc="-5" dirty="0">
                <a:latin typeface="Constantia"/>
                <a:cs typeface="Constantia"/>
              </a:rPr>
              <a:t>minutos </a:t>
            </a:r>
            <a:r>
              <a:rPr sz="2100" dirty="0">
                <a:latin typeface="Constantia"/>
                <a:cs typeface="Constantia"/>
              </a:rPr>
              <a:t>. Si </a:t>
            </a:r>
            <a:r>
              <a:rPr sz="2100" spc="-15" dirty="0">
                <a:latin typeface="Constantia"/>
                <a:cs typeface="Constantia"/>
              </a:rPr>
              <a:t>el </a:t>
            </a:r>
            <a:r>
              <a:rPr sz="2100" spc="-5" dirty="0">
                <a:latin typeface="Constantia"/>
                <a:cs typeface="Constantia"/>
              </a:rPr>
              <a:t>tiempo </a:t>
            </a:r>
            <a:r>
              <a:rPr sz="2100" spc="5" dirty="0">
                <a:latin typeface="Constantia"/>
                <a:cs typeface="Constantia"/>
              </a:rPr>
              <a:t>de </a:t>
            </a:r>
            <a:r>
              <a:rPr sz="2100" dirty="0">
                <a:latin typeface="Constantia"/>
                <a:cs typeface="Constantia"/>
              </a:rPr>
              <a:t>caja </a:t>
            </a:r>
            <a:r>
              <a:rPr sz="2100" spc="-10" dirty="0">
                <a:latin typeface="Constantia"/>
                <a:cs typeface="Constantia"/>
              </a:rPr>
              <a:t>fuera </a:t>
            </a:r>
            <a:r>
              <a:rPr sz="2100" spc="5" dirty="0">
                <a:latin typeface="Constantia"/>
                <a:cs typeface="Constantia"/>
              </a:rPr>
              <a:t>de </a:t>
            </a:r>
            <a:r>
              <a:rPr sz="2100" spc="-5" dirty="0">
                <a:latin typeface="Constantia"/>
                <a:cs typeface="Constantia"/>
              </a:rPr>
              <a:t>lugar </a:t>
            </a:r>
            <a:r>
              <a:rPr sz="2100" dirty="0">
                <a:latin typeface="Constantia"/>
                <a:cs typeface="Constantia"/>
              </a:rPr>
              <a:t>es </a:t>
            </a:r>
            <a:r>
              <a:rPr sz="2100" spc="5" dirty="0">
                <a:latin typeface="Constantia"/>
                <a:cs typeface="Constantia"/>
              </a:rPr>
              <a:t>de </a:t>
            </a:r>
            <a:r>
              <a:rPr sz="2100" spc="-10" dirty="0">
                <a:latin typeface="Constantia"/>
                <a:cs typeface="Constantia"/>
              </a:rPr>
              <a:t>$850  </a:t>
            </a:r>
            <a:r>
              <a:rPr sz="2100" spc="5" dirty="0">
                <a:latin typeface="Constantia"/>
                <a:cs typeface="Constantia"/>
              </a:rPr>
              <a:t>la </a:t>
            </a:r>
            <a:r>
              <a:rPr sz="2100" spc="-5" dirty="0">
                <a:latin typeface="Constantia"/>
                <a:cs typeface="Constantia"/>
              </a:rPr>
              <a:t>hora.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Determine:</a:t>
            </a:r>
          </a:p>
          <a:p>
            <a:pPr marL="253365" indent="-241300">
              <a:lnSpc>
                <a:spcPct val="100000"/>
              </a:lnSpc>
              <a:spcBef>
                <a:spcPts val="240"/>
              </a:spcBef>
              <a:buAutoNum type="romanLcParenR"/>
              <a:tabLst>
                <a:tab pos="254000" algn="l"/>
              </a:tabLst>
            </a:pPr>
            <a:r>
              <a:rPr sz="2100" spc="-15" dirty="0">
                <a:latin typeface="Constantia"/>
                <a:cs typeface="Constantia"/>
              </a:rPr>
              <a:t>Cuánto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es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el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tiempo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perdido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por</a:t>
            </a:r>
            <a:r>
              <a:rPr sz="2100" spc="-16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día?</a:t>
            </a:r>
          </a:p>
          <a:p>
            <a:pPr marL="329565" indent="-317500">
              <a:lnSpc>
                <a:spcPct val="100000"/>
              </a:lnSpc>
              <a:spcBef>
                <a:spcPts val="270"/>
              </a:spcBef>
              <a:buAutoNum type="romanLcParenR"/>
              <a:tabLst>
                <a:tab pos="330200" algn="l"/>
              </a:tabLst>
            </a:pPr>
            <a:r>
              <a:rPr sz="2100" spc="-15" dirty="0">
                <a:latin typeface="Constantia"/>
                <a:cs typeface="Constantia"/>
              </a:rPr>
              <a:t>Cuál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es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el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costo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perdido</a:t>
            </a:r>
            <a:r>
              <a:rPr sz="2100" spc="-16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por</a:t>
            </a:r>
            <a:r>
              <a:rPr sz="2100" spc="-16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día?</a:t>
            </a:r>
          </a:p>
          <a:p>
            <a:pPr marL="405765" indent="-393700">
              <a:lnSpc>
                <a:spcPts val="2400"/>
              </a:lnSpc>
              <a:spcBef>
                <a:spcPts val="240"/>
              </a:spcBef>
              <a:buAutoNum type="romanLcParenR"/>
              <a:tabLst>
                <a:tab pos="406400" algn="l"/>
              </a:tabLst>
            </a:pPr>
            <a:r>
              <a:rPr sz="2100" spc="-15" dirty="0">
                <a:latin typeface="Constantia"/>
                <a:cs typeface="Constantia"/>
              </a:rPr>
              <a:t>Cuál </a:t>
            </a:r>
            <a:r>
              <a:rPr sz="2100" spc="5" dirty="0">
                <a:latin typeface="Constantia"/>
                <a:cs typeface="Constantia"/>
              </a:rPr>
              <a:t>es </a:t>
            </a:r>
            <a:r>
              <a:rPr sz="2100" dirty="0">
                <a:latin typeface="Constantia"/>
                <a:cs typeface="Constantia"/>
              </a:rPr>
              <a:t>la probabilidad </a:t>
            </a:r>
            <a:r>
              <a:rPr sz="2100" spc="5" dirty="0">
                <a:latin typeface="Constantia"/>
                <a:cs typeface="Constantia"/>
              </a:rPr>
              <a:t>que </a:t>
            </a:r>
            <a:r>
              <a:rPr sz="2100" dirty="0">
                <a:latin typeface="Constantia"/>
                <a:cs typeface="Constantia"/>
              </a:rPr>
              <a:t>la </a:t>
            </a:r>
            <a:r>
              <a:rPr sz="2100" spc="-5" dirty="0">
                <a:latin typeface="Constantia"/>
                <a:cs typeface="Constantia"/>
              </a:rPr>
              <a:t>espera </a:t>
            </a:r>
            <a:r>
              <a:rPr sz="2100" spc="5" dirty="0">
                <a:latin typeface="Constantia"/>
                <a:cs typeface="Constantia"/>
              </a:rPr>
              <a:t>en </a:t>
            </a:r>
            <a:r>
              <a:rPr sz="2100" spc="-5" dirty="0">
                <a:latin typeface="Constantia"/>
                <a:cs typeface="Constantia"/>
              </a:rPr>
              <a:t>cola </a:t>
            </a:r>
            <a:r>
              <a:rPr sz="2100" spc="5" dirty="0">
                <a:latin typeface="Constantia"/>
                <a:cs typeface="Constantia"/>
              </a:rPr>
              <a:t>sea </a:t>
            </a:r>
            <a:r>
              <a:rPr sz="2100" spc="-20" dirty="0">
                <a:latin typeface="Constantia"/>
                <a:cs typeface="Constantia"/>
              </a:rPr>
              <a:t>mayor </a:t>
            </a:r>
            <a:r>
              <a:rPr sz="2100" spc="5" dirty="0">
                <a:latin typeface="Constantia"/>
                <a:cs typeface="Constantia"/>
              </a:rPr>
              <a:t>a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5" dirty="0" smtClean="0">
                <a:latin typeface="Constantia"/>
                <a:cs typeface="Constantia"/>
              </a:rPr>
              <a:t>20</a:t>
            </a:r>
            <a:r>
              <a:rPr lang="es-CL" sz="2100" spc="5" dirty="0" smtClean="0">
                <a:latin typeface="Constantia"/>
                <a:cs typeface="Constantia"/>
              </a:rPr>
              <a:t> </a:t>
            </a:r>
            <a:r>
              <a:rPr sz="2100" dirty="0" err="1" smtClean="0">
                <a:latin typeface="Constantia"/>
                <a:cs typeface="Constantia"/>
              </a:rPr>
              <a:t>minutos</a:t>
            </a:r>
            <a:r>
              <a:rPr sz="2100" dirty="0">
                <a:latin typeface="Constantia"/>
                <a:cs typeface="Constantia"/>
              </a:rPr>
              <a:t>?</a:t>
            </a:r>
          </a:p>
          <a:p>
            <a:pPr marL="381635" indent="-369570">
              <a:lnSpc>
                <a:spcPts val="2400"/>
              </a:lnSpc>
              <a:spcBef>
                <a:spcPts val="240"/>
              </a:spcBef>
              <a:buAutoNum type="romanLcParenR" startAt="4"/>
              <a:tabLst>
                <a:tab pos="382270" algn="l"/>
                <a:tab pos="4625975" algn="l"/>
              </a:tabLst>
            </a:pPr>
            <a:r>
              <a:rPr sz="2100" spc="-15" dirty="0">
                <a:latin typeface="Constantia"/>
                <a:cs typeface="Constantia"/>
              </a:rPr>
              <a:t>Cuál  </a:t>
            </a:r>
            <a:r>
              <a:rPr sz="2100" spc="5" dirty="0">
                <a:latin typeface="Constantia"/>
                <a:cs typeface="Constantia"/>
              </a:rPr>
              <a:t>es </a:t>
            </a:r>
            <a:r>
              <a:rPr sz="2100" dirty="0">
                <a:latin typeface="Constantia"/>
                <a:cs typeface="Constantia"/>
              </a:rPr>
              <a:t>la  probabilidad</a:t>
            </a:r>
            <a:r>
              <a:rPr sz="2100" spc="22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459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hayan	</a:t>
            </a:r>
            <a:r>
              <a:rPr sz="2100" dirty="0">
                <a:latin typeface="Constantia"/>
                <a:cs typeface="Constantia"/>
              </a:rPr>
              <a:t>más de </a:t>
            </a:r>
            <a:r>
              <a:rPr sz="2100" spc="5" dirty="0">
                <a:latin typeface="Constantia"/>
                <a:cs typeface="Constantia"/>
              </a:rPr>
              <a:t>dos </a:t>
            </a:r>
            <a:r>
              <a:rPr sz="2100" dirty="0">
                <a:latin typeface="Constantia"/>
                <a:cs typeface="Constantia"/>
              </a:rPr>
              <a:t>cajas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459" dirty="0">
                <a:latin typeface="Constantia"/>
                <a:cs typeface="Constantia"/>
              </a:rPr>
              <a:t> </a:t>
            </a:r>
            <a:r>
              <a:rPr sz="2100" dirty="0" smtClean="0">
                <a:latin typeface="Constantia"/>
                <a:cs typeface="Constantia"/>
              </a:rPr>
              <a:t>el</a:t>
            </a:r>
            <a:r>
              <a:rPr lang="es-CL" sz="2100" dirty="0" smtClean="0">
                <a:latin typeface="Constantia"/>
                <a:cs typeface="Constantia"/>
              </a:rPr>
              <a:t> </a:t>
            </a:r>
            <a:r>
              <a:rPr sz="2100" dirty="0" err="1" smtClean="0">
                <a:latin typeface="Constantia"/>
                <a:cs typeface="Constantia"/>
              </a:rPr>
              <a:t>sistema</a:t>
            </a:r>
            <a:r>
              <a:rPr sz="2100" dirty="0">
                <a:latin typeface="Constantia"/>
                <a:cs typeface="Constantia"/>
              </a:rPr>
              <a:t>?</a:t>
            </a:r>
          </a:p>
          <a:p>
            <a:pPr marL="304800" indent="-292735">
              <a:lnSpc>
                <a:spcPts val="2400"/>
              </a:lnSpc>
              <a:spcBef>
                <a:spcPts val="240"/>
              </a:spcBef>
              <a:buAutoNum type="romanLcParenR" startAt="5"/>
              <a:tabLst>
                <a:tab pos="305435" algn="l"/>
              </a:tabLst>
            </a:pPr>
            <a:r>
              <a:rPr sz="2100" spc="-15" dirty="0">
                <a:latin typeface="Constantia"/>
                <a:cs typeface="Constantia"/>
              </a:rPr>
              <a:t>Cuál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es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la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probabilidad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una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unidad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llegue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no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5" dirty="0" err="1">
                <a:latin typeface="Constantia"/>
                <a:cs typeface="Constantia"/>
              </a:rPr>
              <a:t>tenga</a:t>
            </a:r>
            <a:r>
              <a:rPr sz="2100" spc="-150" dirty="0">
                <a:latin typeface="Constantia"/>
                <a:cs typeface="Constantia"/>
              </a:rPr>
              <a:t> </a:t>
            </a:r>
            <a:r>
              <a:rPr sz="2100" dirty="0" err="1" smtClean="0">
                <a:latin typeface="Constantia"/>
                <a:cs typeface="Constantia"/>
              </a:rPr>
              <a:t>que</a:t>
            </a:r>
            <a:r>
              <a:rPr lang="es-CL" sz="2100" dirty="0" smtClean="0">
                <a:latin typeface="Constantia"/>
                <a:cs typeface="Constantia"/>
              </a:rPr>
              <a:t> </a:t>
            </a:r>
            <a:r>
              <a:rPr sz="2100" spc="-5" dirty="0" err="1" smtClean="0">
                <a:latin typeface="Constantia"/>
                <a:cs typeface="Constantia"/>
              </a:rPr>
              <a:t>esperar</a:t>
            </a:r>
            <a:r>
              <a:rPr sz="2100" spc="-5" dirty="0">
                <a:latin typeface="Constantia"/>
                <a:cs typeface="Constantia"/>
              </a:rPr>
              <a:t>?</a:t>
            </a:r>
            <a:endParaRPr sz="21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695" y="1813560"/>
            <a:ext cx="8698992" cy="174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38989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Descripción del</a:t>
            </a:r>
            <a:r>
              <a:rPr sz="3200" spc="-15" dirty="0"/>
              <a:t> </a:t>
            </a:r>
            <a:r>
              <a:rPr sz="3200" spc="-5" dirty="0"/>
              <a:t>modelo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877390"/>
            <a:ext cx="8081645" cy="40684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7020" marR="5715" indent="-274320" algn="just">
              <a:lnSpc>
                <a:spcPts val="2500"/>
              </a:lnSpc>
              <a:spcBef>
                <a:spcPts val="6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Hay </a:t>
            </a:r>
            <a:r>
              <a:rPr sz="2600" spc="-5" dirty="0">
                <a:latin typeface="Constantia"/>
                <a:cs typeface="Constantia"/>
              </a:rPr>
              <a:t>una </a:t>
            </a:r>
            <a:r>
              <a:rPr sz="2600" spc="-10" dirty="0">
                <a:latin typeface="Constantia"/>
                <a:cs typeface="Constantia"/>
              </a:rPr>
              <a:t>sola </a:t>
            </a:r>
            <a:r>
              <a:rPr sz="2600" spc="-15" dirty="0">
                <a:latin typeface="Constantia"/>
                <a:cs typeface="Constantia"/>
              </a:rPr>
              <a:t>cola, </a:t>
            </a:r>
            <a:r>
              <a:rPr sz="2600" spc="-20" dirty="0">
                <a:latin typeface="Constantia"/>
                <a:cs typeface="Constantia"/>
              </a:rPr>
              <a:t>cuya </a:t>
            </a:r>
            <a:r>
              <a:rPr sz="2600" spc="-5" dirty="0">
                <a:latin typeface="Constantia"/>
                <a:cs typeface="Constantia"/>
              </a:rPr>
              <a:t>capacidad </a:t>
            </a:r>
            <a:r>
              <a:rPr sz="2600" dirty="0">
                <a:latin typeface="Constantia"/>
                <a:cs typeface="Constantia"/>
              </a:rPr>
              <a:t>es </a:t>
            </a:r>
            <a:r>
              <a:rPr sz="2600" spc="5" dirty="0">
                <a:latin typeface="Constantia"/>
                <a:cs typeface="Constantia"/>
              </a:rPr>
              <a:t>infinita, </a:t>
            </a:r>
            <a:r>
              <a:rPr sz="2600" spc="-5" dirty="0">
                <a:latin typeface="Constantia"/>
                <a:cs typeface="Constantia"/>
              </a:rPr>
              <a:t>y k  </a:t>
            </a:r>
            <a:r>
              <a:rPr sz="2600" spc="-10" dirty="0">
                <a:latin typeface="Constantia"/>
                <a:cs typeface="Constantia"/>
              </a:rPr>
              <a:t>servidores, </a:t>
            </a:r>
            <a:r>
              <a:rPr sz="2600" spc="15" dirty="0">
                <a:latin typeface="Constantia"/>
                <a:cs typeface="Constantia"/>
              </a:rPr>
              <a:t>La </a:t>
            </a:r>
            <a:r>
              <a:rPr sz="2600" spc="-10" dirty="0">
                <a:latin typeface="Constantia"/>
                <a:cs typeface="Constantia"/>
              </a:rPr>
              <a:t>disciplina </a:t>
            </a:r>
            <a:r>
              <a:rPr sz="2600" spc="-20" dirty="0">
                <a:latin typeface="Constantia"/>
                <a:cs typeface="Constantia"/>
              </a:rPr>
              <a:t>será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FIFO</a:t>
            </a:r>
            <a:endParaRPr sz="2600">
              <a:latin typeface="Constantia"/>
              <a:cs typeface="Constantia"/>
            </a:endParaRPr>
          </a:p>
          <a:p>
            <a:pPr marL="287020" marR="6350" indent="-274320" algn="just">
              <a:lnSpc>
                <a:spcPct val="80000"/>
              </a:lnSpc>
              <a:spcBef>
                <a:spcPts val="64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10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llegadas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producen </a:t>
            </a:r>
            <a:r>
              <a:rPr sz="2600" dirty="0">
                <a:latin typeface="Constantia"/>
                <a:cs typeface="Constantia"/>
              </a:rPr>
              <a:t>según </a:t>
            </a:r>
            <a:r>
              <a:rPr sz="2600" spc="-15" dirty="0">
                <a:latin typeface="Constantia"/>
                <a:cs typeface="Constantia"/>
              </a:rPr>
              <a:t>un proceso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Poisson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donde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 por 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</a:t>
            </a:r>
            <a:r>
              <a:rPr sz="2600" spc="-5" dirty="0">
                <a:latin typeface="Constantia"/>
                <a:cs typeface="Constantia"/>
              </a:rPr>
              <a:t>medio entre  </a:t>
            </a:r>
            <a:r>
              <a:rPr sz="2600" spc="-10" dirty="0">
                <a:latin typeface="Constantia"/>
                <a:cs typeface="Constantia"/>
              </a:rPr>
              <a:t>llegadas, </a:t>
            </a:r>
            <a:r>
              <a:rPr sz="2600" spc="-5" dirty="0">
                <a:latin typeface="Constantia"/>
                <a:cs typeface="Constantia"/>
              </a:rPr>
              <a:t>Los tiempos </a:t>
            </a:r>
            <a:r>
              <a:rPr sz="2600" spc="-20" dirty="0">
                <a:latin typeface="Constantia"/>
                <a:cs typeface="Constantia"/>
              </a:rPr>
              <a:t>entre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tiempos de </a:t>
            </a:r>
            <a:r>
              <a:rPr sz="2600" spc="5" dirty="0">
                <a:latin typeface="Constantia"/>
                <a:cs typeface="Constantia"/>
              </a:rPr>
              <a:t>servicio </a:t>
            </a:r>
            <a:r>
              <a:rPr sz="2600" spc="-5" dirty="0">
                <a:latin typeface="Constantia"/>
                <a:cs typeface="Constantia"/>
              </a:rPr>
              <a:t>también </a:t>
            </a:r>
            <a:r>
              <a:rPr sz="2600" spc="10" dirty="0">
                <a:latin typeface="Constantia"/>
                <a:cs typeface="Constantia"/>
              </a:rPr>
              <a:t>se 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), </a:t>
            </a:r>
            <a:r>
              <a:rPr sz="2600" spc="-10" dirty="0">
                <a:latin typeface="Constantia"/>
                <a:cs typeface="Constantia"/>
              </a:rPr>
              <a:t>de tal manera que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 </a:t>
            </a: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que </a:t>
            </a:r>
            <a:r>
              <a:rPr sz="2600" dirty="0">
                <a:latin typeface="Constantia"/>
                <a:cs typeface="Constantia"/>
              </a:rPr>
              <a:t>cada servidor </a:t>
            </a:r>
            <a:r>
              <a:rPr sz="2600" spc="-5" dirty="0">
                <a:latin typeface="Constantia"/>
                <a:cs typeface="Constantia"/>
              </a:rPr>
              <a:t>es capaz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atender </a:t>
            </a:r>
            <a:r>
              <a:rPr sz="2600" dirty="0">
                <a:latin typeface="Constantia"/>
                <a:cs typeface="Constantia"/>
              </a:rPr>
              <a:t>por </a:t>
            </a:r>
            <a:r>
              <a:rPr sz="2600" spc="-5" dirty="0">
                <a:latin typeface="Constantia"/>
                <a:cs typeface="Constantia"/>
              </a:rPr>
              <a:t>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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2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servicio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45091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Condición </a:t>
            </a:r>
            <a:r>
              <a:rPr sz="3200" spc="-10" dirty="0"/>
              <a:t>de no</a:t>
            </a:r>
            <a:r>
              <a:rPr sz="3200" spc="-5" dirty="0"/>
              <a:t> </a:t>
            </a:r>
            <a:r>
              <a:rPr sz="3200" spc="-15" dirty="0"/>
              <a:t>saturación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7568" y="1737817"/>
            <a:ext cx="7564755" cy="1604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6385" marR="5080" indent="-274320" algn="just">
              <a:lnSpc>
                <a:spcPct val="99500"/>
              </a:lnSpc>
              <a:spcBef>
                <a:spcPts val="1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demuestra </a:t>
            </a:r>
            <a:r>
              <a:rPr sz="2600" dirty="0">
                <a:latin typeface="Constantia"/>
                <a:cs typeface="Constantia"/>
              </a:rPr>
              <a:t>que si </a:t>
            </a:r>
            <a:r>
              <a:rPr sz="2600" spc="-5" dirty="0">
                <a:latin typeface="Symbol"/>
                <a:cs typeface="Symbol"/>
              </a:rPr>
              <a:t></a:t>
            </a:r>
            <a:r>
              <a:rPr sz="2600" spc="-5" dirty="0">
                <a:latin typeface="Constantia"/>
                <a:cs typeface="Constantia"/>
              </a:rPr>
              <a:t>k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Constantia"/>
                <a:cs typeface="Constantia"/>
              </a:rPr>
              <a:t>,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sistema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20" dirty="0">
                <a:latin typeface="Constantia"/>
                <a:cs typeface="Constantia"/>
              </a:rPr>
              <a:t>satura, </a:t>
            </a:r>
            <a:r>
              <a:rPr sz="2600" dirty="0">
                <a:latin typeface="Constantia"/>
                <a:cs typeface="Constantia"/>
              </a:rPr>
              <a:t>es  </a:t>
            </a:r>
            <a:r>
              <a:rPr sz="2600" spc="-40" dirty="0">
                <a:latin typeface="Constantia"/>
                <a:cs typeface="Constantia"/>
              </a:rPr>
              <a:t>decir,</a:t>
            </a:r>
            <a:r>
              <a:rPr sz="2600" spc="5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clientes  </a:t>
            </a:r>
            <a:r>
              <a:rPr sz="2600" spc="-5" dirty="0">
                <a:latin typeface="Constantia"/>
                <a:cs typeface="Constantia"/>
              </a:rPr>
              <a:t>en </a:t>
            </a:r>
            <a:r>
              <a:rPr sz="2600" dirty="0">
                <a:latin typeface="Constantia"/>
                <a:cs typeface="Constantia"/>
              </a:rPr>
              <a:t>la </a:t>
            </a:r>
            <a:r>
              <a:rPr sz="2600" spc="-20" dirty="0">
                <a:latin typeface="Constantia"/>
                <a:cs typeface="Constantia"/>
              </a:rPr>
              <a:t>cola crece  </a:t>
            </a:r>
            <a:r>
              <a:rPr sz="2600" spc="-5" dirty="0">
                <a:latin typeface="Constantia"/>
                <a:cs typeface="Constantia"/>
              </a:rPr>
              <a:t>indefinidamente </a:t>
            </a:r>
            <a:r>
              <a:rPr sz="2600" spc="-25" dirty="0">
                <a:latin typeface="Constantia"/>
                <a:cs typeface="Constantia"/>
              </a:rPr>
              <a:t>con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20" dirty="0">
                <a:latin typeface="Constantia"/>
                <a:cs typeface="Constantia"/>
              </a:rPr>
              <a:t>tiempo, </a:t>
            </a:r>
            <a:r>
              <a:rPr sz="2600" spc="-35" dirty="0">
                <a:latin typeface="Constantia"/>
                <a:cs typeface="Constantia"/>
              </a:rPr>
              <a:t>Por </a:t>
            </a:r>
            <a:r>
              <a:rPr sz="2600" spc="-15" dirty="0">
                <a:latin typeface="Constantia"/>
                <a:cs typeface="Constantia"/>
              </a:rPr>
              <a:t>consiguiente, 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15" dirty="0">
                <a:latin typeface="Constantia"/>
                <a:cs typeface="Constantia"/>
              </a:rPr>
              <a:t>condición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no </a:t>
            </a:r>
            <a:r>
              <a:rPr sz="2600" spc="-15" dirty="0">
                <a:latin typeface="Constantia"/>
                <a:cs typeface="Constantia"/>
              </a:rPr>
              <a:t>saturación</a:t>
            </a:r>
            <a:r>
              <a:rPr sz="2600" spc="-3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será: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7940" y="3988872"/>
            <a:ext cx="3733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i="1" spc="-15" dirty="0">
                <a:latin typeface="Times New Roman"/>
                <a:cs typeface="Times New Roman"/>
              </a:rPr>
              <a:t>k</a:t>
            </a:r>
            <a:r>
              <a:rPr sz="2800" i="1" spc="-45" dirty="0">
                <a:latin typeface="Symbol"/>
                <a:cs typeface="Symbol"/>
              </a:rPr>
              <a:t>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9250" y="3743282"/>
            <a:ext cx="852169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i="1" dirty="0">
                <a:latin typeface="Times New Roman"/>
                <a:cs typeface="Times New Roman"/>
              </a:rPr>
              <a:t>donde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8951" y="3968681"/>
            <a:ext cx="11557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i="1" spc="15" dirty="0">
                <a:latin typeface="Times New Roman"/>
                <a:cs typeface="Times New Roman"/>
              </a:rPr>
              <a:t>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2647" y="3968681"/>
            <a:ext cx="11557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i="1" spc="15" dirty="0">
                <a:latin typeface="Times New Roman"/>
                <a:cs typeface="Times New Roman"/>
              </a:rPr>
              <a:t>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0801" y="3510721"/>
            <a:ext cx="10553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57200" algn="l"/>
              </a:tabLst>
            </a:pPr>
            <a:r>
              <a:rPr sz="4200" i="1" spc="-67" baseline="-33730" dirty="0">
                <a:latin typeface="Symbol"/>
                <a:cs typeface="Symbol"/>
              </a:rPr>
              <a:t></a:t>
            </a:r>
            <a:r>
              <a:rPr sz="4200" spc="-67" baseline="-33730" dirty="0">
                <a:latin typeface="Times New Roman"/>
                <a:cs typeface="Times New Roman"/>
              </a:rPr>
              <a:t>	</a:t>
            </a:r>
            <a:r>
              <a:rPr sz="3975" spc="60" baseline="-35639" dirty="0">
                <a:latin typeface="Symbol"/>
                <a:cs typeface="Symbol"/>
              </a:rPr>
              <a:t></a:t>
            </a:r>
            <a:r>
              <a:rPr sz="2650" u="heavy" spc="6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i="1" u="heavy" spc="-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9220" y="3724136"/>
            <a:ext cx="8909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6720" algn="l"/>
              </a:tabLst>
            </a:pPr>
            <a:r>
              <a:rPr sz="2800" i="1" spc="-45" dirty="0">
                <a:latin typeface="Symbol"/>
                <a:cs typeface="Symbol"/>
              </a:rPr>
              <a:t></a:t>
            </a:r>
            <a:r>
              <a:rPr sz="2800" spc="-45" dirty="0">
                <a:latin typeface="Times New Roman"/>
                <a:cs typeface="Times New Roman"/>
              </a:rPr>
              <a:t>	</a:t>
            </a:r>
            <a:r>
              <a:rPr sz="2650" spc="40" dirty="0">
                <a:latin typeface="Symbol"/>
                <a:cs typeface="Symbol"/>
              </a:rPr>
              <a:t></a:t>
            </a:r>
            <a:r>
              <a:rPr sz="2650" spc="-445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1,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568" y="4750384"/>
            <a:ext cx="755967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40" dirty="0">
                <a:latin typeface="Constantia"/>
                <a:cs typeface="Constantia"/>
              </a:rPr>
              <a:t>Nosotros sólo estudiaremos las colas que no se  saturan, Cuando una cola no se satura, también  se dice que alcanza el </a:t>
            </a:r>
            <a:r>
              <a:rPr lang="es-CL" sz="2600" spc="-40" dirty="0" smtClean="0">
                <a:latin typeface="Constantia"/>
                <a:cs typeface="Constantia"/>
              </a:rPr>
              <a:t>estado estacionario.</a:t>
            </a:r>
            <a:endParaRPr lang="es-CL" sz="2600" spc="-4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4773081" y="5814845"/>
            <a:ext cx="1017269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-570" dirty="0" smtClean="0">
                <a:latin typeface="Symbol"/>
                <a:cs typeface="Symbol"/>
              </a:rPr>
              <a:t></a:t>
            </a:r>
            <a:r>
              <a:rPr lang="es-CL" sz="2350" spc="-570" dirty="0" smtClean="0">
                <a:latin typeface="Symbol"/>
                <a:cs typeface="Symbol"/>
              </a:rPr>
              <a:t>                          </a:t>
            </a:r>
            <a:r>
              <a:rPr lang="es-CL" sz="3200" spc="-570" dirty="0">
                <a:latin typeface="Symbol"/>
                <a:cs typeface="Symbol"/>
              </a:rPr>
              <a:t> </a:t>
            </a:r>
            <a:r>
              <a:rPr lang="es-CL" sz="3200" spc="-570" dirty="0" smtClean="0">
                <a:latin typeface="Symbol"/>
                <a:cs typeface="Symbol"/>
              </a:rPr>
              <a:t>   </a:t>
            </a:r>
            <a:r>
              <a:rPr sz="3525" i="1" spc="150" baseline="-23640" dirty="0" err="1" smtClean="0">
                <a:latin typeface="Times New Roman"/>
                <a:cs typeface="Times New Roman"/>
              </a:rPr>
              <a:t>k</a:t>
            </a:r>
            <a:r>
              <a:rPr sz="3525" spc="150" baseline="-23640" dirty="0" err="1" smtClean="0">
                <a:latin typeface="Times New Roman"/>
                <a:cs typeface="Times New Roman"/>
              </a:rPr>
              <a:t>!</a:t>
            </a:r>
            <a:r>
              <a:rPr sz="3525" i="1" spc="150" baseline="-23640" dirty="0" err="1" smtClean="0">
                <a:latin typeface="Times New Roman"/>
                <a:cs typeface="Times New Roman"/>
              </a:rPr>
              <a:t>k</a:t>
            </a:r>
            <a:r>
              <a:rPr sz="2100" i="1" spc="150" baseline="3968" dirty="0" err="1" smtClean="0">
                <a:latin typeface="Times New Roman"/>
                <a:cs typeface="Times New Roman"/>
              </a:rPr>
              <a:t>n</a:t>
            </a:r>
            <a:r>
              <a:rPr sz="2100" spc="150" baseline="3968" dirty="0" err="1">
                <a:latin typeface="Symbol"/>
                <a:cs typeface="Symbol"/>
              </a:rPr>
              <a:t></a:t>
            </a:r>
            <a:r>
              <a:rPr sz="2100" i="1" spc="150" baseline="3968" dirty="0" err="1">
                <a:latin typeface="Times New Roman"/>
                <a:cs typeface="Times New Roman"/>
              </a:rPr>
              <a:t>k</a:t>
            </a:r>
            <a:endParaRPr sz="2100" baseline="3968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24676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Probabilidades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23544" y="1698193"/>
            <a:ext cx="8108950" cy="1053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9720" marR="17780" indent="-274320" algn="just">
              <a:lnSpc>
                <a:spcPct val="90500"/>
              </a:lnSpc>
              <a:spcBef>
                <a:spcPts val="3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99720" algn="l"/>
              </a:tabLst>
            </a:pPr>
            <a:r>
              <a:rPr sz="2400" spc="-5" dirty="0">
                <a:latin typeface="Constantia"/>
                <a:cs typeface="Constantia"/>
              </a:rPr>
              <a:t>Suponiendo </a:t>
            </a:r>
            <a:r>
              <a:rPr sz="2400" spc="-10" dirty="0">
                <a:latin typeface="Constantia"/>
                <a:cs typeface="Constantia"/>
              </a:rPr>
              <a:t>que </a:t>
            </a:r>
            <a:r>
              <a:rPr sz="2400" dirty="0">
                <a:latin typeface="Constantia"/>
                <a:cs typeface="Constantia"/>
              </a:rPr>
              <a:t>el </a:t>
            </a:r>
            <a:r>
              <a:rPr sz="2400" spc="-10" dirty="0">
                <a:latin typeface="Constantia"/>
                <a:cs typeface="Constantia"/>
              </a:rPr>
              <a:t>sistema </a:t>
            </a:r>
            <a:r>
              <a:rPr sz="2400" spc="-5" dirty="0">
                <a:latin typeface="Constantia"/>
                <a:cs typeface="Constantia"/>
              </a:rPr>
              <a:t>no </a:t>
            </a:r>
            <a:r>
              <a:rPr sz="2400" spc="-10" dirty="0">
                <a:latin typeface="Constantia"/>
                <a:cs typeface="Constantia"/>
              </a:rPr>
              <a:t>se </a:t>
            </a:r>
            <a:r>
              <a:rPr sz="2400" spc="-15" dirty="0">
                <a:latin typeface="Constantia"/>
                <a:cs typeface="Constantia"/>
              </a:rPr>
              <a:t>satura, </a:t>
            </a:r>
            <a:r>
              <a:rPr sz="2400" spc="-10" dirty="0">
                <a:latin typeface="Constantia"/>
                <a:cs typeface="Constantia"/>
              </a:rPr>
              <a:t>se deducen </a:t>
            </a:r>
            <a:r>
              <a:rPr sz="2400" dirty="0">
                <a:latin typeface="Constantia"/>
                <a:cs typeface="Constantia"/>
              </a:rPr>
              <a:t>las  </a:t>
            </a:r>
            <a:r>
              <a:rPr sz="2400" spc="-10" dirty="0">
                <a:latin typeface="Constantia"/>
                <a:cs typeface="Constantia"/>
              </a:rPr>
              <a:t>siguientes fórmulas </a:t>
            </a:r>
            <a:r>
              <a:rPr sz="2400" spc="-5" dirty="0">
                <a:latin typeface="Constantia"/>
                <a:cs typeface="Constantia"/>
              </a:rPr>
              <a:t>para </a:t>
            </a:r>
            <a:r>
              <a:rPr sz="2400" dirty="0">
                <a:latin typeface="Constantia"/>
                <a:cs typeface="Constantia"/>
              </a:rPr>
              <a:t>las </a:t>
            </a:r>
            <a:r>
              <a:rPr sz="2400" spc="-5" dirty="0">
                <a:latin typeface="Constantia"/>
                <a:cs typeface="Constantia"/>
              </a:rPr>
              <a:t>probabilidades </a:t>
            </a:r>
            <a:r>
              <a:rPr sz="2400" dirty="0">
                <a:latin typeface="Constantia"/>
                <a:cs typeface="Constantia"/>
              </a:rPr>
              <a:t>p</a:t>
            </a:r>
            <a:r>
              <a:rPr sz="2400" baseline="-20833" dirty="0">
                <a:latin typeface="Constantia"/>
                <a:cs typeface="Constantia"/>
              </a:rPr>
              <a:t>n </a:t>
            </a:r>
            <a:r>
              <a:rPr sz="2400" dirty="0">
                <a:latin typeface="Constantia"/>
                <a:cs typeface="Constantia"/>
              </a:rPr>
              <a:t>de </a:t>
            </a:r>
            <a:r>
              <a:rPr sz="2400" spc="-5" dirty="0">
                <a:latin typeface="Constantia"/>
                <a:cs typeface="Constantia"/>
              </a:rPr>
              <a:t>que </a:t>
            </a:r>
            <a:r>
              <a:rPr sz="2400" spc="-30" dirty="0">
                <a:latin typeface="Constantia"/>
                <a:cs typeface="Constantia"/>
              </a:rPr>
              <a:t>haya  </a:t>
            </a:r>
            <a:r>
              <a:rPr sz="2400" dirty="0">
                <a:latin typeface="Constantia"/>
                <a:cs typeface="Constantia"/>
              </a:rPr>
              <a:t>n </a:t>
            </a:r>
            <a:r>
              <a:rPr sz="2400" spc="-10" dirty="0">
                <a:latin typeface="Constantia"/>
                <a:cs typeface="Constantia"/>
              </a:rPr>
              <a:t>clientes </a:t>
            </a:r>
            <a:r>
              <a:rPr sz="2400" dirty="0">
                <a:latin typeface="Constantia"/>
                <a:cs typeface="Constantia"/>
              </a:rPr>
              <a:t>en el </a:t>
            </a:r>
            <a:r>
              <a:rPr sz="2400" spc="-10" dirty="0">
                <a:latin typeface="Constantia"/>
                <a:cs typeface="Constantia"/>
              </a:rPr>
              <a:t>sistema, </a:t>
            </a:r>
            <a:r>
              <a:rPr sz="2400" spc="-5" dirty="0" err="1" smtClean="0">
                <a:latin typeface="Constantia"/>
                <a:cs typeface="Constantia"/>
              </a:rPr>
              <a:t>donde</a:t>
            </a:r>
            <a:r>
              <a:rPr lang="es-CL" sz="2400" spc="-5" dirty="0" smtClean="0">
                <a:latin typeface="Constantia"/>
                <a:cs typeface="Constantia"/>
              </a:rPr>
              <a:t> </a:t>
            </a:r>
            <a:r>
              <a:rPr sz="2400" spc="-425" dirty="0" smtClean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Symbol"/>
                <a:cs typeface="Symbol"/>
              </a:rPr>
              <a:t></a:t>
            </a:r>
            <a:r>
              <a:rPr sz="2400" b="1" spc="-10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:</a:t>
            </a:r>
            <a:endParaRPr sz="2400" dirty="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39111" y="4303165"/>
            <a:ext cx="379730" cy="532130"/>
          </a:xfrm>
          <a:custGeom>
            <a:avLst/>
            <a:gdLst/>
            <a:ahLst/>
            <a:cxnLst/>
            <a:rect l="l" t="t" r="r" b="b"/>
            <a:pathLst>
              <a:path w="379729" h="532129">
                <a:moveTo>
                  <a:pt x="379631" y="0"/>
                </a:moveTo>
                <a:lnTo>
                  <a:pt x="0" y="531761"/>
                </a:lnTo>
              </a:path>
            </a:pathLst>
          </a:custGeom>
          <a:ln w="6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9111" y="5511819"/>
            <a:ext cx="379730" cy="532130"/>
          </a:xfrm>
          <a:custGeom>
            <a:avLst/>
            <a:gdLst/>
            <a:ahLst/>
            <a:cxnLst/>
            <a:rect l="l" t="t" r="r" b="b"/>
            <a:pathLst>
              <a:path w="379729" h="532129">
                <a:moveTo>
                  <a:pt x="379631" y="0"/>
                </a:moveTo>
                <a:lnTo>
                  <a:pt x="0" y="531736"/>
                </a:lnTo>
              </a:path>
            </a:pathLst>
          </a:custGeom>
          <a:ln w="6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98481" y="4876741"/>
            <a:ext cx="17716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30" dirty="0">
                <a:latin typeface="Symbol"/>
                <a:cs typeface="Symbol"/>
              </a:rPr>
              <a:t>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66233" y="5729423"/>
            <a:ext cx="76454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33730" algn="l"/>
              </a:tabLst>
            </a:pPr>
            <a:r>
              <a:rPr sz="2350" u="sng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2350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350" u="sng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73081" y="4520793"/>
            <a:ext cx="98298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826769" algn="l"/>
              </a:tabLst>
            </a:pPr>
            <a:r>
              <a:rPr sz="3525" spc="135" baseline="-29550" dirty="0">
                <a:latin typeface="Symbol"/>
                <a:cs typeface="Symbol"/>
              </a:rPr>
              <a:t></a:t>
            </a:r>
            <a:r>
              <a:rPr sz="2350" u="sng" spc="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2350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350" u="sng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98816" y="6069436"/>
            <a:ext cx="11493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8816" y="4860791"/>
            <a:ext cx="11493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45580" y="5867060"/>
            <a:ext cx="185737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i="1" spc="30" dirty="0">
                <a:latin typeface="Times New Roman"/>
                <a:cs typeface="Times New Roman"/>
              </a:rPr>
              <a:t>p </a:t>
            </a:r>
            <a:r>
              <a:rPr sz="2350" spc="15" dirty="0">
                <a:latin typeface="Times New Roman"/>
                <a:cs typeface="Times New Roman"/>
              </a:rPr>
              <a:t>, </a:t>
            </a:r>
            <a:r>
              <a:rPr sz="2350" spc="-10" dirty="0">
                <a:latin typeface="Times New Roman"/>
                <a:cs typeface="Times New Roman"/>
              </a:rPr>
              <a:t>en </a:t>
            </a:r>
            <a:r>
              <a:rPr sz="2350" spc="50" dirty="0">
                <a:latin typeface="Times New Roman"/>
                <a:cs typeface="Times New Roman"/>
              </a:rPr>
              <a:t>otro</a:t>
            </a:r>
            <a:r>
              <a:rPr sz="2350" spc="-25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caso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45580" y="4658430"/>
            <a:ext cx="201676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i="1" spc="30" dirty="0">
                <a:latin typeface="Times New Roman"/>
                <a:cs typeface="Times New Roman"/>
              </a:rPr>
              <a:t>p</a:t>
            </a:r>
            <a:r>
              <a:rPr sz="2350" i="1" spc="320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,</a:t>
            </a:r>
            <a:r>
              <a:rPr sz="2350" spc="-229" dirty="0">
                <a:latin typeface="Times New Roman"/>
                <a:cs typeface="Times New Roman"/>
              </a:rPr>
              <a:t> </a:t>
            </a:r>
            <a:r>
              <a:rPr sz="2350" spc="45" dirty="0">
                <a:latin typeface="Times New Roman"/>
                <a:cs typeface="Times New Roman"/>
              </a:rPr>
              <a:t>si</a:t>
            </a:r>
            <a:r>
              <a:rPr sz="2350" spc="-165" dirty="0">
                <a:latin typeface="Times New Roman"/>
                <a:cs typeface="Times New Roman"/>
              </a:rPr>
              <a:t> </a:t>
            </a:r>
            <a:r>
              <a:rPr sz="2350" i="1" spc="30" dirty="0">
                <a:latin typeface="Times New Roman"/>
                <a:cs typeface="Times New Roman"/>
              </a:rPr>
              <a:t>n</a:t>
            </a:r>
            <a:r>
              <a:rPr sz="2350" i="1" spc="-50" dirty="0">
                <a:latin typeface="Times New Roman"/>
                <a:cs typeface="Times New Roman"/>
              </a:rPr>
              <a:t> 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spc="-90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0,1,...,</a:t>
            </a:r>
            <a:r>
              <a:rPr sz="2350" spc="-305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k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07391" y="4895529"/>
            <a:ext cx="26098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i="1" spc="-130" dirty="0">
                <a:latin typeface="Times New Roman"/>
                <a:cs typeface="Times New Roman"/>
              </a:rPr>
              <a:t>n</a:t>
            </a:r>
            <a:r>
              <a:rPr sz="2350" spc="20" dirty="0">
                <a:latin typeface="Times New Roman"/>
                <a:cs typeface="Times New Roman"/>
              </a:rPr>
              <a:t>!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61981" y="5187668"/>
            <a:ext cx="29654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89" baseline="-37825" dirty="0">
                <a:latin typeface="Symbol"/>
                <a:cs typeface="Symbol"/>
              </a:rPr>
              <a:t></a:t>
            </a:r>
            <a:r>
              <a:rPr sz="1400" i="1" spc="6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61981" y="3962400"/>
            <a:ext cx="29654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25" spc="89" baseline="-37825" dirty="0">
                <a:latin typeface="Symbol"/>
                <a:cs typeface="Symbol"/>
              </a:rPr>
              <a:t></a:t>
            </a:r>
            <a:r>
              <a:rPr sz="1400" i="1" spc="6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67200" y="5096510"/>
            <a:ext cx="750041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i="1" spc="25" dirty="0" err="1">
                <a:latin typeface="Times New Roman"/>
                <a:cs typeface="Times New Roman"/>
              </a:rPr>
              <a:t>p</a:t>
            </a:r>
            <a:r>
              <a:rPr sz="2100" i="1" spc="37" baseline="-23809" dirty="0" err="1">
                <a:latin typeface="Times New Roman"/>
                <a:cs typeface="Times New Roman"/>
              </a:rPr>
              <a:t>n</a:t>
            </a:r>
            <a:r>
              <a:rPr sz="2100" i="1" spc="37" baseline="-23809" dirty="0">
                <a:latin typeface="Times New Roman"/>
                <a:cs typeface="Times New Roman"/>
              </a:rPr>
              <a:t> </a:t>
            </a:r>
            <a:r>
              <a:rPr sz="2400" spc="30" dirty="0" smtClean="0">
                <a:latin typeface="Symbol"/>
                <a:cs typeface="Symbol"/>
              </a:rPr>
              <a:t></a:t>
            </a:r>
            <a:r>
              <a:rPr lang="es-CL" sz="2350" spc="-50" dirty="0">
                <a:latin typeface="Times New Roman"/>
                <a:cs typeface="Times New Roman"/>
              </a:rPr>
              <a:t> </a:t>
            </a:r>
            <a:r>
              <a:rPr sz="2400" spc="44" baseline="-9456" dirty="0" smtClean="0">
                <a:latin typeface="Symbol"/>
                <a:cs typeface="Symbol"/>
              </a:rPr>
              <a:t></a:t>
            </a:r>
            <a:endParaRPr sz="3525" baseline="-9456" dirty="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73081" y="5517508"/>
            <a:ext cx="98298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02615" algn="l"/>
              </a:tabLst>
            </a:pPr>
            <a:r>
              <a:rPr sz="3525" spc="135" baseline="-28368" dirty="0">
                <a:latin typeface="Symbol"/>
                <a:cs typeface="Symbol"/>
              </a:rPr>
              <a:t></a:t>
            </a:r>
            <a:r>
              <a:rPr sz="2350" spc="90" dirty="0">
                <a:latin typeface="Symbol"/>
                <a:cs typeface="Symbol"/>
              </a:rPr>
              <a:t></a:t>
            </a:r>
            <a:r>
              <a:rPr sz="2350" spc="90" dirty="0">
                <a:latin typeface="Times New Roman"/>
                <a:cs typeface="Times New Roman"/>
              </a:rPr>
              <a:t>	</a:t>
            </a:r>
            <a:r>
              <a:rPr sz="3750" i="1" spc="-75" baseline="-23333" dirty="0">
                <a:latin typeface="Symbol"/>
                <a:cs typeface="Symbol"/>
              </a:rPr>
              <a:t></a:t>
            </a:r>
            <a:r>
              <a:rPr sz="3750" i="1" spc="-465" baseline="-23333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73081" y="5379247"/>
            <a:ext cx="5803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350" spc="90" dirty="0">
                <a:latin typeface="Symbol"/>
                <a:cs typeface="Symbol"/>
              </a:rPr>
              <a:t></a:t>
            </a:r>
            <a:r>
              <a:rPr sz="2350" spc="-250" dirty="0">
                <a:latin typeface="Times New Roman"/>
                <a:cs typeface="Times New Roman"/>
              </a:rPr>
              <a:t> </a:t>
            </a:r>
            <a:r>
              <a:rPr sz="3750" i="1" spc="-75" baseline="-5555" dirty="0">
                <a:latin typeface="Symbol"/>
                <a:cs typeface="Symbol"/>
              </a:rPr>
              <a:t></a:t>
            </a:r>
            <a:endParaRPr sz="3750" baseline="-5555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8110" y="4308879"/>
            <a:ext cx="41783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0" i="1" spc="-75" baseline="-23333" dirty="0">
                <a:latin typeface="Symbol"/>
                <a:cs typeface="Symbol"/>
              </a:rPr>
              <a:t></a:t>
            </a:r>
            <a:r>
              <a:rPr sz="3750" i="1" spc="-465" baseline="-23333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14794" y="4028132"/>
            <a:ext cx="8382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95910" algn="l"/>
              </a:tabLst>
            </a:pPr>
            <a:r>
              <a:rPr sz="2400" spc="10" dirty="0">
                <a:latin typeface="Symbol"/>
                <a:cs typeface="Symbol"/>
              </a:rPr>
              <a:t></a:t>
            </a:r>
            <a:r>
              <a:rPr sz="2400" spc="10" dirty="0">
                <a:latin typeface="Times New Roman"/>
                <a:cs typeface="Times New Roman"/>
              </a:rPr>
              <a:t>	</a:t>
            </a:r>
            <a:r>
              <a:rPr sz="3525" spc="135" baseline="-9456" dirty="0">
                <a:latin typeface="Symbol"/>
                <a:cs typeface="Symbol"/>
              </a:rPr>
              <a:t></a:t>
            </a:r>
            <a:r>
              <a:rPr sz="3525" spc="135" baseline="-26004" dirty="0">
                <a:latin typeface="Symbol"/>
                <a:cs typeface="Symbol"/>
              </a:rPr>
              <a:t></a:t>
            </a:r>
            <a:r>
              <a:rPr sz="3525" spc="-375" baseline="-26004" dirty="0">
                <a:latin typeface="Times New Roman"/>
                <a:cs typeface="Times New Roman"/>
              </a:rPr>
              <a:t> </a:t>
            </a:r>
            <a:r>
              <a:rPr sz="3750" i="1" spc="-75" baseline="-31111" dirty="0">
                <a:latin typeface="Symbol"/>
                <a:cs typeface="Symbol"/>
              </a:rPr>
              <a:t></a:t>
            </a:r>
            <a:endParaRPr sz="3750" baseline="-31111">
              <a:latin typeface="Symbol"/>
              <a:cs typeface="Symbol"/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946004" y="2891662"/>
            <a:ext cx="4189185" cy="1738458"/>
            <a:chOff x="946004" y="2891662"/>
            <a:chExt cx="4189185" cy="1738458"/>
          </a:xfrm>
        </p:grpSpPr>
        <p:sp>
          <p:nvSpPr>
            <p:cNvPr id="15" name="object 15"/>
            <p:cNvSpPr txBox="1"/>
            <p:nvPr/>
          </p:nvSpPr>
          <p:spPr>
            <a:xfrm>
              <a:off x="946004" y="3283006"/>
              <a:ext cx="3763645" cy="57340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  <a:tabLst>
                  <a:tab pos="1400810" algn="l"/>
                  <a:tab pos="2011045" algn="l"/>
                  <a:tab pos="3299460" algn="l"/>
                  <a:tab pos="3606800" algn="l"/>
                </a:tabLst>
              </a:pPr>
              <a:r>
                <a:rPr sz="3600" i="1" spc="7" baseline="-25462" dirty="0">
                  <a:latin typeface="Times New Roman"/>
                  <a:cs typeface="Times New Roman"/>
                </a:rPr>
                <a:t>p</a:t>
              </a:r>
              <a:r>
                <a:rPr sz="2100" spc="7" baseline="-67460" dirty="0">
                  <a:latin typeface="Times New Roman"/>
                  <a:cs typeface="Times New Roman"/>
                </a:rPr>
                <a:t>0  </a:t>
              </a:r>
              <a:r>
                <a:rPr sz="3600" spc="15" baseline="-25462" dirty="0">
                  <a:latin typeface="Symbol"/>
                  <a:cs typeface="Symbol"/>
                </a:rPr>
                <a:t></a:t>
              </a:r>
              <a:r>
                <a:rPr sz="3600" spc="-89" baseline="-25462" dirty="0">
                  <a:latin typeface="Times New Roman"/>
                  <a:cs typeface="Times New Roman"/>
                </a:rPr>
                <a:t> </a:t>
              </a:r>
              <a:r>
                <a:rPr sz="3600" spc="15" baseline="-11574" dirty="0">
                  <a:latin typeface="Symbol"/>
                  <a:cs typeface="Symbol"/>
                </a:rPr>
                <a:t></a:t>
              </a:r>
              <a:r>
                <a:rPr sz="3600" spc="-300" baseline="-11574" dirty="0">
                  <a:latin typeface="Times New Roman"/>
                  <a:cs typeface="Times New Roman"/>
                </a:rPr>
                <a:t> 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3600" spc="15" baseline="-25462" dirty="0">
                  <a:latin typeface="Symbol"/>
                  <a:cs typeface="Symbol"/>
                </a:rPr>
                <a:t></a:t>
              </a:r>
              <a:r>
                <a:rPr sz="3600" spc="-277" baseline="-25462" dirty="0">
                  <a:latin typeface="Times New Roman"/>
                  <a:cs typeface="Times New Roman"/>
                </a:rPr>
                <a:t> </a:t>
              </a:r>
              <a:r>
                <a:rPr sz="5400" spc="337" baseline="-25462" dirty="0">
                  <a:latin typeface="Symbol"/>
                  <a:cs typeface="Symbol"/>
                </a:rPr>
                <a:t>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r>
                <a:rPr sz="3600" spc="15" baseline="-11574" dirty="0">
                  <a:latin typeface="Symbol"/>
                  <a:cs typeface="Symbol"/>
                </a:rPr>
                <a:t></a:t>
              </a:r>
              <a:endParaRPr sz="3600" baseline="-11574" dirty="0">
                <a:latin typeface="Symbol"/>
                <a:cs typeface="Symbol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885900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168" y="0"/>
                  </a:moveTo>
                  <a:lnTo>
                    <a:pt x="0" y="533408"/>
                  </a:lnTo>
                </a:path>
              </a:pathLst>
            </a:custGeom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84872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218" y="0"/>
                  </a:moveTo>
                  <a:lnTo>
                    <a:pt x="0" y="533408"/>
                  </a:lnTo>
                </a:path>
              </a:pathLst>
            </a:custGeom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540194" y="3791744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543568" y="4044093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43568" y="4239595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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518168" y="3207097"/>
              <a:ext cx="3638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r>
                <a:rPr sz="2400" spc="-260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</a:t>
              </a:r>
              <a:endParaRPr sz="3600" baseline="-5787" dirty="0">
                <a:latin typeface="Symbol"/>
                <a:cs typeface="Symbo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161666" y="3353774"/>
              <a:ext cx="49593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5" dirty="0">
                  <a:latin typeface="Times New Roman"/>
                  <a:cs typeface="Times New Roman"/>
                </a:rPr>
                <a:t>k </a:t>
              </a:r>
              <a:r>
                <a:rPr sz="1400" spc="-40" dirty="0">
                  <a:latin typeface="Symbol"/>
                  <a:cs typeface="Symbol"/>
                </a:rPr>
                <a:t></a:t>
              </a:r>
              <a:r>
                <a:rPr sz="1400" spc="-40" dirty="0" smtClean="0">
                  <a:latin typeface="Times New Roman"/>
                  <a:cs typeface="Times New Roman"/>
                </a:rPr>
                <a:t>1</a:t>
              </a:r>
              <a:endParaRPr sz="3600" baseline="4629" dirty="0">
                <a:latin typeface="Symbol"/>
                <a:cs typeface="Symbo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245503" y="3991323"/>
              <a:ext cx="320040" cy="2387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80" dirty="0">
                  <a:latin typeface="Times New Roman"/>
                  <a:cs typeface="Times New Roman"/>
                </a:rPr>
                <a:t>n</a:t>
              </a:r>
              <a:r>
                <a:rPr sz="1400" spc="50" dirty="0">
                  <a:latin typeface="Symbol"/>
                  <a:cs typeface="Symbol"/>
                </a:rPr>
                <a:t></a:t>
              </a:r>
              <a:r>
                <a:rPr sz="1400" spc="5" dirty="0">
                  <a:latin typeface="Times New Roman"/>
                  <a:cs typeface="Times New Roman"/>
                </a:rPr>
                <a:t>0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207888" y="2891662"/>
              <a:ext cx="701040" cy="390525"/>
            </a:xfrm>
            <a:prstGeom prst="rect">
              <a:avLst/>
            </a:prstGeom>
          </p:spPr>
          <p:txBody>
            <a:bodyPr vert="horz" wrap="square" lIns="0" tIns="52705" rIns="0" bIns="0" rtlCol="0">
              <a:spAutoFit/>
            </a:bodyPr>
            <a:lstStyle/>
            <a:p>
              <a:pPr marR="30480" algn="r">
                <a:lnSpc>
                  <a:spcPts val="680"/>
                </a:lnSpc>
                <a:spcBef>
                  <a:spcPts val="415"/>
                </a:spcBef>
              </a:pPr>
              <a:r>
                <a:rPr sz="1400" spc="-10" dirty="0">
                  <a:latin typeface="Symbol"/>
                  <a:cs typeface="Symbol"/>
                </a:rPr>
                <a:t></a:t>
              </a:r>
              <a:r>
                <a:rPr sz="1400" spc="5" dirty="0">
                  <a:latin typeface="Times New Roman"/>
                  <a:cs typeface="Times New Roman"/>
                </a:rPr>
                <a:t>1</a:t>
              </a:r>
              <a:endParaRPr sz="1400">
                <a:latin typeface="Times New Roman"/>
                <a:cs typeface="Times New Roman"/>
              </a:endParaRPr>
            </a:p>
            <a:p>
              <a:pPr marL="38100">
                <a:lnSpc>
                  <a:spcPts val="1880"/>
                </a:lnSpc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n</a:t>
              </a:r>
              <a:r>
                <a:rPr sz="1400" i="1" spc="295" dirty="0">
                  <a:latin typeface="Times New Roman"/>
                  <a:cs typeface="Times New Roman"/>
                </a:rPr>
                <a:t> </a:t>
              </a:r>
              <a:r>
                <a:rPr sz="3600" spc="15" baseline="-21990" dirty="0">
                  <a:latin typeface="Symbol"/>
                  <a:cs typeface="Symbol"/>
                </a:rPr>
                <a:t></a:t>
              </a:r>
              <a:endParaRPr sz="3600" baseline="-21990">
                <a:latin typeface="Symbol"/>
                <a:cs typeface="Symbo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308816" y="2891662"/>
              <a:ext cx="2876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k</a:t>
              </a:r>
              <a:endParaRPr sz="1400">
                <a:latin typeface="Times New Roman"/>
                <a:cs typeface="Times New Roman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952675" y="3811102"/>
              <a:ext cx="2622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i="1" spc="-150" dirty="0">
                  <a:latin typeface="Times New Roman"/>
                  <a:cs typeface="Times New Roman"/>
                </a:rPr>
                <a:t>n</a:t>
              </a:r>
              <a:r>
                <a:rPr sz="2400" spc="5" dirty="0">
                  <a:latin typeface="Times New Roman"/>
                  <a:cs typeface="Times New Roman"/>
                </a:rPr>
                <a:t>!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984156" y="3190219"/>
              <a:ext cx="725170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68325" algn="l"/>
                </a:tabLst>
              </a:pPr>
              <a:r>
                <a:rPr sz="3750" i="1" spc="-67" baseline="-28888" dirty="0">
                  <a:latin typeface="Symbol"/>
                  <a:cs typeface="Symbol"/>
                </a:rPr>
                <a:t></a:t>
              </a:r>
              <a:r>
                <a:rPr sz="3750" i="1" spc="-397" baseline="-28888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</a:t>
              </a:r>
              <a:r>
                <a:rPr sz="3600" spc="15" baseline="-5787" dirty="0">
                  <a:latin typeface="Times New Roman"/>
                  <a:cs typeface="Times New Roman"/>
                </a:rPr>
                <a:t>	</a:t>
              </a: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505200" y="3048000"/>
              <a:ext cx="413384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sz="2400" spc="10" dirty="0" smtClean="0">
                  <a:latin typeface="Symbol"/>
                  <a:cs typeface="Symbol"/>
                </a:rPr>
                <a:t></a:t>
              </a:r>
              <a:r>
                <a:rPr sz="2400" spc="-265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6666" dirty="0">
                  <a:latin typeface="Symbol"/>
                  <a:cs typeface="Symbol"/>
                </a:rPr>
                <a:t></a:t>
              </a:r>
              <a:endParaRPr sz="3750" baseline="-6666" dirty="0">
                <a:latin typeface="Symbol"/>
                <a:cs typeface="Symbo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543568" y="3713266"/>
              <a:ext cx="1438275" cy="50800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3600" spc="15" baseline="3472" dirty="0">
                  <a:latin typeface="Symbol"/>
                  <a:cs typeface="Symbol"/>
                </a:rPr>
                <a:t></a:t>
              </a:r>
              <a:r>
                <a:rPr sz="3600" spc="-240" baseline="3472" dirty="0">
                  <a:latin typeface="Times New Roman"/>
                  <a:cs typeface="Times New Roman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400" spc="-65" dirty="0">
                  <a:latin typeface="Times New Roman"/>
                  <a:cs typeface="Times New Roman"/>
                </a:rPr>
                <a:t>!</a:t>
              </a:r>
              <a:r>
                <a:rPr sz="3150" spc="-65" dirty="0">
                  <a:latin typeface="Symbol"/>
                  <a:cs typeface="Symbol"/>
                </a:rPr>
                <a:t>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500" i="1" spc="-65" dirty="0">
                  <a:latin typeface="Symbol"/>
                  <a:cs typeface="Symbol"/>
                </a:rPr>
                <a:t></a:t>
              </a:r>
              <a:r>
                <a:rPr sz="2500" i="1" spc="-95" dirty="0">
                  <a:latin typeface="Times New Roman"/>
                  <a:cs typeface="Times New Roman"/>
                </a:rPr>
                <a:t> </a:t>
              </a:r>
              <a:r>
                <a:rPr sz="2400" spc="10" dirty="0">
                  <a:latin typeface="Symbol"/>
                  <a:cs typeface="Symbol"/>
                </a:rPr>
                <a:t></a:t>
              </a:r>
              <a:r>
                <a:rPr sz="2400" spc="-270" dirty="0">
                  <a:latin typeface="Times New Roman"/>
                  <a:cs typeface="Times New Roman"/>
                </a:rPr>
                <a:t> </a:t>
              </a:r>
              <a:r>
                <a:rPr sz="2500" i="1" spc="-45" dirty="0">
                  <a:latin typeface="Symbol"/>
                  <a:cs typeface="Symbol"/>
                </a:rPr>
                <a:t></a:t>
              </a:r>
              <a:r>
                <a:rPr sz="2500" i="1" spc="-395" dirty="0">
                  <a:latin typeface="Times New Roman"/>
                  <a:cs typeface="Times New Roman"/>
                </a:rPr>
                <a:t> </a:t>
              </a:r>
              <a:r>
                <a:rPr sz="3150" spc="-254" dirty="0">
                  <a:latin typeface="Symbol"/>
                  <a:cs typeface="Symbol"/>
                </a:rPr>
                <a:t></a:t>
              </a:r>
              <a:endParaRPr sz="3150">
                <a:latin typeface="Symbol"/>
                <a:cs typeface="Symbo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085260" y="3197104"/>
              <a:ext cx="875665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25780" algn="l"/>
                </a:tabLst>
              </a:pPr>
              <a:r>
                <a:rPr sz="3750" i="1" spc="-67" baseline="-27777" dirty="0">
                  <a:latin typeface="Symbol"/>
                  <a:cs typeface="Symbol"/>
                </a:rPr>
                <a:t></a:t>
              </a:r>
              <a:r>
                <a:rPr sz="3750" i="1" spc="-397" baseline="-27777" dirty="0">
                  <a:latin typeface="Times New Roman"/>
                  <a:cs typeface="Times New Roman"/>
                </a:rPr>
                <a:t> </a:t>
              </a:r>
              <a:r>
                <a:rPr sz="3600" spc="15" baseline="-4629" dirty="0">
                  <a:latin typeface="Symbol"/>
                  <a:cs typeface="Symbol"/>
                </a:rPr>
                <a:t></a:t>
              </a:r>
              <a:r>
                <a:rPr sz="3600" spc="15" baseline="-4629" dirty="0">
                  <a:latin typeface="Times New Roman"/>
                  <a:cs typeface="Times New Roman"/>
                </a:rPr>
                <a:t>	</a:t>
              </a:r>
              <a:r>
                <a:rPr sz="2400" i="1" spc="-35" dirty="0">
                  <a:latin typeface="Times New Roman"/>
                  <a:cs typeface="Times New Roman"/>
                </a:rPr>
                <a:t>k</a:t>
              </a:r>
              <a:r>
                <a:rPr sz="2500" i="1" spc="-35" dirty="0">
                  <a:latin typeface="Symbol"/>
                  <a:cs typeface="Symbol"/>
                </a:rPr>
                <a:t></a:t>
              </a:r>
              <a:endParaRPr sz="2500">
                <a:latin typeface="Symbol"/>
                <a:cs typeface="Symbo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473174" y="2994721"/>
              <a:ext cx="633122" cy="44691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lang="es-CL" sz="1400" spc="10" dirty="0" smtClean="0">
                  <a:latin typeface="Symbol"/>
                  <a:cs typeface="Symbol"/>
                </a:rPr>
                <a:t> </a:t>
              </a:r>
              <a:r>
                <a:rPr sz="2800" spc="10" dirty="0" smtClean="0">
                  <a:latin typeface="Symbol"/>
                  <a:cs typeface="Symbol"/>
                </a:rPr>
                <a:t></a:t>
              </a:r>
              <a:r>
                <a:rPr sz="4000" spc="15" baseline="-16203" dirty="0" smtClean="0">
                  <a:latin typeface="Symbol"/>
                  <a:cs typeface="Symbol"/>
                </a:rPr>
                <a:t></a:t>
              </a:r>
              <a:r>
                <a:rPr sz="3600" spc="-742" baseline="-16203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21111" dirty="0">
                  <a:latin typeface="Symbol"/>
                  <a:cs typeface="Symbol"/>
                </a:rPr>
                <a:t></a:t>
              </a:r>
              <a:endParaRPr sz="3750" baseline="-21111" dirty="0">
                <a:latin typeface="Symbol"/>
                <a:cs typeface="Symbo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514794" y="4239595"/>
              <a:ext cx="62039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  <a:tabLst>
                  <a:tab pos="295910" algn="l"/>
                </a:tabLst>
              </a:pPr>
              <a:r>
                <a:rPr sz="2400" spc="10" dirty="0"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r>
                <a:rPr sz="3525" spc="135" baseline="-28368" dirty="0">
                  <a:latin typeface="Symbol"/>
                  <a:cs typeface="Symbol"/>
                </a:rPr>
                <a:t></a:t>
              </a:r>
              <a:r>
                <a:rPr sz="3525" spc="135" baseline="-15366" dirty="0">
                  <a:latin typeface="Symbol"/>
                  <a:cs typeface="Symbol"/>
                </a:rPr>
                <a:t></a:t>
              </a:r>
              <a:endParaRPr sz="3525" baseline="-15366">
                <a:latin typeface="Symbol"/>
                <a:cs typeface="Symbol"/>
              </a:endParaRP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3432114" y="3167390"/>
              <a:ext cx="3016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L" spc="-260" dirty="0" smtClean="0">
                  <a:latin typeface="Times New Roman"/>
                  <a:cs typeface="Times New Roman"/>
                </a:rPr>
                <a:t> </a:t>
              </a:r>
              <a:r>
                <a:rPr lang="es-CL" sz="2800" spc="15" baseline="-5787" dirty="0" smtClean="0">
                  <a:latin typeface="Symbol"/>
                  <a:cs typeface="Symbol"/>
                </a:rPr>
                <a:t></a:t>
              </a:r>
              <a:endParaRPr lang="es-CL" dirty="0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4747438" y="6096000"/>
            <a:ext cx="18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spc="-855" baseline="-24822" dirty="0" smtClean="0">
                <a:latin typeface="Symbol"/>
                <a:cs typeface="Symbol"/>
              </a:rPr>
              <a:t></a:t>
            </a:r>
            <a:r>
              <a:rPr lang="es-CL" b="1" spc="-855" baseline="-24822" dirty="0" smtClean="0">
                <a:latin typeface="Times New Roman"/>
                <a:cs typeface="Times New Roman"/>
              </a:rPr>
              <a:t> 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248295"/>
            <a:ext cx="5628289" cy="34004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55149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5" dirty="0"/>
              <a:t>Teoría </a:t>
            </a:r>
            <a:r>
              <a:rPr sz="3200" spc="-10" dirty="0"/>
              <a:t>de colas </a:t>
            </a:r>
            <a:r>
              <a:rPr sz="3200" spc="-5" dirty="0"/>
              <a:t>o líneas </a:t>
            </a:r>
            <a:r>
              <a:rPr sz="3200" spc="-10" dirty="0"/>
              <a:t>de</a:t>
            </a:r>
            <a:r>
              <a:rPr sz="3200" spc="65" dirty="0"/>
              <a:t> </a:t>
            </a:r>
            <a:r>
              <a:rPr sz="3200" spc="-20" dirty="0"/>
              <a:t>espera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198245"/>
            <a:ext cx="7810500" cy="157094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60960" algn="just">
              <a:lnSpc>
                <a:spcPct val="90000"/>
              </a:lnSpc>
              <a:spcBef>
                <a:spcPts val="370"/>
              </a:spcBef>
            </a:pPr>
            <a:r>
              <a:rPr sz="2200" spc="-15" dirty="0">
                <a:latin typeface="Constantia"/>
                <a:cs typeface="Constantia"/>
              </a:rPr>
              <a:t>Cuando se </a:t>
            </a:r>
            <a:r>
              <a:rPr sz="2200" spc="-10" dirty="0">
                <a:latin typeface="Constantia"/>
                <a:cs typeface="Constantia"/>
              </a:rPr>
              <a:t>tiene </a:t>
            </a:r>
            <a:r>
              <a:rPr sz="2200" spc="-15" dirty="0">
                <a:latin typeface="Constantia"/>
                <a:cs typeface="Constantia"/>
              </a:rPr>
              <a:t>un </a:t>
            </a:r>
            <a:r>
              <a:rPr sz="2200" spc="-10" dirty="0">
                <a:latin typeface="Constantia"/>
                <a:cs typeface="Constantia"/>
              </a:rPr>
              <a:t>problema </a:t>
            </a:r>
            <a:r>
              <a:rPr sz="2200" spc="-15" dirty="0">
                <a:latin typeface="Constantia"/>
                <a:cs typeface="Constantia"/>
              </a:rPr>
              <a:t>de </a:t>
            </a:r>
            <a:r>
              <a:rPr sz="2200" spc="-20" dirty="0">
                <a:latin typeface="Constantia"/>
                <a:cs typeface="Constantia"/>
              </a:rPr>
              <a:t>congestión </a:t>
            </a:r>
            <a:r>
              <a:rPr sz="2200" dirty="0">
                <a:latin typeface="Constantia"/>
                <a:cs typeface="Constantia"/>
              </a:rPr>
              <a:t>o </a:t>
            </a:r>
            <a:r>
              <a:rPr sz="2200" spc="-15" dirty="0">
                <a:latin typeface="Constantia"/>
                <a:cs typeface="Constantia"/>
              </a:rPr>
              <a:t>atochamiento,  </a:t>
            </a:r>
            <a:r>
              <a:rPr sz="2200" spc="-5" dirty="0">
                <a:latin typeface="Constantia"/>
                <a:cs typeface="Constantia"/>
              </a:rPr>
              <a:t>estamos </a:t>
            </a:r>
            <a:r>
              <a:rPr sz="2200" spc="-20" dirty="0">
                <a:latin typeface="Constantia"/>
                <a:cs typeface="Constantia"/>
              </a:rPr>
              <a:t>frente </a:t>
            </a:r>
            <a:r>
              <a:rPr sz="2200" dirty="0">
                <a:latin typeface="Constantia"/>
                <a:cs typeface="Constantia"/>
              </a:rPr>
              <a:t>a </a:t>
            </a:r>
            <a:r>
              <a:rPr sz="2200" spc="-15" dirty="0">
                <a:latin typeface="Constantia"/>
                <a:cs typeface="Constantia"/>
              </a:rPr>
              <a:t>un </a:t>
            </a:r>
            <a:r>
              <a:rPr sz="2200" spc="-10" dirty="0">
                <a:latin typeface="Constantia"/>
                <a:cs typeface="Constantia"/>
              </a:rPr>
              <a:t>problema </a:t>
            </a:r>
            <a:r>
              <a:rPr sz="2200" spc="-5" dirty="0">
                <a:latin typeface="Constantia"/>
                <a:cs typeface="Constantia"/>
              </a:rPr>
              <a:t>líneas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10" dirty="0">
                <a:latin typeface="Constantia"/>
                <a:cs typeface="Constantia"/>
              </a:rPr>
              <a:t>espera. </a:t>
            </a:r>
            <a:r>
              <a:rPr sz="2200" spc="25" dirty="0">
                <a:latin typeface="Constantia"/>
                <a:cs typeface="Constantia"/>
              </a:rPr>
              <a:t>La </a:t>
            </a:r>
            <a:r>
              <a:rPr sz="2200" spc="-10" dirty="0">
                <a:latin typeface="Constantia"/>
                <a:cs typeface="Constantia"/>
              </a:rPr>
              <a:t>teoría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15" dirty="0">
                <a:latin typeface="Constantia"/>
                <a:cs typeface="Constantia"/>
              </a:rPr>
              <a:t>colas  </a:t>
            </a:r>
            <a:r>
              <a:rPr sz="2200" spc="-5" dirty="0">
                <a:latin typeface="Constantia"/>
                <a:cs typeface="Constantia"/>
              </a:rPr>
              <a:t>analiza </a:t>
            </a:r>
            <a:r>
              <a:rPr sz="2200" spc="-10" dirty="0">
                <a:latin typeface="Constantia"/>
                <a:cs typeface="Constantia"/>
              </a:rPr>
              <a:t>la causa </a:t>
            </a:r>
            <a:r>
              <a:rPr sz="2200" dirty="0">
                <a:latin typeface="Constantia"/>
                <a:cs typeface="Constantia"/>
              </a:rPr>
              <a:t>de la </a:t>
            </a:r>
            <a:r>
              <a:rPr sz="2200" spc="-10" dirty="0">
                <a:latin typeface="Constantia"/>
                <a:cs typeface="Constantia"/>
              </a:rPr>
              <a:t>formación </a:t>
            </a:r>
            <a:r>
              <a:rPr sz="2200" dirty="0">
                <a:latin typeface="Constantia"/>
                <a:cs typeface="Constantia"/>
              </a:rPr>
              <a:t>de la </a:t>
            </a:r>
            <a:r>
              <a:rPr sz="2200" spc="-15" dirty="0">
                <a:latin typeface="Constantia"/>
                <a:cs typeface="Constantia"/>
              </a:rPr>
              <a:t>cola, </a:t>
            </a:r>
            <a:r>
              <a:rPr sz="2200" dirty="0">
                <a:latin typeface="Constantia"/>
                <a:cs typeface="Constantia"/>
              </a:rPr>
              <a:t>que es la</a:t>
            </a:r>
            <a:r>
              <a:rPr sz="2200" spc="-39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existencia </a:t>
            </a:r>
            <a:r>
              <a:rPr sz="2200" spc="-5" dirty="0">
                <a:latin typeface="Constantia"/>
                <a:cs typeface="Constantia"/>
              </a:rPr>
              <a:t>de  </a:t>
            </a:r>
            <a:r>
              <a:rPr sz="2200" spc="-10" dirty="0">
                <a:latin typeface="Constantia"/>
                <a:cs typeface="Constantia"/>
              </a:rPr>
              <a:t>momentos en </a:t>
            </a:r>
            <a:r>
              <a:rPr sz="2200" spc="-5" dirty="0">
                <a:latin typeface="Constantia"/>
                <a:cs typeface="Constantia"/>
              </a:rPr>
              <a:t>los </a:t>
            </a:r>
            <a:r>
              <a:rPr sz="2200" dirty="0">
                <a:latin typeface="Constantia"/>
                <a:cs typeface="Constantia"/>
              </a:rPr>
              <a:t>que </a:t>
            </a:r>
            <a:r>
              <a:rPr sz="2200" spc="-20" dirty="0">
                <a:latin typeface="Constantia"/>
                <a:cs typeface="Constantia"/>
              </a:rPr>
              <a:t>hay </a:t>
            </a:r>
            <a:r>
              <a:rPr sz="2200" dirty="0">
                <a:latin typeface="Constantia"/>
                <a:cs typeface="Constantia"/>
              </a:rPr>
              <a:t>una </a:t>
            </a:r>
            <a:r>
              <a:rPr sz="2200" spc="-20" dirty="0">
                <a:latin typeface="Constantia"/>
                <a:cs typeface="Constantia"/>
              </a:rPr>
              <a:t>mayor </a:t>
            </a:r>
            <a:r>
              <a:rPr sz="2200" spc="-10" dirty="0">
                <a:latin typeface="Constantia"/>
                <a:cs typeface="Constantia"/>
              </a:rPr>
              <a:t>demanda </a:t>
            </a:r>
            <a:r>
              <a:rPr sz="2200" dirty="0">
                <a:latin typeface="Constantia"/>
                <a:cs typeface="Constantia"/>
              </a:rPr>
              <a:t>de servicio que la  </a:t>
            </a:r>
            <a:r>
              <a:rPr sz="2200" spc="-5" dirty="0">
                <a:latin typeface="Constantia"/>
                <a:cs typeface="Constantia"/>
              </a:rPr>
              <a:t>capacidad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175" dirty="0">
                <a:latin typeface="Constantia"/>
                <a:cs typeface="Constantia"/>
              </a:rPr>
              <a:t> </a:t>
            </a:r>
            <a:r>
              <a:rPr sz="2200" dirty="0" err="1" smtClean="0">
                <a:latin typeface="Constantia"/>
                <a:cs typeface="Constantia"/>
              </a:rPr>
              <a:t>servicio</a:t>
            </a:r>
            <a:r>
              <a:rPr lang="es-CL" sz="2200" dirty="0" smtClean="0">
                <a:latin typeface="Constantia"/>
                <a:cs typeface="Constantia"/>
              </a:rPr>
              <a:t>.</a:t>
            </a:r>
            <a:endParaRPr sz="2200" dirty="0">
              <a:latin typeface="Constantia"/>
              <a:cs typeface="Constantia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6" y="2895600"/>
            <a:ext cx="4129088" cy="274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40843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Medidas </a:t>
            </a:r>
            <a:r>
              <a:rPr sz="3200" spc="-10" dirty="0"/>
              <a:t>de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4769"/>
            <a:ext cx="4797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Número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clientes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cola: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17" y="3383026"/>
            <a:ext cx="6744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Usamos razonamientos </a:t>
            </a:r>
            <a:r>
              <a:rPr sz="2400" spc="-15" dirty="0">
                <a:latin typeface="Arial"/>
                <a:cs typeface="Arial"/>
              </a:rPr>
              <a:t>ya </a:t>
            </a:r>
            <a:r>
              <a:rPr sz="2400" spc="-5" dirty="0">
                <a:latin typeface="Arial"/>
                <a:cs typeface="Arial"/>
              </a:rPr>
              <a:t>vistos </a:t>
            </a:r>
            <a:r>
              <a:rPr sz="2400" dirty="0">
                <a:latin typeface="Arial"/>
                <a:cs typeface="Arial"/>
              </a:rPr>
              <a:t>para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obtener: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4688" y="4394487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>
                <a:moveTo>
                  <a:pt x="0" y="0"/>
                </a:moveTo>
                <a:lnTo>
                  <a:pt x="272390" y="0"/>
                </a:lnTo>
              </a:path>
            </a:pathLst>
          </a:custGeom>
          <a:ln w="139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0916" y="4373915"/>
            <a:ext cx="22669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i="1" spc="-60" dirty="0">
                <a:latin typeface="Symbol"/>
                <a:cs typeface="Symbol"/>
              </a:rPr>
              <a:t>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7700" y="3905949"/>
            <a:ext cx="57023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050" spc="37" baseline="-34979" dirty="0">
                <a:latin typeface="Symbol"/>
                <a:cs typeface="Symbol"/>
              </a:rPr>
              <a:t></a:t>
            </a:r>
            <a:r>
              <a:rPr sz="4050" spc="375" baseline="-34979" dirty="0">
                <a:latin typeface="Times New Roman"/>
                <a:cs typeface="Times New Roman"/>
              </a:rPr>
              <a:t> </a:t>
            </a:r>
            <a:r>
              <a:rPr sz="2700" spc="25" dirty="0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2945" y="4353001"/>
            <a:ext cx="1276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spc="2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71060" y="4123370"/>
            <a:ext cx="988694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6245" algn="l"/>
              </a:tabLst>
            </a:pPr>
            <a:r>
              <a:rPr sz="2700" i="1" spc="40" dirty="0">
                <a:latin typeface="Times New Roman"/>
                <a:cs typeface="Times New Roman"/>
              </a:rPr>
              <a:t>W	</a:t>
            </a:r>
            <a:r>
              <a:rPr sz="2700" spc="25" dirty="0">
                <a:latin typeface="Symbol"/>
                <a:cs typeface="Symbol"/>
              </a:rPr>
              <a:t></a:t>
            </a:r>
            <a:r>
              <a:rPr sz="2700" spc="-315" dirty="0">
                <a:latin typeface="Times New Roman"/>
                <a:cs typeface="Times New Roman"/>
              </a:rPr>
              <a:t> </a:t>
            </a:r>
            <a:r>
              <a:rPr sz="2700" i="1" spc="40" dirty="0">
                <a:latin typeface="Times New Roman"/>
                <a:cs typeface="Times New Roman"/>
              </a:rPr>
              <a:t>W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05975" y="5062286"/>
            <a:ext cx="137477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74980" algn="l"/>
              </a:tabLst>
            </a:pPr>
            <a:r>
              <a:rPr sz="2700" i="1" spc="35" dirty="0">
                <a:latin typeface="Times New Roman"/>
                <a:cs typeface="Times New Roman"/>
              </a:rPr>
              <a:t>L</a:t>
            </a:r>
            <a:r>
              <a:rPr sz="2325" i="1" spc="52" baseline="-25089" dirty="0">
                <a:latin typeface="Times New Roman"/>
                <a:cs typeface="Times New Roman"/>
              </a:rPr>
              <a:t>q	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-110" dirty="0">
                <a:latin typeface="Times New Roman"/>
                <a:cs typeface="Times New Roman"/>
              </a:rPr>
              <a:t> </a:t>
            </a:r>
            <a:r>
              <a:rPr sz="2850" i="1" dirty="0">
                <a:latin typeface="Symbol"/>
                <a:cs typeface="Symbol"/>
              </a:rPr>
              <a:t></a:t>
            </a:r>
            <a:r>
              <a:rPr sz="2700" i="1" dirty="0">
                <a:latin typeface="Times New Roman"/>
                <a:cs typeface="Times New Roman"/>
              </a:rPr>
              <a:t>W</a:t>
            </a:r>
            <a:r>
              <a:rPr sz="2325" i="1" baseline="-25089" dirty="0">
                <a:latin typeface="Times New Roman"/>
                <a:cs typeface="Times New Roman"/>
              </a:rPr>
              <a:t>q</a:t>
            </a:r>
            <a:endParaRPr sz="2325" baseline="-2508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1952" y="5097561"/>
            <a:ext cx="104902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i="1" spc="40" dirty="0">
                <a:latin typeface="Times New Roman"/>
                <a:cs typeface="Times New Roman"/>
              </a:rPr>
              <a:t>L </a:t>
            </a:r>
            <a:r>
              <a:rPr sz="2700" spc="40" dirty="0">
                <a:latin typeface="Symbol"/>
                <a:cs typeface="Symbol"/>
              </a:rPr>
              <a:t></a:t>
            </a:r>
            <a:r>
              <a:rPr sz="2700" spc="-250" dirty="0">
                <a:latin typeface="Times New Roman"/>
                <a:cs typeface="Times New Roman"/>
              </a:rPr>
              <a:t> </a:t>
            </a:r>
            <a:r>
              <a:rPr sz="2850" i="1" spc="-30" dirty="0">
                <a:latin typeface="Symbol"/>
                <a:cs typeface="Symbol"/>
              </a:rPr>
              <a:t></a:t>
            </a:r>
            <a:r>
              <a:rPr sz="2700" i="1" spc="-30" dirty="0">
                <a:latin typeface="Times New Roman"/>
                <a:cs typeface="Times New Roman"/>
              </a:rPr>
              <a:t>W</a:t>
            </a:r>
            <a:endParaRPr sz="2700">
              <a:latin typeface="Times New Roman"/>
              <a:cs typeface="Times New Roman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28" y="2168626"/>
            <a:ext cx="2657143" cy="1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50457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25" dirty="0"/>
              <a:t>Otras </a:t>
            </a:r>
            <a:r>
              <a:rPr sz="3200" spc="-10" dirty="0"/>
              <a:t>medidas de</a:t>
            </a:r>
            <a:r>
              <a:rPr sz="3200" spc="95" dirty="0"/>
              <a:t> </a:t>
            </a:r>
            <a:r>
              <a:rPr sz="3200" spc="-15" dirty="0"/>
              <a:t>rendimiento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7348220" cy="1213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servidores </a:t>
            </a:r>
            <a:r>
              <a:rPr sz="2600" spc="-10" dirty="0">
                <a:latin typeface="Constantia"/>
                <a:cs typeface="Constantia"/>
              </a:rPr>
              <a:t>ocupados, Lss,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el  </a:t>
            </a:r>
            <a:r>
              <a:rPr sz="2600" spc="-5" dirty="0">
                <a:latin typeface="Constantia"/>
                <a:cs typeface="Constantia"/>
              </a:rPr>
              <a:t>estado </a:t>
            </a:r>
            <a:r>
              <a:rPr sz="2600" spc="-10" dirty="0">
                <a:latin typeface="Constantia"/>
                <a:cs typeface="Constantia"/>
              </a:rPr>
              <a:t>estacionario, la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salidas </a:t>
            </a:r>
            <a:r>
              <a:rPr sz="2600" spc="-20" dirty="0">
                <a:latin typeface="Constantia"/>
                <a:cs typeface="Constantia"/>
              </a:rPr>
              <a:t>será  </a:t>
            </a:r>
            <a:r>
              <a:rPr sz="2600" spc="-5" dirty="0">
                <a:latin typeface="Constantia"/>
                <a:cs typeface="Constantia"/>
              </a:rPr>
              <a:t>igual a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25" dirty="0">
                <a:latin typeface="Constantia"/>
                <a:cs typeface="Constantia"/>
              </a:rPr>
              <a:t>razón </a:t>
            </a:r>
            <a:r>
              <a:rPr sz="2600" spc="-10" dirty="0">
                <a:latin typeface="Constantia"/>
                <a:cs typeface="Constantia"/>
              </a:rPr>
              <a:t>de las</a:t>
            </a:r>
            <a:r>
              <a:rPr sz="2600" spc="-3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llegadas: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2929" y="3167412"/>
            <a:ext cx="1480318" cy="45268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i="1" spc="50" dirty="0" err="1" smtClean="0">
                <a:latin typeface="Times New Roman"/>
                <a:cs typeface="Times New Roman"/>
              </a:rPr>
              <a:t>Lss</a:t>
            </a:r>
            <a:r>
              <a:rPr sz="2700" i="1" spc="50" dirty="0" smtClean="0">
                <a:latin typeface="Times New Roman"/>
                <a:cs typeface="Times New Roman"/>
              </a:rPr>
              <a:t> </a:t>
            </a:r>
            <a:r>
              <a:rPr sz="2700" spc="20" dirty="0" smtClean="0">
                <a:latin typeface="Symbol"/>
                <a:cs typeface="Symbol"/>
              </a:rPr>
              <a:t></a:t>
            </a:r>
            <a:r>
              <a:rPr sz="2700" spc="-50" dirty="0" smtClean="0">
                <a:latin typeface="Times New Roman"/>
                <a:cs typeface="Times New Roman"/>
              </a:rPr>
              <a:t> </a:t>
            </a:r>
            <a:r>
              <a:rPr sz="4275" i="1" u="heavy" spc="-97" baseline="33138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4275" baseline="33138" dirty="0">
              <a:latin typeface="Symbol"/>
              <a:cs typeface="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9131" y="5300567"/>
            <a:ext cx="304165" cy="426720"/>
          </a:xfrm>
          <a:custGeom>
            <a:avLst/>
            <a:gdLst/>
            <a:ahLst/>
            <a:cxnLst/>
            <a:rect l="l" t="t" r="r" b="b"/>
            <a:pathLst>
              <a:path w="304164" h="426720">
                <a:moveTo>
                  <a:pt x="303630" y="0"/>
                </a:moveTo>
                <a:lnTo>
                  <a:pt x="0" y="426321"/>
                </a:lnTo>
              </a:path>
            </a:pathLst>
          </a:custGeom>
          <a:ln w="49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3054" y="5189512"/>
            <a:ext cx="3454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900" spc="15" dirty="0">
                <a:latin typeface="Symbol"/>
                <a:cs typeface="Symbol"/>
              </a:rPr>
              <a:t></a:t>
            </a:r>
            <a:r>
              <a:rPr sz="1900" spc="-220" dirty="0">
                <a:latin typeface="Times New Roman"/>
                <a:cs typeface="Times New Roman"/>
              </a:rPr>
              <a:t> </a:t>
            </a:r>
            <a:r>
              <a:rPr sz="3000" i="1" spc="-52" baseline="-5555" dirty="0">
                <a:latin typeface="Symbol"/>
                <a:cs typeface="Symbol"/>
              </a:rPr>
              <a:t></a:t>
            </a:r>
            <a:endParaRPr sz="3000" baseline="-5555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8861" y="5467958"/>
            <a:ext cx="1907539" cy="317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901700" algn="l"/>
                <a:tab pos="1398270" algn="l"/>
                <a:tab pos="1868805" algn="l"/>
              </a:tabLst>
            </a:pPr>
            <a:r>
              <a:rPr sz="2850" i="1" spc="-15" baseline="-24853" dirty="0">
                <a:latin typeface="Times New Roman"/>
                <a:cs typeface="Times New Roman"/>
              </a:rPr>
              <a:t>PK</a:t>
            </a:r>
            <a:r>
              <a:rPr sz="2850" i="1" spc="292" baseline="-24853" dirty="0">
                <a:latin typeface="Times New Roman"/>
                <a:cs typeface="Times New Roman"/>
              </a:rPr>
              <a:t> </a:t>
            </a:r>
            <a:r>
              <a:rPr sz="2850" spc="30" baseline="-24853" dirty="0" smtClean="0">
                <a:latin typeface="Symbol"/>
                <a:cs typeface="Symbol"/>
              </a:rPr>
              <a:t></a:t>
            </a:r>
            <a:r>
              <a:rPr sz="1900" u="sng" spc="2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1900" u="sng" spc="2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__________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414" y="5038015"/>
            <a:ext cx="244475" cy="317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850" spc="75" baseline="-38011" dirty="0">
                <a:latin typeface="Symbol"/>
                <a:cs typeface="Symbol"/>
              </a:rPr>
              <a:t></a:t>
            </a:r>
            <a:r>
              <a:rPr sz="1100" i="1" spc="50" dirty="0">
                <a:latin typeface="Times New Roman"/>
                <a:cs typeface="Times New Roman"/>
              </a:rPr>
              <a:t>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2962" y="5695569"/>
            <a:ext cx="1010285" cy="4108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i="1" spc="-50" dirty="0">
                <a:latin typeface="Times New Roman"/>
                <a:cs typeface="Times New Roman"/>
              </a:rPr>
              <a:t>k</a:t>
            </a:r>
            <a:r>
              <a:rPr sz="1900" spc="-50" dirty="0">
                <a:latin typeface="Times New Roman"/>
                <a:cs typeface="Times New Roman"/>
              </a:rPr>
              <a:t>!</a:t>
            </a:r>
            <a:r>
              <a:rPr sz="2500" spc="-50" dirty="0">
                <a:latin typeface="Symbol"/>
                <a:cs typeface="Symbol"/>
              </a:rPr>
              <a:t></a:t>
            </a:r>
            <a:r>
              <a:rPr sz="1900" i="1" spc="-50" dirty="0">
                <a:latin typeface="Times New Roman"/>
                <a:cs typeface="Times New Roman"/>
              </a:rPr>
              <a:t>k</a:t>
            </a:r>
            <a:r>
              <a:rPr sz="2000" i="1" spc="-50" dirty="0">
                <a:latin typeface="Symbol"/>
                <a:cs typeface="Symbol"/>
              </a:rPr>
              <a:t></a:t>
            </a:r>
            <a:r>
              <a:rPr sz="2000" i="1" spc="-100" dirty="0">
                <a:latin typeface="Times New Roman"/>
                <a:cs typeface="Times New Roman"/>
              </a:rPr>
              <a:t> </a:t>
            </a:r>
            <a:r>
              <a:rPr sz="1900" spc="20" dirty="0">
                <a:latin typeface="Symbol"/>
                <a:cs typeface="Symbol"/>
              </a:rPr>
              <a:t>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2000" i="1" spc="-35" dirty="0">
                <a:latin typeface="Symbol"/>
                <a:cs typeface="Symbol"/>
              </a:rPr>
              <a:t></a:t>
            </a:r>
            <a:r>
              <a:rPr sz="2000" i="1" spc="-320" dirty="0">
                <a:latin typeface="Times New Roman"/>
                <a:cs typeface="Times New Roman"/>
              </a:rPr>
              <a:t> </a:t>
            </a:r>
            <a:r>
              <a:rPr sz="2500" spc="-200" dirty="0">
                <a:latin typeface="Symbol"/>
                <a:cs typeface="Symbol"/>
              </a:rPr>
              <a:t>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1091" y="5282420"/>
            <a:ext cx="127000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617220" algn="l"/>
                <a:tab pos="1036955" algn="l"/>
              </a:tabLst>
            </a:pPr>
            <a:r>
              <a:rPr sz="1900" i="1" spc="25" dirty="0">
                <a:latin typeface="Times New Roman"/>
                <a:cs typeface="Times New Roman"/>
              </a:rPr>
              <a:t>k</a:t>
            </a:r>
            <a:r>
              <a:rPr sz="2000" i="1" spc="25" dirty="0">
                <a:latin typeface="Symbol"/>
                <a:cs typeface="Symbol"/>
              </a:rPr>
              <a:t></a:t>
            </a:r>
            <a:r>
              <a:rPr sz="2850" spc="37" baseline="-4385" dirty="0">
                <a:latin typeface="Symbol"/>
                <a:cs typeface="Symbol"/>
              </a:rPr>
              <a:t></a:t>
            </a:r>
            <a:r>
              <a:rPr sz="2850" spc="37" baseline="-4385" dirty="0">
                <a:latin typeface="Times New Roman"/>
                <a:cs typeface="Times New Roman"/>
              </a:rPr>
              <a:t>	</a:t>
            </a:r>
            <a:r>
              <a:rPr sz="3000" i="1" spc="-52" baseline="-27777" dirty="0">
                <a:latin typeface="Symbol"/>
                <a:cs typeface="Symbol"/>
              </a:rPr>
              <a:t></a:t>
            </a:r>
            <a:r>
              <a:rPr sz="3000" i="1" spc="-322" baseline="-27777" dirty="0">
                <a:latin typeface="Times New Roman"/>
                <a:cs typeface="Times New Roman"/>
              </a:rPr>
              <a:t> </a:t>
            </a:r>
            <a:r>
              <a:rPr sz="2850" spc="22" baseline="-4385" dirty="0">
                <a:latin typeface="Symbol"/>
                <a:cs typeface="Symbol"/>
              </a:rPr>
              <a:t></a:t>
            </a:r>
            <a:r>
              <a:rPr sz="2850" spc="22" baseline="-4385" dirty="0">
                <a:latin typeface="Times New Roman"/>
                <a:cs typeface="Times New Roman"/>
              </a:rPr>
              <a:t>	</a:t>
            </a:r>
            <a:r>
              <a:rPr sz="1900" i="1" spc="10" dirty="0">
                <a:latin typeface="Times New Roman"/>
                <a:cs typeface="Times New Roman"/>
              </a:rPr>
              <a:t>p</a:t>
            </a:r>
            <a:r>
              <a:rPr sz="1650" spc="15" baseline="-25252" dirty="0">
                <a:latin typeface="Times New Roman"/>
                <a:cs typeface="Times New Roman"/>
              </a:rPr>
              <a:t>0</a:t>
            </a:r>
            <a:endParaRPr sz="1650" baseline="-2525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064" y="3905453"/>
            <a:ext cx="7603135" cy="162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  <a:tab pos="2436495" algn="l"/>
                <a:tab pos="3046095" algn="l"/>
                <a:tab pos="3841750" algn="l"/>
              </a:tabLst>
            </a:pPr>
            <a:r>
              <a:rPr sz="2600" spc="-5" dirty="0">
                <a:latin typeface="Arial"/>
                <a:cs typeface="Arial"/>
              </a:rPr>
              <a:t>Pro</a:t>
            </a:r>
            <a:r>
              <a:rPr sz="2600" spc="1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abili</a:t>
            </a:r>
            <a:r>
              <a:rPr sz="2600" spc="1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ad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15" dirty="0">
                <a:latin typeface="Arial"/>
                <a:cs typeface="Arial"/>
              </a:rPr>
              <a:t>qu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15" dirty="0" smtClean="0">
                <a:latin typeface="Arial"/>
                <a:cs typeface="Arial"/>
              </a:rPr>
              <a:t>un</a:t>
            </a:r>
            <a:r>
              <a:rPr lang="es-CL" sz="2600" spc="15" dirty="0" smtClean="0">
                <a:latin typeface="Arial"/>
                <a:cs typeface="Arial"/>
              </a:rPr>
              <a:t> </a:t>
            </a:r>
            <a:r>
              <a:rPr lang="es-CL" sz="2600" spc="-5" dirty="0">
                <a:latin typeface="Arial"/>
                <a:cs typeface="Arial"/>
              </a:rPr>
              <a:t>t</a:t>
            </a:r>
            <a:r>
              <a:rPr lang="es-CL" sz="2600" spc="15" dirty="0">
                <a:latin typeface="Arial"/>
                <a:cs typeface="Arial"/>
              </a:rPr>
              <a:t>r</a:t>
            </a:r>
            <a:r>
              <a:rPr lang="es-CL" sz="2600" spc="-5" dirty="0">
                <a:latin typeface="Arial"/>
                <a:cs typeface="Arial"/>
              </a:rPr>
              <a:t>a</a:t>
            </a:r>
            <a:r>
              <a:rPr lang="es-CL" sz="2600" spc="15" dirty="0">
                <a:latin typeface="Arial"/>
                <a:cs typeface="Arial"/>
              </a:rPr>
              <a:t>b</a:t>
            </a:r>
            <a:r>
              <a:rPr lang="es-CL" sz="2600" spc="-5" dirty="0">
                <a:latin typeface="Arial"/>
                <a:cs typeface="Arial"/>
              </a:rPr>
              <a:t>ajo</a:t>
            </a:r>
            <a:r>
              <a:rPr lang="es-CL" sz="2600" dirty="0">
                <a:latin typeface="Arial"/>
                <a:cs typeface="Arial"/>
              </a:rPr>
              <a:t>	</a:t>
            </a:r>
            <a:r>
              <a:rPr lang="es-CL" sz="2600" spc="-5" dirty="0">
                <a:latin typeface="Arial"/>
                <a:cs typeface="Arial"/>
              </a:rPr>
              <a:t>te</a:t>
            </a:r>
            <a:r>
              <a:rPr lang="es-CL" sz="2600" spc="15" dirty="0">
                <a:latin typeface="Arial"/>
                <a:cs typeface="Arial"/>
              </a:rPr>
              <a:t>n</a:t>
            </a:r>
            <a:r>
              <a:rPr lang="es-CL" sz="2600" spc="-5" dirty="0">
                <a:latin typeface="Arial"/>
                <a:cs typeface="Arial"/>
              </a:rPr>
              <a:t>ga</a:t>
            </a:r>
            <a:r>
              <a:rPr lang="es-CL" sz="2600" dirty="0">
                <a:latin typeface="Arial"/>
                <a:cs typeface="Arial"/>
              </a:rPr>
              <a:t>	</a:t>
            </a:r>
            <a:r>
              <a:rPr lang="es-CL" sz="2600" spc="-5" dirty="0" smtClean="0">
                <a:latin typeface="Arial"/>
                <a:cs typeface="Arial"/>
              </a:rPr>
              <a:t>q</a:t>
            </a:r>
            <a:r>
              <a:rPr lang="es-CL" sz="2600" spc="15" dirty="0" smtClean="0">
                <a:latin typeface="Arial"/>
                <a:cs typeface="Arial"/>
              </a:rPr>
              <a:t>u</a:t>
            </a:r>
            <a:r>
              <a:rPr lang="es-CL" sz="2600" spc="-5" dirty="0" smtClean="0">
                <a:latin typeface="Arial"/>
                <a:cs typeface="Arial"/>
              </a:rPr>
              <a:t>e </a:t>
            </a:r>
            <a:r>
              <a:rPr lang="es-MX" sz="2600" spc="-5" dirty="0">
                <a:latin typeface="Arial"/>
                <a:cs typeface="Arial"/>
              </a:rPr>
              <a:t>espe</a:t>
            </a:r>
            <a:r>
              <a:rPr lang="es-MX" sz="2600" spc="20" dirty="0">
                <a:latin typeface="Arial"/>
                <a:cs typeface="Arial"/>
              </a:rPr>
              <a:t>r</a:t>
            </a:r>
            <a:r>
              <a:rPr lang="es-MX" sz="2600" spc="-5" dirty="0">
                <a:latin typeface="Arial"/>
                <a:cs typeface="Arial"/>
              </a:rPr>
              <a:t>ar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15" dirty="0">
                <a:latin typeface="Arial"/>
                <a:cs typeface="Arial"/>
              </a:rPr>
              <a:t>p</a:t>
            </a:r>
            <a:r>
              <a:rPr lang="es-MX" sz="2600" spc="-5" dirty="0">
                <a:latin typeface="Arial"/>
                <a:cs typeface="Arial"/>
              </a:rPr>
              <a:t>ara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-5" dirty="0">
                <a:latin typeface="Arial"/>
                <a:cs typeface="Arial"/>
              </a:rPr>
              <a:t>rec</a:t>
            </a:r>
            <a:r>
              <a:rPr lang="es-MX" sz="2600" spc="20" dirty="0">
                <a:latin typeface="Arial"/>
                <a:cs typeface="Arial"/>
              </a:rPr>
              <a:t>i</a:t>
            </a:r>
            <a:r>
              <a:rPr lang="es-MX" sz="2600" spc="-5" dirty="0">
                <a:latin typeface="Arial"/>
                <a:cs typeface="Arial"/>
              </a:rPr>
              <a:t>bir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-5" dirty="0">
                <a:latin typeface="Arial"/>
                <a:cs typeface="Arial"/>
              </a:rPr>
              <a:t>su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-5" dirty="0">
                <a:latin typeface="Arial"/>
                <a:cs typeface="Arial"/>
              </a:rPr>
              <a:t>se</a:t>
            </a:r>
            <a:r>
              <a:rPr lang="es-MX" sz="2600" spc="20" dirty="0">
                <a:latin typeface="Arial"/>
                <a:cs typeface="Arial"/>
              </a:rPr>
              <a:t>r</a:t>
            </a:r>
            <a:r>
              <a:rPr lang="es-MX" sz="2600" spc="-30" dirty="0">
                <a:latin typeface="Arial"/>
                <a:cs typeface="Arial"/>
              </a:rPr>
              <a:t>v</a:t>
            </a:r>
            <a:r>
              <a:rPr lang="es-MX" sz="2600" spc="-5" dirty="0">
                <a:latin typeface="Arial"/>
                <a:cs typeface="Arial"/>
              </a:rPr>
              <a:t>ic</a:t>
            </a:r>
            <a:r>
              <a:rPr lang="es-MX" sz="2600" spc="20" dirty="0">
                <a:latin typeface="Arial"/>
                <a:cs typeface="Arial"/>
              </a:rPr>
              <a:t>i</a:t>
            </a:r>
            <a:r>
              <a:rPr lang="es-MX" sz="2600" spc="-5" dirty="0">
                <a:latin typeface="Arial"/>
                <a:cs typeface="Arial"/>
              </a:rPr>
              <a:t>o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-5" dirty="0">
                <a:latin typeface="Arial"/>
                <a:cs typeface="Arial"/>
              </a:rPr>
              <a:t>(fór</a:t>
            </a:r>
            <a:r>
              <a:rPr lang="es-MX" sz="2600" spc="15" dirty="0">
                <a:latin typeface="Arial"/>
                <a:cs typeface="Arial"/>
              </a:rPr>
              <a:t>m</a:t>
            </a:r>
            <a:r>
              <a:rPr lang="es-MX" sz="2600" spc="-5" dirty="0">
                <a:latin typeface="Arial"/>
                <a:cs typeface="Arial"/>
              </a:rPr>
              <a:t>u</a:t>
            </a:r>
            <a:r>
              <a:rPr lang="es-MX" sz="2600" spc="15" dirty="0">
                <a:latin typeface="Arial"/>
                <a:cs typeface="Arial"/>
              </a:rPr>
              <a:t>l</a:t>
            </a:r>
            <a:r>
              <a:rPr lang="es-MX" sz="2600" spc="-5" dirty="0">
                <a:latin typeface="Arial"/>
                <a:cs typeface="Arial"/>
              </a:rPr>
              <a:t>a</a:t>
            </a:r>
            <a:r>
              <a:rPr lang="es-MX" sz="2600" dirty="0">
                <a:latin typeface="Arial"/>
                <a:cs typeface="Arial"/>
              </a:rPr>
              <a:t>	</a:t>
            </a:r>
            <a:r>
              <a:rPr lang="es-MX" sz="2600" spc="-5" dirty="0">
                <a:latin typeface="Arial"/>
                <a:cs typeface="Arial"/>
              </a:rPr>
              <a:t>de  retraso </a:t>
            </a:r>
            <a:r>
              <a:rPr lang="es-MX" sz="2600" spc="-10" dirty="0">
                <a:latin typeface="Arial"/>
                <a:cs typeface="Arial"/>
              </a:rPr>
              <a:t>de</a:t>
            </a:r>
            <a:r>
              <a:rPr lang="es-MX" sz="2600" spc="50" dirty="0">
                <a:latin typeface="Arial"/>
                <a:cs typeface="Arial"/>
              </a:rPr>
              <a:t> </a:t>
            </a:r>
            <a:r>
              <a:rPr lang="es-MX" sz="2600" spc="-10" dirty="0" err="1">
                <a:latin typeface="Arial"/>
                <a:cs typeface="Arial"/>
              </a:rPr>
              <a:t>Erlang</a:t>
            </a:r>
            <a:r>
              <a:rPr lang="es-MX" sz="2600" spc="-10" dirty="0" smtClean="0">
                <a:latin typeface="Arial"/>
                <a:cs typeface="Arial"/>
              </a:rPr>
              <a:t>):</a:t>
            </a:r>
            <a:endParaRPr lang="es-CL" sz="26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  <a:tab pos="2436495" algn="l"/>
                <a:tab pos="3046095" algn="l"/>
                <a:tab pos="3841750" algn="l"/>
              </a:tabLst>
            </a:pPr>
            <a:endParaRPr sz="2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8794" y="4301997"/>
            <a:ext cx="6998970" cy="4116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  <a:tabLst>
                <a:tab pos="1338580" algn="l"/>
                <a:tab pos="2207260" algn="l"/>
                <a:tab pos="3317240" algn="l"/>
                <a:tab pos="3872229" algn="l"/>
                <a:tab pos="5198745" algn="l"/>
                <a:tab pos="6619240" algn="l"/>
              </a:tabLst>
            </a:pPr>
            <a:endParaRPr sz="2600" dirty="0">
              <a:latin typeface="Arial"/>
              <a:cs typeface="Arial"/>
            </a:endParaRPr>
          </a:p>
        </p:txBody>
      </p:sp>
      <p:sp>
        <p:nvSpPr>
          <p:cNvPr id="15" name="Rectángulo 14"/>
          <p:cNvSpPr/>
          <p:nvPr/>
        </p:nvSpPr>
        <p:spPr>
          <a:xfrm flipH="1">
            <a:off x="4733101" y="3269572"/>
            <a:ext cx="690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s-CL" sz="2400" i="1" spc="-65" dirty="0">
                <a:latin typeface="Symbol"/>
                <a:cs typeface="Symbol"/>
              </a:rPr>
              <a:t></a:t>
            </a:r>
            <a:endParaRPr lang="es-CL" sz="2400" dirty="0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16649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</a:t>
            </a:r>
            <a:r>
              <a:rPr sz="3200" spc="-55" dirty="0"/>
              <a:t> </a:t>
            </a:r>
            <a:r>
              <a:rPr sz="3200" spc="-5" dirty="0"/>
              <a:t>1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313938" y="4748276"/>
            <a:ext cx="617220" cy="615950"/>
            <a:chOff x="3313938" y="4748276"/>
            <a:chExt cx="617220" cy="615950"/>
          </a:xfrm>
        </p:grpSpPr>
        <p:sp>
          <p:nvSpPr>
            <p:cNvPr id="4" name="object 4"/>
            <p:cNvSpPr/>
            <p:nvPr/>
          </p:nvSpPr>
          <p:spPr>
            <a:xfrm>
              <a:off x="3320288" y="475462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006" y="0"/>
                  </a:moveTo>
                  <a:lnTo>
                    <a:pt x="253029" y="3946"/>
                  </a:lnTo>
                  <a:lnTo>
                    <a:pt x="206564" y="15373"/>
                  </a:lnTo>
                  <a:lnTo>
                    <a:pt x="163235" y="33659"/>
                  </a:lnTo>
                  <a:lnTo>
                    <a:pt x="123663" y="58184"/>
                  </a:lnTo>
                  <a:lnTo>
                    <a:pt x="88471" y="88328"/>
                  </a:lnTo>
                  <a:lnTo>
                    <a:pt x="58281" y="123471"/>
                  </a:lnTo>
                  <a:lnTo>
                    <a:pt x="33717" y="162992"/>
                  </a:lnTo>
                  <a:lnTo>
                    <a:pt x="15400" y="206272"/>
                  </a:lnTo>
                  <a:lnTo>
                    <a:pt x="3953" y="252689"/>
                  </a:lnTo>
                  <a:lnTo>
                    <a:pt x="0" y="301625"/>
                  </a:lnTo>
                  <a:lnTo>
                    <a:pt x="3953" y="350529"/>
                  </a:lnTo>
                  <a:lnTo>
                    <a:pt x="15400" y="396928"/>
                  </a:lnTo>
                  <a:lnTo>
                    <a:pt x="33717" y="440201"/>
                  </a:lnTo>
                  <a:lnTo>
                    <a:pt x="58281" y="479723"/>
                  </a:lnTo>
                  <a:lnTo>
                    <a:pt x="88471" y="514873"/>
                  </a:lnTo>
                  <a:lnTo>
                    <a:pt x="123663" y="545029"/>
                  </a:lnTo>
                  <a:lnTo>
                    <a:pt x="163235" y="569566"/>
                  </a:lnTo>
                  <a:lnTo>
                    <a:pt x="206564" y="587864"/>
                  </a:lnTo>
                  <a:lnTo>
                    <a:pt x="253029" y="599299"/>
                  </a:lnTo>
                  <a:lnTo>
                    <a:pt x="302006" y="603250"/>
                  </a:lnTo>
                  <a:lnTo>
                    <a:pt x="350982" y="599299"/>
                  </a:lnTo>
                  <a:lnTo>
                    <a:pt x="397447" y="587864"/>
                  </a:lnTo>
                  <a:lnTo>
                    <a:pt x="440776" y="569566"/>
                  </a:lnTo>
                  <a:lnTo>
                    <a:pt x="480348" y="545029"/>
                  </a:lnTo>
                  <a:lnTo>
                    <a:pt x="515540" y="514873"/>
                  </a:lnTo>
                  <a:lnTo>
                    <a:pt x="545730" y="479723"/>
                  </a:lnTo>
                  <a:lnTo>
                    <a:pt x="570294" y="440201"/>
                  </a:lnTo>
                  <a:lnTo>
                    <a:pt x="588611" y="396928"/>
                  </a:lnTo>
                  <a:lnTo>
                    <a:pt x="600058" y="350529"/>
                  </a:lnTo>
                  <a:lnTo>
                    <a:pt x="604012" y="301625"/>
                  </a:lnTo>
                  <a:lnTo>
                    <a:pt x="600058" y="252689"/>
                  </a:lnTo>
                  <a:lnTo>
                    <a:pt x="588611" y="206272"/>
                  </a:lnTo>
                  <a:lnTo>
                    <a:pt x="570294" y="162992"/>
                  </a:lnTo>
                  <a:lnTo>
                    <a:pt x="545730" y="123471"/>
                  </a:lnTo>
                  <a:lnTo>
                    <a:pt x="515540" y="88328"/>
                  </a:lnTo>
                  <a:lnTo>
                    <a:pt x="480348" y="58184"/>
                  </a:lnTo>
                  <a:lnTo>
                    <a:pt x="440776" y="33659"/>
                  </a:lnTo>
                  <a:lnTo>
                    <a:pt x="397447" y="15373"/>
                  </a:lnTo>
                  <a:lnTo>
                    <a:pt x="350982" y="3946"/>
                  </a:lnTo>
                  <a:lnTo>
                    <a:pt x="302006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0288" y="475462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625"/>
                  </a:moveTo>
                  <a:lnTo>
                    <a:pt x="3953" y="252689"/>
                  </a:lnTo>
                  <a:lnTo>
                    <a:pt x="15400" y="206272"/>
                  </a:lnTo>
                  <a:lnTo>
                    <a:pt x="33717" y="162992"/>
                  </a:lnTo>
                  <a:lnTo>
                    <a:pt x="58281" y="123471"/>
                  </a:lnTo>
                  <a:lnTo>
                    <a:pt x="88471" y="88328"/>
                  </a:lnTo>
                  <a:lnTo>
                    <a:pt x="123663" y="58184"/>
                  </a:lnTo>
                  <a:lnTo>
                    <a:pt x="163235" y="33659"/>
                  </a:lnTo>
                  <a:lnTo>
                    <a:pt x="206564" y="15373"/>
                  </a:lnTo>
                  <a:lnTo>
                    <a:pt x="253029" y="3946"/>
                  </a:lnTo>
                  <a:lnTo>
                    <a:pt x="302006" y="0"/>
                  </a:lnTo>
                  <a:lnTo>
                    <a:pt x="350982" y="3946"/>
                  </a:lnTo>
                  <a:lnTo>
                    <a:pt x="397447" y="15373"/>
                  </a:lnTo>
                  <a:lnTo>
                    <a:pt x="440776" y="33659"/>
                  </a:lnTo>
                  <a:lnTo>
                    <a:pt x="480348" y="58184"/>
                  </a:lnTo>
                  <a:lnTo>
                    <a:pt x="515540" y="88328"/>
                  </a:lnTo>
                  <a:lnTo>
                    <a:pt x="545730" y="123471"/>
                  </a:lnTo>
                  <a:lnTo>
                    <a:pt x="570294" y="162992"/>
                  </a:lnTo>
                  <a:lnTo>
                    <a:pt x="588611" y="206272"/>
                  </a:lnTo>
                  <a:lnTo>
                    <a:pt x="600058" y="252689"/>
                  </a:lnTo>
                  <a:lnTo>
                    <a:pt x="604012" y="301625"/>
                  </a:lnTo>
                  <a:lnTo>
                    <a:pt x="600058" y="350529"/>
                  </a:lnTo>
                  <a:lnTo>
                    <a:pt x="588611" y="396928"/>
                  </a:lnTo>
                  <a:lnTo>
                    <a:pt x="570294" y="440201"/>
                  </a:lnTo>
                  <a:lnTo>
                    <a:pt x="545730" y="479723"/>
                  </a:lnTo>
                  <a:lnTo>
                    <a:pt x="515540" y="514873"/>
                  </a:lnTo>
                  <a:lnTo>
                    <a:pt x="480348" y="545029"/>
                  </a:lnTo>
                  <a:lnTo>
                    <a:pt x="440776" y="569566"/>
                  </a:lnTo>
                  <a:lnTo>
                    <a:pt x="397447" y="587864"/>
                  </a:lnTo>
                  <a:lnTo>
                    <a:pt x="350982" y="599299"/>
                  </a:lnTo>
                  <a:lnTo>
                    <a:pt x="302006" y="603250"/>
                  </a:lnTo>
                  <a:lnTo>
                    <a:pt x="253029" y="599299"/>
                  </a:lnTo>
                  <a:lnTo>
                    <a:pt x="206564" y="587864"/>
                  </a:lnTo>
                  <a:lnTo>
                    <a:pt x="163235" y="569566"/>
                  </a:lnTo>
                  <a:lnTo>
                    <a:pt x="123663" y="545029"/>
                  </a:lnTo>
                  <a:lnTo>
                    <a:pt x="88471" y="514873"/>
                  </a:lnTo>
                  <a:lnTo>
                    <a:pt x="58281" y="479723"/>
                  </a:lnTo>
                  <a:lnTo>
                    <a:pt x="33717" y="440201"/>
                  </a:lnTo>
                  <a:lnTo>
                    <a:pt x="15400" y="396928"/>
                  </a:lnTo>
                  <a:lnTo>
                    <a:pt x="3953" y="350529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25773" y="4853762"/>
            <a:ext cx="201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3776" y="4791964"/>
            <a:ext cx="1390015" cy="530860"/>
            <a:chOff x="1763776" y="4791964"/>
            <a:chExt cx="1390015" cy="530860"/>
          </a:xfrm>
        </p:grpSpPr>
        <p:sp>
          <p:nvSpPr>
            <p:cNvPr id="8" name="object 8"/>
            <p:cNvSpPr/>
            <p:nvPr/>
          </p:nvSpPr>
          <p:spPr>
            <a:xfrm>
              <a:off x="2802128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02128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57196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57196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0486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0486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3776" y="47983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3776" y="4791963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10" h="530860">
                  <a:moveTo>
                    <a:pt x="346710" y="517652"/>
                  </a:moveTo>
                  <a:lnTo>
                    <a:pt x="0" y="517652"/>
                  </a:lnTo>
                  <a:lnTo>
                    <a:pt x="0" y="530352"/>
                  </a:lnTo>
                  <a:lnTo>
                    <a:pt x="346710" y="530352"/>
                  </a:lnTo>
                  <a:lnTo>
                    <a:pt x="346710" y="517652"/>
                  </a:lnTo>
                  <a:close/>
                </a:path>
                <a:path w="346710" h="530860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66787" y="4605337"/>
            <a:ext cx="612775" cy="960755"/>
            <a:chOff x="966787" y="4605337"/>
            <a:chExt cx="612775" cy="960755"/>
          </a:xfrm>
        </p:grpSpPr>
        <p:sp>
          <p:nvSpPr>
            <p:cNvPr id="17" name="object 17"/>
            <p:cNvSpPr/>
            <p:nvPr/>
          </p:nvSpPr>
          <p:spPr>
            <a:xfrm>
              <a:off x="971550" y="46101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500" y="0"/>
                  </a:moveTo>
                  <a:lnTo>
                    <a:pt x="452500" y="237744"/>
                  </a:lnTo>
                  <a:lnTo>
                    <a:pt x="0" y="237744"/>
                  </a:lnTo>
                  <a:lnTo>
                    <a:pt x="0" y="713232"/>
                  </a:lnTo>
                  <a:lnTo>
                    <a:pt x="452500" y="713232"/>
                  </a:lnTo>
                  <a:lnTo>
                    <a:pt x="452500" y="950976"/>
                  </a:lnTo>
                  <a:lnTo>
                    <a:pt x="603250" y="475488"/>
                  </a:lnTo>
                  <a:lnTo>
                    <a:pt x="45250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1550" y="46101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44"/>
                  </a:moveTo>
                  <a:lnTo>
                    <a:pt x="452500" y="237744"/>
                  </a:lnTo>
                  <a:lnTo>
                    <a:pt x="452500" y="0"/>
                  </a:lnTo>
                  <a:lnTo>
                    <a:pt x="603250" y="475488"/>
                  </a:lnTo>
                  <a:lnTo>
                    <a:pt x="452500" y="950976"/>
                  </a:lnTo>
                  <a:lnTo>
                    <a:pt x="452500" y="713232"/>
                  </a:lnTo>
                  <a:lnTo>
                    <a:pt x="0" y="713232"/>
                  </a:lnTo>
                  <a:lnTo>
                    <a:pt x="0" y="2377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36091" y="4882972"/>
            <a:ext cx="193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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00626" y="4005198"/>
            <a:ext cx="0" cy="2160905"/>
          </a:xfrm>
          <a:custGeom>
            <a:avLst/>
            <a:gdLst/>
            <a:ahLst/>
            <a:cxnLst/>
            <a:rect l="l" t="t" r="r" b="b"/>
            <a:pathLst>
              <a:path h="2160904">
                <a:moveTo>
                  <a:pt x="0" y="0"/>
                </a:moveTo>
                <a:lnTo>
                  <a:pt x="0" y="2160651"/>
                </a:lnTo>
              </a:path>
            </a:pathLst>
          </a:custGeom>
          <a:ln w="63500">
            <a:solidFill>
              <a:srgbClr val="0460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854638" y="4605337"/>
            <a:ext cx="612775" cy="960755"/>
            <a:chOff x="4854638" y="4605337"/>
            <a:chExt cx="612775" cy="960755"/>
          </a:xfrm>
        </p:grpSpPr>
        <p:sp>
          <p:nvSpPr>
            <p:cNvPr id="22" name="object 22"/>
            <p:cNvSpPr/>
            <p:nvPr/>
          </p:nvSpPr>
          <p:spPr>
            <a:xfrm>
              <a:off x="4859401" y="46101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374" y="0"/>
                  </a:moveTo>
                  <a:lnTo>
                    <a:pt x="452374" y="237744"/>
                  </a:lnTo>
                  <a:lnTo>
                    <a:pt x="0" y="237744"/>
                  </a:lnTo>
                  <a:lnTo>
                    <a:pt x="0" y="713232"/>
                  </a:lnTo>
                  <a:lnTo>
                    <a:pt x="452374" y="713232"/>
                  </a:lnTo>
                  <a:lnTo>
                    <a:pt x="452374" y="950976"/>
                  </a:lnTo>
                  <a:lnTo>
                    <a:pt x="603250" y="475488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59401" y="46101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44"/>
                  </a:moveTo>
                  <a:lnTo>
                    <a:pt x="452374" y="237744"/>
                  </a:lnTo>
                  <a:lnTo>
                    <a:pt x="452374" y="0"/>
                  </a:lnTo>
                  <a:lnTo>
                    <a:pt x="603250" y="475488"/>
                  </a:lnTo>
                  <a:lnTo>
                    <a:pt x="452374" y="950976"/>
                  </a:lnTo>
                  <a:lnTo>
                    <a:pt x="452374" y="713232"/>
                  </a:lnTo>
                  <a:lnTo>
                    <a:pt x="0" y="713232"/>
                  </a:lnTo>
                  <a:lnTo>
                    <a:pt x="0" y="2377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25009" y="4882972"/>
            <a:ext cx="193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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51500" y="4819650"/>
            <a:ext cx="1389380" cy="530225"/>
            <a:chOff x="5651500" y="4819650"/>
            <a:chExt cx="1389380" cy="530225"/>
          </a:xfrm>
        </p:grpSpPr>
        <p:sp>
          <p:nvSpPr>
            <p:cNvPr id="26" name="object 26"/>
            <p:cNvSpPr/>
            <p:nvPr/>
          </p:nvSpPr>
          <p:spPr>
            <a:xfrm>
              <a:off x="6689471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9471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44793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44793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8083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98083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51500" y="482600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51500" y="4819649"/>
              <a:ext cx="346710" cy="530225"/>
            </a:xfrm>
            <a:custGeom>
              <a:avLst/>
              <a:gdLst/>
              <a:ahLst/>
              <a:cxnLst/>
              <a:rect l="l" t="t" r="r" b="b"/>
              <a:pathLst>
                <a:path w="346710" h="530225">
                  <a:moveTo>
                    <a:pt x="346583" y="517525"/>
                  </a:moveTo>
                  <a:lnTo>
                    <a:pt x="0" y="517525"/>
                  </a:lnTo>
                  <a:lnTo>
                    <a:pt x="0" y="530225"/>
                  </a:lnTo>
                  <a:lnTo>
                    <a:pt x="346583" y="530225"/>
                  </a:lnTo>
                  <a:lnTo>
                    <a:pt x="346583" y="517525"/>
                  </a:lnTo>
                  <a:close/>
                </a:path>
                <a:path w="346710" h="530225">
                  <a:moveTo>
                    <a:pt x="34658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583" y="12700"/>
                  </a:lnTo>
                  <a:lnTo>
                    <a:pt x="346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202551" y="4394200"/>
            <a:ext cx="615950" cy="615950"/>
            <a:chOff x="7202551" y="4394200"/>
            <a:chExt cx="615950" cy="615950"/>
          </a:xfrm>
        </p:grpSpPr>
        <p:sp>
          <p:nvSpPr>
            <p:cNvPr id="35" name="object 35"/>
            <p:cNvSpPr/>
            <p:nvPr/>
          </p:nvSpPr>
          <p:spPr>
            <a:xfrm>
              <a:off x="7208901" y="440055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625" y="0"/>
                  </a:moveTo>
                  <a:lnTo>
                    <a:pt x="252689" y="3946"/>
                  </a:lnTo>
                  <a:lnTo>
                    <a:pt x="206272" y="15373"/>
                  </a:lnTo>
                  <a:lnTo>
                    <a:pt x="162992" y="33659"/>
                  </a:lnTo>
                  <a:lnTo>
                    <a:pt x="123471" y="58184"/>
                  </a:lnTo>
                  <a:lnTo>
                    <a:pt x="88328" y="88328"/>
                  </a:lnTo>
                  <a:lnTo>
                    <a:pt x="58184" y="123471"/>
                  </a:lnTo>
                  <a:lnTo>
                    <a:pt x="33659" y="162992"/>
                  </a:lnTo>
                  <a:lnTo>
                    <a:pt x="15373" y="206272"/>
                  </a:lnTo>
                  <a:lnTo>
                    <a:pt x="3946" y="252689"/>
                  </a:lnTo>
                  <a:lnTo>
                    <a:pt x="0" y="301625"/>
                  </a:lnTo>
                  <a:lnTo>
                    <a:pt x="3946" y="350560"/>
                  </a:lnTo>
                  <a:lnTo>
                    <a:pt x="15373" y="396977"/>
                  </a:lnTo>
                  <a:lnTo>
                    <a:pt x="33659" y="440257"/>
                  </a:lnTo>
                  <a:lnTo>
                    <a:pt x="58184" y="479778"/>
                  </a:lnTo>
                  <a:lnTo>
                    <a:pt x="88328" y="514921"/>
                  </a:lnTo>
                  <a:lnTo>
                    <a:pt x="123471" y="545065"/>
                  </a:lnTo>
                  <a:lnTo>
                    <a:pt x="162992" y="569590"/>
                  </a:lnTo>
                  <a:lnTo>
                    <a:pt x="206272" y="587876"/>
                  </a:lnTo>
                  <a:lnTo>
                    <a:pt x="252689" y="599303"/>
                  </a:lnTo>
                  <a:lnTo>
                    <a:pt x="301625" y="603250"/>
                  </a:lnTo>
                  <a:lnTo>
                    <a:pt x="350529" y="599303"/>
                  </a:lnTo>
                  <a:lnTo>
                    <a:pt x="396928" y="587876"/>
                  </a:lnTo>
                  <a:lnTo>
                    <a:pt x="440201" y="569590"/>
                  </a:lnTo>
                  <a:lnTo>
                    <a:pt x="479723" y="545065"/>
                  </a:lnTo>
                  <a:lnTo>
                    <a:pt x="514873" y="514921"/>
                  </a:lnTo>
                  <a:lnTo>
                    <a:pt x="545029" y="479778"/>
                  </a:lnTo>
                  <a:lnTo>
                    <a:pt x="569566" y="440257"/>
                  </a:lnTo>
                  <a:lnTo>
                    <a:pt x="587864" y="396977"/>
                  </a:lnTo>
                  <a:lnTo>
                    <a:pt x="599299" y="350560"/>
                  </a:lnTo>
                  <a:lnTo>
                    <a:pt x="603250" y="301625"/>
                  </a:lnTo>
                  <a:lnTo>
                    <a:pt x="599299" y="252689"/>
                  </a:lnTo>
                  <a:lnTo>
                    <a:pt x="587864" y="206272"/>
                  </a:lnTo>
                  <a:lnTo>
                    <a:pt x="569566" y="162992"/>
                  </a:lnTo>
                  <a:lnTo>
                    <a:pt x="545029" y="123471"/>
                  </a:lnTo>
                  <a:lnTo>
                    <a:pt x="514873" y="88328"/>
                  </a:lnTo>
                  <a:lnTo>
                    <a:pt x="479723" y="58184"/>
                  </a:lnTo>
                  <a:lnTo>
                    <a:pt x="440201" y="33659"/>
                  </a:lnTo>
                  <a:lnTo>
                    <a:pt x="396928" y="15373"/>
                  </a:lnTo>
                  <a:lnTo>
                    <a:pt x="350529" y="3946"/>
                  </a:lnTo>
                  <a:lnTo>
                    <a:pt x="30162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08901" y="440055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625"/>
                  </a:moveTo>
                  <a:lnTo>
                    <a:pt x="3946" y="252689"/>
                  </a:lnTo>
                  <a:lnTo>
                    <a:pt x="15373" y="206272"/>
                  </a:lnTo>
                  <a:lnTo>
                    <a:pt x="33659" y="162992"/>
                  </a:lnTo>
                  <a:lnTo>
                    <a:pt x="58184" y="123471"/>
                  </a:lnTo>
                  <a:lnTo>
                    <a:pt x="88328" y="88328"/>
                  </a:lnTo>
                  <a:lnTo>
                    <a:pt x="123471" y="58184"/>
                  </a:lnTo>
                  <a:lnTo>
                    <a:pt x="162992" y="33659"/>
                  </a:lnTo>
                  <a:lnTo>
                    <a:pt x="206272" y="15373"/>
                  </a:lnTo>
                  <a:lnTo>
                    <a:pt x="252689" y="3946"/>
                  </a:lnTo>
                  <a:lnTo>
                    <a:pt x="301625" y="0"/>
                  </a:lnTo>
                  <a:lnTo>
                    <a:pt x="350529" y="3946"/>
                  </a:lnTo>
                  <a:lnTo>
                    <a:pt x="396928" y="15373"/>
                  </a:lnTo>
                  <a:lnTo>
                    <a:pt x="440201" y="33659"/>
                  </a:lnTo>
                  <a:lnTo>
                    <a:pt x="479723" y="58184"/>
                  </a:lnTo>
                  <a:lnTo>
                    <a:pt x="514873" y="88328"/>
                  </a:lnTo>
                  <a:lnTo>
                    <a:pt x="545029" y="123471"/>
                  </a:lnTo>
                  <a:lnTo>
                    <a:pt x="569566" y="162992"/>
                  </a:lnTo>
                  <a:lnTo>
                    <a:pt x="587864" y="206272"/>
                  </a:lnTo>
                  <a:lnTo>
                    <a:pt x="599299" y="252689"/>
                  </a:lnTo>
                  <a:lnTo>
                    <a:pt x="603250" y="301625"/>
                  </a:lnTo>
                  <a:lnTo>
                    <a:pt x="599299" y="350560"/>
                  </a:lnTo>
                  <a:lnTo>
                    <a:pt x="587864" y="396977"/>
                  </a:lnTo>
                  <a:lnTo>
                    <a:pt x="569566" y="440257"/>
                  </a:lnTo>
                  <a:lnTo>
                    <a:pt x="545029" y="479778"/>
                  </a:lnTo>
                  <a:lnTo>
                    <a:pt x="514873" y="514921"/>
                  </a:lnTo>
                  <a:lnTo>
                    <a:pt x="479723" y="545065"/>
                  </a:lnTo>
                  <a:lnTo>
                    <a:pt x="440201" y="569590"/>
                  </a:lnTo>
                  <a:lnTo>
                    <a:pt x="396928" y="587876"/>
                  </a:lnTo>
                  <a:lnTo>
                    <a:pt x="350529" y="599303"/>
                  </a:lnTo>
                  <a:lnTo>
                    <a:pt x="301625" y="603250"/>
                  </a:lnTo>
                  <a:lnTo>
                    <a:pt x="252689" y="599303"/>
                  </a:lnTo>
                  <a:lnTo>
                    <a:pt x="206272" y="587876"/>
                  </a:lnTo>
                  <a:lnTo>
                    <a:pt x="162992" y="569590"/>
                  </a:lnTo>
                  <a:lnTo>
                    <a:pt x="123471" y="545065"/>
                  </a:lnTo>
                  <a:lnTo>
                    <a:pt x="88328" y="514921"/>
                  </a:lnTo>
                  <a:lnTo>
                    <a:pt x="58184" y="479778"/>
                  </a:lnTo>
                  <a:lnTo>
                    <a:pt x="33659" y="440257"/>
                  </a:lnTo>
                  <a:lnTo>
                    <a:pt x="15373" y="396977"/>
                  </a:lnTo>
                  <a:lnTo>
                    <a:pt x="3946" y="35056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202551" y="5159375"/>
            <a:ext cx="615950" cy="615950"/>
            <a:chOff x="7202551" y="5159375"/>
            <a:chExt cx="615950" cy="615950"/>
          </a:xfrm>
        </p:grpSpPr>
        <p:sp>
          <p:nvSpPr>
            <p:cNvPr id="38" name="object 38"/>
            <p:cNvSpPr/>
            <p:nvPr/>
          </p:nvSpPr>
          <p:spPr>
            <a:xfrm>
              <a:off x="7208901" y="516572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625" y="0"/>
                  </a:moveTo>
                  <a:lnTo>
                    <a:pt x="252689" y="3946"/>
                  </a:lnTo>
                  <a:lnTo>
                    <a:pt x="206272" y="15373"/>
                  </a:lnTo>
                  <a:lnTo>
                    <a:pt x="162992" y="33659"/>
                  </a:lnTo>
                  <a:lnTo>
                    <a:pt x="123471" y="58184"/>
                  </a:lnTo>
                  <a:lnTo>
                    <a:pt x="88328" y="88328"/>
                  </a:lnTo>
                  <a:lnTo>
                    <a:pt x="58184" y="123471"/>
                  </a:lnTo>
                  <a:lnTo>
                    <a:pt x="33659" y="162992"/>
                  </a:lnTo>
                  <a:lnTo>
                    <a:pt x="15373" y="206272"/>
                  </a:lnTo>
                  <a:lnTo>
                    <a:pt x="3946" y="252689"/>
                  </a:lnTo>
                  <a:lnTo>
                    <a:pt x="0" y="301625"/>
                  </a:lnTo>
                  <a:lnTo>
                    <a:pt x="3946" y="350550"/>
                  </a:lnTo>
                  <a:lnTo>
                    <a:pt x="15373" y="396962"/>
                  </a:lnTo>
                  <a:lnTo>
                    <a:pt x="33659" y="440240"/>
                  </a:lnTo>
                  <a:lnTo>
                    <a:pt x="58184" y="479762"/>
                  </a:lnTo>
                  <a:lnTo>
                    <a:pt x="88328" y="514907"/>
                  </a:lnTo>
                  <a:lnTo>
                    <a:pt x="123471" y="545054"/>
                  </a:lnTo>
                  <a:lnTo>
                    <a:pt x="162992" y="569583"/>
                  </a:lnTo>
                  <a:lnTo>
                    <a:pt x="206272" y="587873"/>
                  </a:lnTo>
                  <a:lnTo>
                    <a:pt x="252689" y="599302"/>
                  </a:lnTo>
                  <a:lnTo>
                    <a:pt x="301625" y="603250"/>
                  </a:lnTo>
                  <a:lnTo>
                    <a:pt x="350529" y="599302"/>
                  </a:lnTo>
                  <a:lnTo>
                    <a:pt x="396928" y="587873"/>
                  </a:lnTo>
                  <a:lnTo>
                    <a:pt x="440201" y="569583"/>
                  </a:lnTo>
                  <a:lnTo>
                    <a:pt x="479723" y="545054"/>
                  </a:lnTo>
                  <a:lnTo>
                    <a:pt x="514873" y="514907"/>
                  </a:lnTo>
                  <a:lnTo>
                    <a:pt x="545029" y="479762"/>
                  </a:lnTo>
                  <a:lnTo>
                    <a:pt x="569566" y="440240"/>
                  </a:lnTo>
                  <a:lnTo>
                    <a:pt x="587864" y="396962"/>
                  </a:lnTo>
                  <a:lnTo>
                    <a:pt x="599299" y="350550"/>
                  </a:lnTo>
                  <a:lnTo>
                    <a:pt x="603250" y="301625"/>
                  </a:lnTo>
                  <a:lnTo>
                    <a:pt x="599299" y="252689"/>
                  </a:lnTo>
                  <a:lnTo>
                    <a:pt x="587864" y="206272"/>
                  </a:lnTo>
                  <a:lnTo>
                    <a:pt x="569566" y="162992"/>
                  </a:lnTo>
                  <a:lnTo>
                    <a:pt x="545029" y="123471"/>
                  </a:lnTo>
                  <a:lnTo>
                    <a:pt x="514873" y="88328"/>
                  </a:lnTo>
                  <a:lnTo>
                    <a:pt x="479723" y="58184"/>
                  </a:lnTo>
                  <a:lnTo>
                    <a:pt x="440201" y="33659"/>
                  </a:lnTo>
                  <a:lnTo>
                    <a:pt x="396928" y="15373"/>
                  </a:lnTo>
                  <a:lnTo>
                    <a:pt x="350529" y="3946"/>
                  </a:lnTo>
                  <a:lnTo>
                    <a:pt x="30162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08901" y="516572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625"/>
                  </a:moveTo>
                  <a:lnTo>
                    <a:pt x="3946" y="252689"/>
                  </a:lnTo>
                  <a:lnTo>
                    <a:pt x="15373" y="206272"/>
                  </a:lnTo>
                  <a:lnTo>
                    <a:pt x="33659" y="162992"/>
                  </a:lnTo>
                  <a:lnTo>
                    <a:pt x="58184" y="123471"/>
                  </a:lnTo>
                  <a:lnTo>
                    <a:pt x="88328" y="88328"/>
                  </a:lnTo>
                  <a:lnTo>
                    <a:pt x="123471" y="58184"/>
                  </a:lnTo>
                  <a:lnTo>
                    <a:pt x="162992" y="33659"/>
                  </a:lnTo>
                  <a:lnTo>
                    <a:pt x="206272" y="15373"/>
                  </a:lnTo>
                  <a:lnTo>
                    <a:pt x="252689" y="3946"/>
                  </a:lnTo>
                  <a:lnTo>
                    <a:pt x="301625" y="0"/>
                  </a:lnTo>
                  <a:lnTo>
                    <a:pt x="350529" y="3946"/>
                  </a:lnTo>
                  <a:lnTo>
                    <a:pt x="396928" y="15373"/>
                  </a:lnTo>
                  <a:lnTo>
                    <a:pt x="440201" y="33659"/>
                  </a:lnTo>
                  <a:lnTo>
                    <a:pt x="479723" y="58184"/>
                  </a:lnTo>
                  <a:lnTo>
                    <a:pt x="514873" y="88328"/>
                  </a:lnTo>
                  <a:lnTo>
                    <a:pt x="545029" y="123471"/>
                  </a:lnTo>
                  <a:lnTo>
                    <a:pt x="569566" y="162992"/>
                  </a:lnTo>
                  <a:lnTo>
                    <a:pt x="587864" y="206272"/>
                  </a:lnTo>
                  <a:lnTo>
                    <a:pt x="599299" y="252689"/>
                  </a:lnTo>
                  <a:lnTo>
                    <a:pt x="603250" y="301625"/>
                  </a:lnTo>
                  <a:lnTo>
                    <a:pt x="599299" y="350550"/>
                  </a:lnTo>
                  <a:lnTo>
                    <a:pt x="587864" y="396962"/>
                  </a:lnTo>
                  <a:lnTo>
                    <a:pt x="569566" y="440240"/>
                  </a:lnTo>
                  <a:lnTo>
                    <a:pt x="545029" y="479762"/>
                  </a:lnTo>
                  <a:lnTo>
                    <a:pt x="514873" y="514907"/>
                  </a:lnTo>
                  <a:lnTo>
                    <a:pt x="479723" y="545054"/>
                  </a:lnTo>
                  <a:lnTo>
                    <a:pt x="440201" y="569583"/>
                  </a:lnTo>
                  <a:lnTo>
                    <a:pt x="396928" y="587873"/>
                  </a:lnTo>
                  <a:lnTo>
                    <a:pt x="350529" y="599302"/>
                  </a:lnTo>
                  <a:lnTo>
                    <a:pt x="301625" y="603250"/>
                  </a:lnTo>
                  <a:lnTo>
                    <a:pt x="252689" y="599302"/>
                  </a:lnTo>
                  <a:lnTo>
                    <a:pt x="206272" y="587873"/>
                  </a:lnTo>
                  <a:lnTo>
                    <a:pt x="162992" y="569583"/>
                  </a:lnTo>
                  <a:lnTo>
                    <a:pt x="123471" y="545054"/>
                  </a:lnTo>
                  <a:lnTo>
                    <a:pt x="88328" y="514907"/>
                  </a:lnTo>
                  <a:lnTo>
                    <a:pt x="58184" y="479762"/>
                  </a:lnTo>
                  <a:lnTo>
                    <a:pt x="33659" y="440240"/>
                  </a:lnTo>
                  <a:lnTo>
                    <a:pt x="15373" y="396962"/>
                  </a:lnTo>
                  <a:lnTo>
                    <a:pt x="3946" y="35055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87006" y="5265166"/>
            <a:ext cx="45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6244" y="1692097"/>
            <a:ext cx="8062595" cy="31991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7020" marR="5080" indent="-274320">
              <a:lnSpc>
                <a:spcPts val="2810"/>
              </a:lnSpc>
              <a:spcBef>
                <a:spcPts val="44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Usando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número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unidades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sistema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(L)  </a:t>
            </a:r>
            <a:r>
              <a:rPr sz="2600" spc="-20" dirty="0">
                <a:latin typeface="Constantia"/>
                <a:cs typeface="Constantia"/>
              </a:rPr>
              <a:t>como </a:t>
            </a:r>
            <a:r>
              <a:rPr sz="2600" spc="-5" dirty="0">
                <a:latin typeface="Constantia"/>
                <a:cs typeface="Constantia"/>
              </a:rPr>
              <a:t>medida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rendimiento, comparar </a:t>
            </a:r>
            <a:r>
              <a:rPr sz="2600" spc="-5" dirty="0">
                <a:latin typeface="Constantia"/>
                <a:cs typeface="Constantia"/>
              </a:rPr>
              <a:t>estas </a:t>
            </a:r>
            <a:r>
              <a:rPr sz="2600" spc="-15" dirty="0">
                <a:latin typeface="Constantia"/>
                <a:cs typeface="Constantia"/>
              </a:rPr>
              <a:t>dos  alternativas: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Constantia"/>
              <a:cs typeface="Constantia"/>
            </a:endParaRPr>
          </a:p>
          <a:p>
            <a:pPr marL="887094">
              <a:lnSpc>
                <a:spcPct val="100000"/>
              </a:lnSpc>
              <a:tabLst>
                <a:tab pos="4776470" algn="l"/>
              </a:tabLst>
            </a:pP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Alternativa</a:t>
            </a:r>
            <a:r>
              <a:rPr sz="2800" spc="-5" dirty="0">
                <a:solidFill>
                  <a:srgbClr val="04607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1:	Alternativa</a:t>
            </a:r>
            <a:r>
              <a:rPr sz="2800" spc="-20" dirty="0">
                <a:solidFill>
                  <a:srgbClr val="04607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2: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R="864235" algn="r">
              <a:lnSpc>
                <a:spcPct val="100000"/>
              </a:lnSpc>
              <a:spcBef>
                <a:spcPts val="1885"/>
              </a:spcBef>
            </a:pPr>
            <a:r>
              <a:rPr sz="2400" spc="-45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1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214503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Alternativa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1: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0650" y="2396581"/>
            <a:ext cx="598805" cy="0"/>
          </a:xfrm>
          <a:custGeom>
            <a:avLst/>
            <a:gdLst/>
            <a:ahLst/>
            <a:cxnLst/>
            <a:rect l="l" t="t" r="r" b="b"/>
            <a:pathLst>
              <a:path w="598804">
                <a:moveTo>
                  <a:pt x="0" y="0"/>
                </a:moveTo>
                <a:lnTo>
                  <a:pt x="598281" y="0"/>
                </a:lnTo>
              </a:path>
            </a:pathLst>
          </a:custGeom>
          <a:ln w="12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38991" y="1946156"/>
            <a:ext cx="19494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i="1" spc="-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1607" y="2376966"/>
            <a:ext cx="119888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600" i="1" spc="-157" baseline="43981" dirty="0">
                <a:latin typeface="Times New Roman"/>
                <a:cs typeface="Times New Roman"/>
              </a:rPr>
              <a:t>L</a:t>
            </a:r>
            <a:r>
              <a:rPr sz="2100" spc="-157" baseline="51587" dirty="0">
                <a:latin typeface="Times New Roman"/>
                <a:cs typeface="Times New Roman"/>
              </a:rPr>
              <a:t>1 </a:t>
            </a:r>
            <a:r>
              <a:rPr sz="3600" spc="22" baseline="43981" dirty="0">
                <a:latin typeface="Symbol"/>
                <a:cs typeface="Symbol"/>
              </a:rPr>
              <a:t></a:t>
            </a:r>
            <a:r>
              <a:rPr sz="3600" spc="22" baseline="43981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1</a:t>
            </a:r>
            <a:r>
              <a:rPr sz="2400" spc="100" dirty="0">
                <a:latin typeface="Symbol"/>
                <a:cs typeface="Symbol"/>
              </a:rPr>
              <a:t></a:t>
            </a:r>
            <a:r>
              <a:rPr sz="2400" spc="-420" dirty="0">
                <a:latin typeface="Times New Roman"/>
                <a:cs typeface="Times New Roman"/>
              </a:rPr>
              <a:t> </a:t>
            </a:r>
            <a:r>
              <a:rPr sz="2500" i="1" spc="-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2866" y="3816092"/>
            <a:ext cx="2032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i="1" spc="-50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0031" y="3578094"/>
            <a:ext cx="10509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750" i="1" u="sng" spc="-67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750" i="1" spc="-67" baseline="33333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9514" y="3385937"/>
            <a:ext cx="100520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09575" algn="l"/>
              </a:tabLst>
            </a:pPr>
            <a:r>
              <a:rPr sz="3750" i="1" spc="-67" baseline="-33333" dirty="0">
                <a:latin typeface="Symbol"/>
                <a:cs typeface="Symbol"/>
              </a:rPr>
              <a:t></a:t>
            </a:r>
            <a:r>
              <a:rPr sz="3750" spc="-67" baseline="-33333" dirty="0">
                <a:latin typeface="Times New Roman"/>
                <a:cs typeface="Times New Roman"/>
              </a:rPr>
              <a:t>	</a:t>
            </a:r>
            <a:r>
              <a:rPr sz="3600" spc="15" baseline="-34722" dirty="0">
                <a:latin typeface="Symbol"/>
                <a:cs typeface="Symbol"/>
              </a:rPr>
              <a:t></a:t>
            </a:r>
            <a:r>
              <a:rPr sz="2400" u="sng" spc="4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i="1" u="sng" spc="-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7200" y="3953510"/>
            <a:ext cx="1797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2958" y="3657600"/>
            <a:ext cx="502842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600" spc="15" baseline="-33564" dirty="0">
                <a:latin typeface="Times New Roman"/>
                <a:cs typeface="Times New Roman"/>
              </a:rPr>
              <a:t>2</a:t>
            </a:r>
            <a:r>
              <a:rPr sz="3600" spc="-209" baseline="-33564" dirty="0">
                <a:latin typeface="Times New Roman"/>
                <a:cs typeface="Times New Roman"/>
              </a:rPr>
              <a:t> </a:t>
            </a:r>
            <a:r>
              <a:rPr sz="2500" i="1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7788" y="3797271"/>
            <a:ext cx="115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65" y="3257499"/>
            <a:ext cx="23018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10" dirty="0">
                <a:latin typeface="Constantia" panose="02030602050306030303" pitchFamily="18" charset="0"/>
                <a:cs typeface="Arial"/>
              </a:rPr>
              <a:t>Alternativa</a:t>
            </a:r>
            <a:r>
              <a:rPr sz="2600" spc="45" dirty="0">
                <a:latin typeface="Constantia" panose="02030602050306030303" pitchFamily="18" charset="0"/>
                <a:cs typeface="Arial"/>
              </a:rPr>
              <a:t> </a:t>
            </a:r>
            <a:r>
              <a:rPr sz="2600" spc="-5" dirty="0">
                <a:latin typeface="Constantia" panose="02030602050306030303" pitchFamily="18" charset="0"/>
                <a:cs typeface="Arial"/>
              </a:rPr>
              <a:t>2:</a:t>
            </a:r>
            <a:endParaRPr sz="26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69058" y="5776459"/>
            <a:ext cx="1014730" cy="0"/>
          </a:xfrm>
          <a:custGeom>
            <a:avLst/>
            <a:gdLst/>
            <a:ahLst/>
            <a:cxnLst/>
            <a:rect l="l" t="t" r="r" b="b"/>
            <a:pathLst>
              <a:path w="1014729">
                <a:moveTo>
                  <a:pt x="0" y="0"/>
                </a:moveTo>
                <a:lnTo>
                  <a:pt x="1014512" y="0"/>
                </a:lnTo>
              </a:path>
            </a:pathLst>
          </a:custGeom>
          <a:ln w="12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351" y="5776459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4">
                <a:moveTo>
                  <a:pt x="0" y="0"/>
                </a:moveTo>
                <a:lnTo>
                  <a:pt x="710471" y="0"/>
                </a:lnTo>
              </a:path>
            </a:pathLst>
          </a:custGeom>
          <a:ln w="12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91995" y="5738794"/>
            <a:ext cx="228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95" dirty="0">
                <a:latin typeface="Times New Roman"/>
                <a:cs typeface="Times New Roman"/>
              </a:rPr>
              <a:t>02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74009" y="5500031"/>
            <a:ext cx="144780" cy="762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15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9261" y="5500031"/>
            <a:ext cx="144780" cy="762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latin typeface="Symbol"/>
                <a:cs typeface="Symbol"/>
              </a:rPr>
              <a:t></a:t>
            </a:r>
            <a:endParaRPr sz="2400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15" dirty="0">
                <a:latin typeface="Symbol"/>
                <a:cs typeface="Symbol"/>
              </a:rPr>
              <a:t>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9261" y="5304962"/>
            <a:ext cx="14478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latin typeface="Symbol"/>
                <a:cs typeface="Symbol"/>
              </a:rPr>
              <a:t>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2699" y="5535968"/>
            <a:ext cx="19621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20" dirty="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54151" y="5453954"/>
            <a:ext cx="358140" cy="73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95"/>
              </a:spcBef>
            </a:pPr>
            <a:r>
              <a:rPr sz="3600" spc="50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  <a:p>
            <a:pPr marL="29209">
              <a:lnSpc>
                <a:spcPts val="1490"/>
              </a:lnSpc>
            </a:pPr>
            <a:r>
              <a:rPr sz="1400" i="1" spc="50" dirty="0">
                <a:latin typeface="Times New Roman"/>
                <a:cs typeface="Times New Roman"/>
              </a:rPr>
              <a:t>n</a:t>
            </a:r>
            <a:r>
              <a:rPr sz="1400" spc="50" dirty="0">
                <a:latin typeface="Symbol"/>
                <a:cs typeface="Symbol"/>
              </a:rPr>
              <a:t></a:t>
            </a:r>
            <a:r>
              <a:rPr sz="1400" spc="5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82513" y="5774389"/>
            <a:ext cx="26289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150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38681" y="5535968"/>
            <a:ext cx="62801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4500" algn="l"/>
              </a:tabLst>
            </a:pPr>
            <a:r>
              <a:rPr sz="2400" i="1" spc="20" dirty="0">
                <a:latin typeface="Times New Roman"/>
                <a:cs typeface="Times New Roman"/>
              </a:rPr>
              <a:t>p	</a:t>
            </a:r>
            <a:r>
              <a:rPr sz="2400" spc="2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62190" y="5246345"/>
            <a:ext cx="148145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00" spc="89" baseline="37698" dirty="0">
                <a:latin typeface="Times New Roman"/>
                <a:cs typeface="Times New Roman"/>
              </a:rPr>
              <a:t>2</a:t>
            </a:r>
            <a:r>
              <a:rPr sz="2100" spc="-127" baseline="37698" dirty="0">
                <a:latin typeface="Symbol"/>
                <a:cs typeface="Symbol"/>
              </a:rPr>
              <a:t></a:t>
            </a:r>
            <a:r>
              <a:rPr sz="2100" spc="15" baseline="37698" dirty="0">
                <a:latin typeface="Times New Roman"/>
                <a:cs typeface="Times New Roman"/>
              </a:rPr>
              <a:t>1</a:t>
            </a:r>
            <a:r>
              <a:rPr sz="2100" baseline="37698" dirty="0">
                <a:latin typeface="Times New Roman"/>
                <a:cs typeface="Times New Roman"/>
              </a:rPr>
              <a:t> </a:t>
            </a:r>
            <a:r>
              <a:rPr sz="2100" spc="-135" baseline="37698" dirty="0">
                <a:latin typeface="Times New Roman"/>
                <a:cs typeface="Times New Roman"/>
              </a:rPr>
              <a:t> </a:t>
            </a:r>
            <a:r>
              <a:rPr sz="3150" spc="-305" dirty="0">
                <a:latin typeface="Symbol"/>
                <a:cs typeface="Symbol"/>
              </a:rPr>
              <a:t></a:t>
            </a:r>
            <a:r>
              <a:rPr sz="2400" spc="105" dirty="0">
                <a:latin typeface="Times New Roman"/>
                <a:cs typeface="Times New Roman"/>
              </a:rPr>
              <a:t>2</a:t>
            </a:r>
            <a:r>
              <a:rPr sz="2500" i="1" spc="-35" dirty="0">
                <a:latin typeface="Symbol"/>
                <a:cs typeface="Symbol"/>
              </a:rPr>
              <a:t></a:t>
            </a:r>
            <a:r>
              <a:rPr sz="2500" spc="-360" dirty="0">
                <a:latin typeface="Times New Roman"/>
                <a:cs typeface="Times New Roman"/>
              </a:rPr>
              <a:t> </a:t>
            </a:r>
            <a:r>
              <a:rPr sz="3150" spc="-335" dirty="0">
                <a:latin typeface="Symbol"/>
                <a:cs typeface="Symbol"/>
              </a:rPr>
              <a:t></a:t>
            </a:r>
            <a:r>
              <a:rPr sz="2100" i="1" spc="15" baseline="49603" dirty="0">
                <a:latin typeface="Times New Roman"/>
                <a:cs typeface="Times New Roman"/>
              </a:rPr>
              <a:t>n</a:t>
            </a:r>
            <a:r>
              <a:rPr sz="2100" i="1" baseline="49603" dirty="0">
                <a:latin typeface="Times New Roman"/>
                <a:cs typeface="Times New Roman"/>
              </a:rPr>
              <a:t> </a:t>
            </a:r>
            <a:r>
              <a:rPr sz="2100" i="1" spc="-52" baseline="49603" dirty="0">
                <a:latin typeface="Times New Roman"/>
                <a:cs typeface="Times New Roman"/>
              </a:rPr>
              <a:t> </a:t>
            </a:r>
            <a:r>
              <a:rPr sz="3600" spc="157" baseline="6944" dirty="0">
                <a:latin typeface="Symbol"/>
                <a:cs typeface="Symbol"/>
              </a:rPr>
              <a:t></a:t>
            </a:r>
            <a:r>
              <a:rPr sz="2100" spc="-15" baseline="77380" dirty="0">
                <a:latin typeface="Symbol"/>
                <a:cs typeface="Symbol"/>
              </a:rPr>
              <a:t></a:t>
            </a:r>
            <a:r>
              <a:rPr sz="2100" spc="15" baseline="77380" dirty="0">
                <a:latin typeface="Times New Roman"/>
                <a:cs typeface="Times New Roman"/>
              </a:rPr>
              <a:t>1</a:t>
            </a:r>
            <a:endParaRPr sz="2100" baseline="7738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6538" y="5676768"/>
            <a:ext cx="103187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110" dirty="0">
                <a:latin typeface="Times New Roman"/>
                <a:cs typeface="Times New Roman"/>
              </a:rPr>
              <a:t>2!</a:t>
            </a:r>
            <a:r>
              <a:rPr sz="3150" spc="-110" dirty="0">
                <a:latin typeface="Symbol"/>
                <a:cs typeface="Symbol"/>
              </a:rPr>
              <a:t></a:t>
            </a:r>
            <a:r>
              <a:rPr sz="2400" spc="-110" dirty="0">
                <a:latin typeface="Times New Roman"/>
                <a:cs typeface="Times New Roman"/>
              </a:rPr>
              <a:t>1</a:t>
            </a:r>
            <a:r>
              <a:rPr sz="2400" spc="-110" dirty="0">
                <a:latin typeface="Symbol"/>
                <a:cs typeface="Symbol"/>
              </a:rPr>
              <a:t>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</a:t>
            </a:r>
            <a:r>
              <a:rPr sz="2500" i="1" spc="-450" dirty="0">
                <a:latin typeface="Times New Roman"/>
                <a:cs typeface="Times New Roman"/>
              </a:rPr>
              <a:t> </a:t>
            </a:r>
            <a:r>
              <a:rPr sz="3150" spc="-25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6546" y="5189994"/>
            <a:ext cx="67627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spc="75" baseline="-25462" dirty="0">
                <a:latin typeface="Times New Roman"/>
                <a:cs typeface="Times New Roman"/>
              </a:rPr>
              <a:t>2</a:t>
            </a:r>
            <a:r>
              <a:rPr sz="1400" spc="50" dirty="0">
                <a:latin typeface="Times New Roman"/>
                <a:cs typeface="Times New Roman"/>
              </a:rPr>
              <a:t>2 </a:t>
            </a:r>
            <a:r>
              <a:rPr sz="3750" i="1" spc="-52" baseline="-24444" dirty="0">
                <a:latin typeface="Symbol"/>
                <a:cs typeface="Symbol"/>
              </a:rPr>
              <a:t></a:t>
            </a:r>
            <a:r>
              <a:rPr sz="3750" i="1" spc="-644" baseline="-24444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589515" y="4807539"/>
            <a:ext cx="4190082" cy="1597180"/>
            <a:chOff x="946004" y="2891662"/>
            <a:chExt cx="4190082" cy="1597180"/>
          </a:xfrm>
        </p:grpSpPr>
        <p:sp>
          <p:nvSpPr>
            <p:cNvPr id="28" name="object 15"/>
            <p:cNvSpPr txBox="1"/>
            <p:nvPr/>
          </p:nvSpPr>
          <p:spPr>
            <a:xfrm>
              <a:off x="946004" y="3283006"/>
              <a:ext cx="3763645" cy="57340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  <a:tabLst>
                  <a:tab pos="1400810" algn="l"/>
                  <a:tab pos="2011045" algn="l"/>
                  <a:tab pos="3299460" algn="l"/>
                  <a:tab pos="3606800" algn="l"/>
                </a:tabLst>
              </a:pPr>
              <a:r>
                <a:rPr sz="3600" i="1" spc="7" baseline="-25462" dirty="0">
                  <a:latin typeface="Times New Roman"/>
                  <a:cs typeface="Times New Roman"/>
                </a:rPr>
                <a:t>p</a:t>
              </a:r>
              <a:r>
                <a:rPr sz="2100" spc="7" baseline="-67460" dirty="0">
                  <a:latin typeface="Times New Roman"/>
                  <a:cs typeface="Times New Roman"/>
                </a:rPr>
                <a:t>0  </a:t>
              </a:r>
              <a:r>
                <a:rPr sz="3600" spc="15" baseline="-25462" dirty="0">
                  <a:latin typeface="Symbol"/>
                  <a:cs typeface="Symbol"/>
                </a:rPr>
                <a:t></a:t>
              </a:r>
              <a:r>
                <a:rPr sz="3600" spc="-89" baseline="-25462" dirty="0">
                  <a:latin typeface="Times New Roman"/>
                  <a:cs typeface="Times New Roman"/>
                </a:rPr>
                <a:t> </a:t>
              </a:r>
              <a:r>
                <a:rPr sz="3600" spc="15" baseline="-11574" dirty="0">
                  <a:latin typeface="Symbol"/>
                  <a:cs typeface="Symbol"/>
                </a:rPr>
                <a:t></a:t>
              </a:r>
              <a:r>
                <a:rPr sz="3600" spc="-300" baseline="-11574" dirty="0">
                  <a:latin typeface="Times New Roman"/>
                  <a:cs typeface="Times New Roman"/>
                </a:rPr>
                <a:t> 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3600" spc="15" baseline="-25462" dirty="0">
                  <a:latin typeface="Symbol"/>
                  <a:cs typeface="Symbol"/>
                </a:rPr>
                <a:t></a:t>
              </a:r>
              <a:r>
                <a:rPr sz="3600" spc="-277" baseline="-25462" dirty="0">
                  <a:latin typeface="Times New Roman"/>
                  <a:cs typeface="Times New Roman"/>
                </a:rPr>
                <a:t> </a:t>
              </a:r>
              <a:r>
                <a:rPr sz="5400" spc="337" baseline="-25462" dirty="0">
                  <a:latin typeface="Symbol"/>
                  <a:cs typeface="Symbol"/>
                </a:rPr>
                <a:t>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r>
                <a:rPr sz="3600" spc="15" baseline="-11574" dirty="0">
                  <a:latin typeface="Symbol"/>
                  <a:cs typeface="Symbol"/>
                </a:rPr>
                <a:t></a:t>
              </a:r>
              <a:endParaRPr sz="3600" baseline="-11574" dirty="0">
                <a:latin typeface="Symbol"/>
                <a:cs typeface="Symbol"/>
              </a:endParaRPr>
            </a:p>
          </p:txBody>
        </p:sp>
        <p:sp>
          <p:nvSpPr>
            <p:cNvPr id="29" name="object 4"/>
            <p:cNvSpPr/>
            <p:nvPr/>
          </p:nvSpPr>
          <p:spPr>
            <a:xfrm>
              <a:off x="1885900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168" y="0"/>
                  </a:moveTo>
                  <a:lnTo>
                    <a:pt x="0" y="533408"/>
                  </a:lnTo>
                </a:path>
              </a:pathLst>
            </a:custGeom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/>
            <p:cNvSpPr/>
            <p:nvPr/>
          </p:nvSpPr>
          <p:spPr>
            <a:xfrm>
              <a:off x="3784872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218" y="0"/>
                  </a:moveTo>
                  <a:lnTo>
                    <a:pt x="0" y="533408"/>
                  </a:lnTo>
                </a:path>
              </a:pathLst>
            </a:custGeom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"/>
            <p:cNvSpPr txBox="1"/>
            <p:nvPr/>
          </p:nvSpPr>
          <p:spPr>
            <a:xfrm>
              <a:off x="4540194" y="3791744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32" name="object 7"/>
            <p:cNvSpPr txBox="1"/>
            <p:nvPr/>
          </p:nvSpPr>
          <p:spPr>
            <a:xfrm>
              <a:off x="1543568" y="4044093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33" name="object 8"/>
            <p:cNvSpPr txBox="1"/>
            <p:nvPr/>
          </p:nvSpPr>
          <p:spPr>
            <a:xfrm>
              <a:off x="1543568" y="4094398"/>
              <a:ext cx="14414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</a:t>
              </a:r>
              <a:endParaRPr sz="2400" dirty="0">
                <a:latin typeface="Symbol"/>
                <a:cs typeface="Symbol"/>
              </a:endParaRPr>
            </a:p>
          </p:txBody>
        </p:sp>
        <p:sp>
          <p:nvSpPr>
            <p:cNvPr id="34" name="object 9"/>
            <p:cNvSpPr txBox="1"/>
            <p:nvPr/>
          </p:nvSpPr>
          <p:spPr>
            <a:xfrm>
              <a:off x="1518168" y="3207097"/>
              <a:ext cx="3638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r>
                <a:rPr sz="2400" spc="-260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</a:t>
              </a:r>
              <a:endParaRPr sz="3600" baseline="-5787" dirty="0">
                <a:latin typeface="Symbol"/>
                <a:cs typeface="Symbol"/>
              </a:endParaRPr>
            </a:p>
          </p:txBody>
        </p:sp>
        <p:sp>
          <p:nvSpPr>
            <p:cNvPr id="35" name="object 10"/>
            <p:cNvSpPr txBox="1"/>
            <p:nvPr/>
          </p:nvSpPr>
          <p:spPr>
            <a:xfrm>
              <a:off x="3161666" y="3353774"/>
              <a:ext cx="49593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5" dirty="0">
                  <a:latin typeface="Times New Roman"/>
                  <a:cs typeface="Times New Roman"/>
                </a:rPr>
                <a:t>k </a:t>
              </a:r>
              <a:r>
                <a:rPr sz="1400" spc="-40" dirty="0">
                  <a:latin typeface="Symbol"/>
                  <a:cs typeface="Symbol"/>
                </a:rPr>
                <a:t></a:t>
              </a:r>
              <a:r>
                <a:rPr sz="1400" spc="-40" dirty="0" smtClean="0">
                  <a:latin typeface="Times New Roman"/>
                  <a:cs typeface="Times New Roman"/>
                </a:rPr>
                <a:t>1</a:t>
              </a:r>
              <a:endParaRPr sz="3600" baseline="4629" dirty="0">
                <a:latin typeface="Symbol"/>
                <a:cs typeface="Symbol"/>
              </a:endParaRPr>
            </a:p>
          </p:txBody>
        </p:sp>
        <p:sp>
          <p:nvSpPr>
            <p:cNvPr id="36" name="object 11"/>
            <p:cNvSpPr txBox="1"/>
            <p:nvPr/>
          </p:nvSpPr>
          <p:spPr>
            <a:xfrm>
              <a:off x="3245503" y="3991323"/>
              <a:ext cx="320040" cy="2387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80" dirty="0">
                  <a:latin typeface="Times New Roman"/>
                  <a:cs typeface="Times New Roman"/>
                </a:rPr>
                <a:t>n</a:t>
              </a:r>
              <a:r>
                <a:rPr sz="1400" spc="50" dirty="0">
                  <a:latin typeface="Symbol"/>
                  <a:cs typeface="Symbol"/>
                </a:rPr>
                <a:t></a:t>
              </a:r>
              <a:r>
                <a:rPr sz="1400" spc="5" dirty="0">
                  <a:latin typeface="Times New Roman"/>
                  <a:cs typeface="Times New Roman"/>
                </a:rPr>
                <a:t>0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sp>
          <p:nvSpPr>
            <p:cNvPr id="37" name="object 12"/>
            <p:cNvSpPr txBox="1"/>
            <p:nvPr/>
          </p:nvSpPr>
          <p:spPr>
            <a:xfrm>
              <a:off x="4207888" y="2891662"/>
              <a:ext cx="701040" cy="390525"/>
            </a:xfrm>
            <a:prstGeom prst="rect">
              <a:avLst/>
            </a:prstGeom>
          </p:spPr>
          <p:txBody>
            <a:bodyPr vert="horz" wrap="square" lIns="0" tIns="52705" rIns="0" bIns="0" rtlCol="0">
              <a:spAutoFit/>
            </a:bodyPr>
            <a:lstStyle/>
            <a:p>
              <a:pPr marR="30480" algn="r">
                <a:lnSpc>
                  <a:spcPts val="680"/>
                </a:lnSpc>
                <a:spcBef>
                  <a:spcPts val="415"/>
                </a:spcBef>
              </a:pPr>
              <a:r>
                <a:rPr sz="1400" spc="-10" dirty="0">
                  <a:latin typeface="Symbol"/>
                  <a:cs typeface="Symbol"/>
                </a:rPr>
                <a:t></a:t>
              </a:r>
              <a:r>
                <a:rPr sz="1400" spc="5" dirty="0">
                  <a:latin typeface="Times New Roman"/>
                  <a:cs typeface="Times New Roman"/>
                </a:rPr>
                <a:t>1</a:t>
              </a:r>
              <a:endParaRPr sz="1400">
                <a:latin typeface="Times New Roman"/>
                <a:cs typeface="Times New Roman"/>
              </a:endParaRPr>
            </a:p>
            <a:p>
              <a:pPr marL="38100">
                <a:lnSpc>
                  <a:spcPts val="1880"/>
                </a:lnSpc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n</a:t>
              </a:r>
              <a:r>
                <a:rPr sz="1400" i="1" spc="295" dirty="0">
                  <a:latin typeface="Times New Roman"/>
                  <a:cs typeface="Times New Roman"/>
                </a:rPr>
                <a:t> </a:t>
              </a:r>
              <a:r>
                <a:rPr sz="3600" spc="15" baseline="-21990" dirty="0">
                  <a:latin typeface="Symbol"/>
                  <a:cs typeface="Symbol"/>
                </a:rPr>
                <a:t></a:t>
              </a:r>
              <a:endParaRPr sz="3600" baseline="-21990">
                <a:latin typeface="Symbol"/>
                <a:cs typeface="Symbol"/>
              </a:endParaRPr>
            </a:p>
          </p:txBody>
        </p:sp>
        <p:sp>
          <p:nvSpPr>
            <p:cNvPr id="38" name="object 13"/>
            <p:cNvSpPr txBox="1"/>
            <p:nvPr/>
          </p:nvSpPr>
          <p:spPr>
            <a:xfrm>
              <a:off x="2308816" y="2891662"/>
              <a:ext cx="2876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k</a:t>
              </a:r>
              <a:endParaRPr sz="1400">
                <a:latin typeface="Times New Roman"/>
                <a:cs typeface="Times New Roman"/>
              </a:endParaRPr>
            </a:p>
          </p:txBody>
        </p:sp>
        <p:sp>
          <p:nvSpPr>
            <p:cNvPr id="39" name="object 14"/>
            <p:cNvSpPr txBox="1"/>
            <p:nvPr/>
          </p:nvSpPr>
          <p:spPr>
            <a:xfrm>
              <a:off x="3952675" y="3811102"/>
              <a:ext cx="26225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i="1" spc="-150" dirty="0">
                  <a:latin typeface="Times New Roman"/>
                  <a:cs typeface="Times New Roman"/>
                </a:rPr>
                <a:t>n</a:t>
              </a:r>
              <a:r>
                <a:rPr sz="2400" spc="5" dirty="0">
                  <a:latin typeface="Times New Roman"/>
                  <a:cs typeface="Times New Roman"/>
                </a:rPr>
                <a:t>!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0" name="object 16"/>
            <p:cNvSpPr txBox="1"/>
            <p:nvPr/>
          </p:nvSpPr>
          <p:spPr>
            <a:xfrm>
              <a:off x="3984156" y="3190219"/>
              <a:ext cx="725170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68325" algn="l"/>
                </a:tabLst>
              </a:pPr>
              <a:r>
                <a:rPr sz="3750" i="1" spc="-67" baseline="-28888" dirty="0">
                  <a:latin typeface="Symbol"/>
                  <a:cs typeface="Symbol"/>
                </a:rPr>
                <a:t></a:t>
              </a:r>
              <a:r>
                <a:rPr sz="3750" i="1" spc="-397" baseline="-28888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</a:t>
              </a:r>
              <a:r>
                <a:rPr sz="3600" spc="15" baseline="-5787" dirty="0">
                  <a:latin typeface="Times New Roman"/>
                  <a:cs typeface="Times New Roman"/>
                </a:rPr>
                <a:t>	</a:t>
              </a: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41" name="object 17"/>
            <p:cNvSpPr txBox="1"/>
            <p:nvPr/>
          </p:nvSpPr>
          <p:spPr>
            <a:xfrm>
              <a:off x="3505200" y="3048000"/>
              <a:ext cx="413384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sz="2400" spc="10" dirty="0" smtClean="0">
                  <a:latin typeface="Symbol"/>
                  <a:cs typeface="Symbol"/>
                </a:rPr>
                <a:t></a:t>
              </a:r>
              <a:r>
                <a:rPr sz="2400" spc="-265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6666" dirty="0">
                  <a:latin typeface="Symbol"/>
                  <a:cs typeface="Symbol"/>
                </a:rPr>
                <a:t></a:t>
              </a:r>
              <a:endParaRPr sz="3750" baseline="-6666" dirty="0">
                <a:latin typeface="Symbol"/>
                <a:cs typeface="Symbol"/>
              </a:endParaRPr>
            </a:p>
          </p:txBody>
        </p:sp>
        <p:sp>
          <p:nvSpPr>
            <p:cNvPr id="42" name="object 18"/>
            <p:cNvSpPr txBox="1"/>
            <p:nvPr/>
          </p:nvSpPr>
          <p:spPr>
            <a:xfrm>
              <a:off x="1543568" y="3713266"/>
              <a:ext cx="1438275" cy="50800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3600" spc="15" baseline="3472" dirty="0">
                  <a:latin typeface="Symbol"/>
                  <a:cs typeface="Symbol"/>
                </a:rPr>
                <a:t></a:t>
              </a:r>
              <a:r>
                <a:rPr sz="3600" spc="-240" baseline="3472" dirty="0">
                  <a:latin typeface="Times New Roman"/>
                  <a:cs typeface="Times New Roman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400" spc="-65" dirty="0">
                  <a:latin typeface="Times New Roman"/>
                  <a:cs typeface="Times New Roman"/>
                </a:rPr>
                <a:t>!</a:t>
              </a:r>
              <a:r>
                <a:rPr sz="3150" spc="-65" dirty="0">
                  <a:latin typeface="Symbol"/>
                  <a:cs typeface="Symbol"/>
                </a:rPr>
                <a:t>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500" i="1" spc="-65" dirty="0">
                  <a:latin typeface="Symbol"/>
                  <a:cs typeface="Symbol"/>
                </a:rPr>
                <a:t></a:t>
              </a:r>
              <a:r>
                <a:rPr sz="2500" i="1" spc="-95" dirty="0">
                  <a:latin typeface="Times New Roman"/>
                  <a:cs typeface="Times New Roman"/>
                </a:rPr>
                <a:t> </a:t>
              </a:r>
              <a:r>
                <a:rPr sz="2400" spc="10" dirty="0">
                  <a:latin typeface="Symbol"/>
                  <a:cs typeface="Symbol"/>
                </a:rPr>
                <a:t></a:t>
              </a:r>
              <a:r>
                <a:rPr sz="2400" spc="-270" dirty="0">
                  <a:latin typeface="Times New Roman"/>
                  <a:cs typeface="Times New Roman"/>
                </a:rPr>
                <a:t> </a:t>
              </a:r>
              <a:r>
                <a:rPr sz="2500" i="1" spc="-45" dirty="0">
                  <a:latin typeface="Symbol"/>
                  <a:cs typeface="Symbol"/>
                </a:rPr>
                <a:t></a:t>
              </a:r>
              <a:r>
                <a:rPr sz="2500" i="1" spc="-395" dirty="0">
                  <a:latin typeface="Times New Roman"/>
                  <a:cs typeface="Times New Roman"/>
                </a:rPr>
                <a:t> </a:t>
              </a:r>
              <a:r>
                <a:rPr sz="3150" spc="-254" dirty="0">
                  <a:latin typeface="Symbol"/>
                  <a:cs typeface="Symbol"/>
                </a:rPr>
                <a:t></a:t>
              </a:r>
              <a:endParaRPr sz="3150" dirty="0">
                <a:latin typeface="Symbol"/>
                <a:cs typeface="Symbol"/>
              </a:endParaRPr>
            </a:p>
          </p:txBody>
        </p:sp>
        <p:sp>
          <p:nvSpPr>
            <p:cNvPr id="43" name="object 19"/>
            <p:cNvSpPr txBox="1"/>
            <p:nvPr/>
          </p:nvSpPr>
          <p:spPr>
            <a:xfrm>
              <a:off x="2085260" y="3197104"/>
              <a:ext cx="875665" cy="4108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25780" algn="l"/>
                </a:tabLst>
              </a:pPr>
              <a:r>
                <a:rPr sz="3750" i="1" spc="-67" baseline="-27777" dirty="0">
                  <a:latin typeface="Symbol"/>
                  <a:cs typeface="Symbol"/>
                </a:rPr>
                <a:t></a:t>
              </a:r>
              <a:r>
                <a:rPr sz="3750" i="1" spc="-397" baseline="-27777" dirty="0">
                  <a:latin typeface="Times New Roman"/>
                  <a:cs typeface="Times New Roman"/>
                </a:rPr>
                <a:t> </a:t>
              </a:r>
              <a:r>
                <a:rPr sz="3600" spc="15" baseline="-4629" dirty="0">
                  <a:latin typeface="Symbol"/>
                  <a:cs typeface="Symbol"/>
                </a:rPr>
                <a:t></a:t>
              </a:r>
              <a:r>
                <a:rPr sz="3600" spc="15" baseline="-4629" dirty="0">
                  <a:latin typeface="Times New Roman"/>
                  <a:cs typeface="Times New Roman"/>
                </a:rPr>
                <a:t>	</a:t>
              </a:r>
              <a:r>
                <a:rPr sz="2400" i="1" spc="-35" dirty="0">
                  <a:latin typeface="Times New Roman"/>
                  <a:cs typeface="Times New Roman"/>
                </a:rPr>
                <a:t>k</a:t>
              </a:r>
              <a:r>
                <a:rPr sz="2500" i="1" spc="-35" dirty="0">
                  <a:latin typeface="Symbol"/>
                  <a:cs typeface="Symbol"/>
                </a:rPr>
                <a:t></a:t>
              </a:r>
              <a:endParaRPr sz="2500">
                <a:latin typeface="Symbol"/>
                <a:cs typeface="Symbol"/>
              </a:endParaRPr>
            </a:p>
          </p:txBody>
        </p:sp>
        <p:sp>
          <p:nvSpPr>
            <p:cNvPr id="44" name="object 20"/>
            <p:cNvSpPr txBox="1"/>
            <p:nvPr/>
          </p:nvSpPr>
          <p:spPr>
            <a:xfrm>
              <a:off x="1473174" y="2994721"/>
              <a:ext cx="633122" cy="44691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lang="es-CL" sz="1400" spc="10" dirty="0" smtClean="0">
                  <a:latin typeface="Symbol"/>
                  <a:cs typeface="Symbol"/>
                </a:rPr>
                <a:t> </a:t>
              </a:r>
              <a:r>
                <a:rPr sz="2800" spc="10" dirty="0" smtClean="0">
                  <a:latin typeface="Symbol"/>
                  <a:cs typeface="Symbol"/>
                </a:rPr>
                <a:t></a:t>
              </a:r>
              <a:r>
                <a:rPr sz="4000" spc="15" baseline="-16203" dirty="0" smtClean="0">
                  <a:latin typeface="Symbol"/>
                  <a:cs typeface="Symbol"/>
                </a:rPr>
                <a:t></a:t>
              </a:r>
              <a:r>
                <a:rPr sz="3600" spc="-742" baseline="-16203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21111" dirty="0">
                  <a:latin typeface="Symbol"/>
                  <a:cs typeface="Symbol"/>
                </a:rPr>
                <a:t></a:t>
              </a:r>
              <a:endParaRPr sz="3750" baseline="-21111" dirty="0">
                <a:latin typeface="Symbol"/>
                <a:cs typeface="Symbol"/>
              </a:endParaRPr>
            </a:p>
          </p:txBody>
        </p:sp>
        <p:sp>
          <p:nvSpPr>
            <p:cNvPr id="45" name="object 25"/>
            <p:cNvSpPr txBox="1"/>
            <p:nvPr/>
          </p:nvSpPr>
          <p:spPr>
            <a:xfrm>
              <a:off x="4515691" y="4098317"/>
              <a:ext cx="620395" cy="3905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  <a:tabLst>
                  <a:tab pos="295910" algn="l"/>
                </a:tabLst>
              </a:pPr>
              <a:r>
                <a:rPr sz="2400" spc="10" dirty="0"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endParaRPr sz="3525" baseline="-15366" dirty="0">
                <a:latin typeface="Symbol"/>
                <a:cs typeface="Symbol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3432114" y="3167390"/>
              <a:ext cx="3016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L" spc="-260" dirty="0" smtClean="0">
                  <a:latin typeface="Times New Roman"/>
                  <a:cs typeface="Times New Roman"/>
                </a:rPr>
                <a:t> </a:t>
              </a:r>
              <a:r>
                <a:rPr lang="es-CL" sz="2800" spc="15" baseline="-5787" dirty="0" smtClean="0">
                  <a:latin typeface="Symbol"/>
                  <a:cs typeface="Symbol"/>
                </a:rPr>
                <a:t></a:t>
              </a:r>
              <a:endParaRPr lang="es-CL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1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968983" y="2234301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483" y="0"/>
                </a:lnTo>
              </a:path>
            </a:pathLst>
          </a:custGeom>
          <a:ln w="12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291" y="2234301"/>
            <a:ext cx="2975610" cy="0"/>
          </a:xfrm>
          <a:custGeom>
            <a:avLst/>
            <a:gdLst/>
            <a:ahLst/>
            <a:cxnLst/>
            <a:rect l="l" t="t" r="r" b="b"/>
            <a:pathLst>
              <a:path w="2975609">
                <a:moveTo>
                  <a:pt x="0" y="0"/>
                </a:moveTo>
                <a:lnTo>
                  <a:pt x="2975064" y="0"/>
                </a:lnTo>
              </a:path>
            </a:pathLst>
          </a:custGeom>
          <a:ln w="12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2852" y="2197246"/>
            <a:ext cx="2279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90" dirty="0">
                <a:latin typeface="Times New Roman"/>
                <a:cs typeface="Times New Roman"/>
              </a:rPr>
              <a:t>02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8632" y="1980106"/>
            <a:ext cx="14541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0"/>
              </a:lnSpc>
              <a:spcBef>
                <a:spcPts val="100"/>
              </a:spcBef>
            </a:pPr>
            <a:r>
              <a:rPr sz="2400" spc="20" dirty="0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730"/>
              </a:lnSpc>
            </a:pPr>
            <a:r>
              <a:rPr sz="2400" spc="20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6443" y="1980106"/>
            <a:ext cx="77787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0"/>
              </a:lnSpc>
              <a:spcBef>
                <a:spcPts val="100"/>
              </a:spcBef>
              <a:tabLst>
                <a:tab pos="416559" algn="l"/>
              </a:tabLst>
            </a:pPr>
            <a:r>
              <a:rPr sz="2400" spc="20" dirty="0">
                <a:latin typeface="Symbol"/>
                <a:cs typeface="Symbol"/>
              </a:rPr>
              <a:t>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3600" spc="44" baseline="-2314" dirty="0">
                <a:latin typeface="Symbol"/>
                <a:cs typeface="Symbol"/>
              </a:rPr>
              <a:t></a:t>
            </a:r>
            <a:r>
              <a:rPr sz="3600" spc="-375" baseline="-2314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730"/>
              </a:lnSpc>
              <a:tabLst>
                <a:tab pos="644525" algn="l"/>
              </a:tabLst>
            </a:pPr>
            <a:r>
              <a:rPr sz="2400" spc="20" dirty="0">
                <a:latin typeface="Symbol"/>
                <a:cs typeface="Symbol"/>
              </a:rPr>
              <a:t>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2400" spc="20" dirty="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1043" y="1577450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52" baseline="-38194" dirty="0">
                <a:latin typeface="Symbol"/>
                <a:cs typeface="Symbol"/>
              </a:rPr>
              <a:t></a:t>
            </a:r>
            <a:r>
              <a:rPr sz="1400" spc="35" dirty="0">
                <a:latin typeface="Symbol"/>
                <a:cs typeface="Symbol"/>
              </a:rPr>
              <a:t></a:t>
            </a:r>
            <a:r>
              <a:rPr sz="1400" spc="3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9440" y="1980106"/>
            <a:ext cx="14541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0"/>
              </a:lnSpc>
              <a:spcBef>
                <a:spcPts val="100"/>
              </a:spcBef>
            </a:pPr>
            <a:r>
              <a:rPr sz="2400" spc="20" dirty="0">
                <a:latin typeface="Symbol"/>
                <a:cs typeface="Symbol"/>
              </a:rPr>
              <a:t>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730"/>
              </a:lnSpc>
            </a:pPr>
            <a:r>
              <a:rPr sz="2400" spc="20" dirty="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9440" y="1784357"/>
            <a:ext cx="145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Symbol"/>
                <a:cs typeface="Symbol"/>
              </a:rPr>
              <a:t>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7155" y="2134597"/>
            <a:ext cx="950594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-90" dirty="0">
                <a:latin typeface="Times New Roman"/>
                <a:cs typeface="Times New Roman"/>
              </a:rPr>
              <a:t>2</a:t>
            </a:r>
            <a:r>
              <a:rPr sz="3150" spc="-90" dirty="0">
                <a:latin typeface="Symbol"/>
                <a:cs typeface="Symbol"/>
              </a:rPr>
              <a:t></a:t>
            </a:r>
            <a:r>
              <a:rPr sz="2400" spc="-90" dirty="0">
                <a:latin typeface="Times New Roman"/>
                <a:cs typeface="Times New Roman"/>
              </a:rPr>
              <a:t>1</a:t>
            </a:r>
            <a:r>
              <a:rPr sz="2400" spc="-90" dirty="0">
                <a:latin typeface="Symbol"/>
                <a:cs typeface="Symbol"/>
              </a:rPr>
              <a:t>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509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3475" y="1783848"/>
            <a:ext cx="3564254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600" spc="30" baseline="3472" dirty="0">
                <a:latin typeface="Symbol"/>
                <a:cs typeface="Symbol"/>
              </a:rPr>
              <a:t></a:t>
            </a:r>
            <a:r>
              <a:rPr sz="3600" spc="-232" baseline="3472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4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355" dirty="0">
                <a:latin typeface="Times New Roman"/>
                <a:cs typeface="Times New Roman"/>
              </a:rPr>
              <a:t> </a:t>
            </a:r>
            <a:r>
              <a:rPr sz="2100" spc="15" baseline="43650" dirty="0">
                <a:latin typeface="Times New Roman"/>
                <a:cs typeface="Times New Roman"/>
              </a:rPr>
              <a:t>2</a:t>
            </a:r>
            <a:r>
              <a:rPr sz="2100" spc="405" baseline="436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2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4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7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4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340" dirty="0">
                <a:latin typeface="Times New Roman"/>
                <a:cs typeface="Times New Roman"/>
              </a:rPr>
              <a:t> </a:t>
            </a:r>
            <a:r>
              <a:rPr sz="2100" spc="15" baseline="43650" dirty="0">
                <a:latin typeface="Times New Roman"/>
                <a:cs typeface="Times New Roman"/>
              </a:rPr>
              <a:t>2</a:t>
            </a:r>
            <a:r>
              <a:rPr sz="2100" spc="427" baseline="43650" dirty="0">
                <a:latin typeface="Times New Roman"/>
                <a:cs typeface="Times New Roman"/>
              </a:rPr>
              <a:t> </a:t>
            </a:r>
            <a:r>
              <a:rPr sz="3600" spc="52" baseline="3472" dirty="0">
                <a:latin typeface="Symbol"/>
                <a:cs typeface="Symbol"/>
              </a:rPr>
              <a:t></a:t>
            </a:r>
            <a:r>
              <a:rPr sz="2100" spc="52" baseline="69444" dirty="0">
                <a:latin typeface="Symbol"/>
                <a:cs typeface="Symbol"/>
              </a:rPr>
              <a:t></a:t>
            </a:r>
            <a:r>
              <a:rPr sz="2100" spc="52" baseline="69444" dirty="0">
                <a:latin typeface="Times New Roman"/>
                <a:cs typeface="Times New Roman"/>
              </a:rPr>
              <a:t>1</a:t>
            </a:r>
            <a:endParaRPr sz="2100" baseline="6944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51110" y="1976504"/>
            <a:ext cx="95313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30" dirty="0">
                <a:latin typeface="Symbol"/>
                <a:cs typeface="Symbol"/>
              </a:rPr>
              <a:t>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130" dirty="0">
                <a:latin typeface="Symbol"/>
                <a:cs typeface="Symbol"/>
              </a:rPr>
              <a:t>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7144" y="2134597"/>
            <a:ext cx="94996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-95" dirty="0">
                <a:latin typeface="Times New Roman"/>
                <a:cs typeface="Times New Roman"/>
              </a:rPr>
              <a:t>2</a:t>
            </a:r>
            <a:r>
              <a:rPr sz="3150" spc="-95" dirty="0">
                <a:latin typeface="Symbol"/>
                <a:cs typeface="Symbol"/>
              </a:rPr>
              <a:t></a:t>
            </a:r>
            <a:r>
              <a:rPr sz="2400" spc="-95" dirty="0">
                <a:latin typeface="Times New Roman"/>
                <a:cs typeface="Times New Roman"/>
              </a:rPr>
              <a:t>1</a:t>
            </a:r>
            <a:r>
              <a:rPr sz="2400" spc="-95" dirty="0">
                <a:latin typeface="Symbol"/>
                <a:cs typeface="Symbol"/>
              </a:rPr>
              <a:t>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484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3500" y="1783848"/>
            <a:ext cx="5410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00" spc="40" dirty="0">
                <a:latin typeface="Times New Roman"/>
                <a:cs typeface="Times New Roman"/>
              </a:rPr>
              <a:t>4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390" dirty="0">
                <a:latin typeface="Times New Roman"/>
                <a:cs typeface="Times New Roman"/>
              </a:rPr>
              <a:t> </a:t>
            </a:r>
            <a:r>
              <a:rPr sz="2100" spc="15" baseline="43650" dirty="0">
                <a:latin typeface="Times New Roman"/>
                <a:cs typeface="Times New Roman"/>
              </a:rPr>
              <a:t>2</a:t>
            </a:r>
            <a:endParaRPr sz="2100" baseline="43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9802" y="1993738"/>
            <a:ext cx="628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865" algn="l"/>
              </a:tabLst>
            </a:pPr>
            <a:r>
              <a:rPr sz="2400" i="1" spc="25" dirty="0">
                <a:latin typeface="Times New Roman"/>
                <a:cs typeface="Times New Roman"/>
              </a:rPr>
              <a:t>p	</a:t>
            </a:r>
            <a:r>
              <a:rPr sz="2400" spc="3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8847" y="3452852"/>
            <a:ext cx="933450" cy="0"/>
          </a:xfrm>
          <a:custGeom>
            <a:avLst/>
            <a:gdLst/>
            <a:ahLst/>
            <a:cxnLst/>
            <a:rect l="l" t="t" r="r" b="b"/>
            <a:pathLst>
              <a:path w="933450">
                <a:moveTo>
                  <a:pt x="0" y="0"/>
                </a:moveTo>
                <a:lnTo>
                  <a:pt x="932832" y="0"/>
                </a:lnTo>
              </a:path>
            </a:pathLst>
          </a:custGeom>
          <a:ln w="123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5403" y="3452852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2667" y="0"/>
                </a:lnTo>
              </a:path>
            </a:pathLst>
          </a:custGeom>
          <a:ln w="123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29525" y="3516291"/>
            <a:ext cx="14478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1496" y="3561080"/>
            <a:ext cx="22644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525"/>
              </a:lnSpc>
              <a:spcBef>
                <a:spcPts val="110"/>
              </a:spcBef>
              <a:tabLst>
                <a:tab pos="1391285" algn="l"/>
              </a:tabLst>
            </a:pPr>
            <a:r>
              <a:rPr sz="2400" spc="-95" dirty="0">
                <a:latin typeface="Times New Roman"/>
                <a:cs typeface="Times New Roman"/>
              </a:rPr>
              <a:t>2</a:t>
            </a:r>
            <a:r>
              <a:rPr sz="3150" spc="-95" dirty="0">
                <a:latin typeface="Symbol"/>
                <a:cs typeface="Symbol"/>
              </a:rPr>
              <a:t></a:t>
            </a:r>
            <a:r>
              <a:rPr sz="2400" spc="-95" dirty="0">
                <a:latin typeface="Times New Roman"/>
                <a:cs typeface="Times New Roman"/>
              </a:rPr>
              <a:t>1</a:t>
            </a:r>
            <a:r>
              <a:rPr sz="2400" spc="-95" dirty="0">
                <a:latin typeface="Symbol"/>
                <a:cs typeface="Symbol"/>
              </a:rPr>
              <a:t>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</a:t>
            </a:r>
            <a:r>
              <a:rPr sz="2500" i="1" spc="-360" dirty="0">
                <a:latin typeface="Times New Roman"/>
                <a:cs typeface="Times New Roman"/>
              </a:rPr>
              <a:t> </a:t>
            </a:r>
            <a:r>
              <a:rPr sz="3150" spc="-15" dirty="0">
                <a:latin typeface="Symbol"/>
                <a:cs typeface="Symbol"/>
              </a:rPr>
              <a:t></a:t>
            </a:r>
            <a:r>
              <a:rPr sz="3600" spc="-22" baseline="43981" dirty="0">
                <a:latin typeface="Symbol"/>
                <a:cs typeface="Symbol"/>
              </a:rPr>
              <a:t></a:t>
            </a:r>
            <a:r>
              <a:rPr sz="3600" spc="-22" baseline="43981" dirty="0">
                <a:latin typeface="Times New Roman"/>
                <a:cs typeface="Times New Roman"/>
              </a:rPr>
              <a:t>	</a:t>
            </a:r>
            <a:r>
              <a:rPr sz="3600" spc="30" baseline="42824" dirty="0">
                <a:latin typeface="Symbol"/>
                <a:cs typeface="Symbol"/>
              </a:rPr>
              <a:t></a:t>
            </a:r>
            <a:r>
              <a:rPr sz="3600" spc="30" baseline="42824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1</a:t>
            </a:r>
            <a:r>
              <a:rPr sz="2400" spc="100" dirty="0">
                <a:latin typeface="Symbol"/>
                <a:cs typeface="Symbol"/>
              </a:rPr>
              <a:t></a:t>
            </a:r>
            <a:r>
              <a:rPr sz="2400" spc="-320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</a:t>
            </a:r>
            <a:endParaRPr sz="2500" dirty="0">
              <a:latin typeface="Symbol"/>
              <a:cs typeface="Symbol"/>
            </a:endParaRPr>
          </a:p>
          <a:p>
            <a:pPr marR="161290" algn="ctr">
              <a:lnSpc>
                <a:spcPts val="1625"/>
              </a:lnSpc>
            </a:pPr>
            <a:r>
              <a:rPr sz="2400" spc="15" dirty="0">
                <a:latin typeface="Symbol"/>
                <a:cs typeface="Symbol"/>
              </a:rPr>
              <a:t>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1425" y="3003460"/>
            <a:ext cx="242633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177290" algn="l"/>
                <a:tab pos="1813560" algn="l"/>
              </a:tabLst>
            </a:pPr>
            <a:r>
              <a:rPr sz="3600" spc="22" baseline="1157" dirty="0">
                <a:latin typeface="Symbol"/>
                <a:cs typeface="Symbol"/>
              </a:rPr>
              <a:t></a:t>
            </a:r>
            <a:r>
              <a:rPr sz="3600" spc="22" baseline="1157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2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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2</a:t>
            </a:r>
            <a:r>
              <a:rPr sz="2500" i="1" spc="35" dirty="0">
                <a:latin typeface="Symbol"/>
                <a:cs typeface="Symbol"/>
              </a:rPr>
              <a:t></a:t>
            </a:r>
            <a:r>
              <a:rPr sz="2500" spc="35" dirty="0">
                <a:latin typeface="Times New Roman"/>
                <a:cs typeface="Times New Roman"/>
              </a:rPr>
              <a:t>	</a:t>
            </a:r>
            <a:r>
              <a:rPr sz="3600" spc="52" baseline="1157" dirty="0">
                <a:latin typeface="Symbol"/>
                <a:cs typeface="Symbol"/>
              </a:rPr>
              <a:t></a:t>
            </a:r>
            <a:r>
              <a:rPr sz="2100" spc="52" baseline="67460" dirty="0">
                <a:latin typeface="Symbol"/>
                <a:cs typeface="Symbol"/>
              </a:rPr>
              <a:t></a:t>
            </a:r>
            <a:r>
              <a:rPr sz="2100" spc="52" baseline="67460" dirty="0">
                <a:latin typeface="Times New Roman"/>
                <a:cs typeface="Times New Roman"/>
              </a:rPr>
              <a:t>1	</a:t>
            </a:r>
            <a:r>
              <a:rPr sz="2400" spc="100" dirty="0">
                <a:latin typeface="Times New Roman"/>
                <a:cs typeface="Times New Roman"/>
              </a:rPr>
              <a:t>1</a:t>
            </a:r>
            <a:r>
              <a:rPr sz="2400" spc="100" dirty="0">
                <a:latin typeface="Symbol"/>
                <a:cs typeface="Symbol"/>
              </a:rPr>
              <a:t>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23162" y="3415236"/>
            <a:ext cx="2279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90" dirty="0">
                <a:latin typeface="Times New Roman"/>
                <a:cs typeface="Times New Roman"/>
              </a:rPr>
              <a:t>02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0312" y="3212786"/>
            <a:ext cx="80391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3230" algn="l"/>
              </a:tabLst>
            </a:pPr>
            <a:r>
              <a:rPr sz="2400" i="1" spc="20" dirty="0">
                <a:latin typeface="Times New Roman"/>
                <a:cs typeface="Times New Roman"/>
              </a:rPr>
              <a:t>p	</a:t>
            </a: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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86165" y="5687042"/>
            <a:ext cx="1068070" cy="0"/>
          </a:xfrm>
          <a:custGeom>
            <a:avLst/>
            <a:gdLst/>
            <a:ahLst/>
            <a:cxnLst/>
            <a:rect l="l" t="t" r="r" b="b"/>
            <a:pathLst>
              <a:path w="1068070">
                <a:moveTo>
                  <a:pt x="0" y="0"/>
                </a:moveTo>
                <a:lnTo>
                  <a:pt x="1067727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0474" y="5687042"/>
            <a:ext cx="1664970" cy="0"/>
          </a:xfrm>
          <a:custGeom>
            <a:avLst/>
            <a:gdLst/>
            <a:ahLst/>
            <a:cxnLst/>
            <a:rect l="l" t="t" r="r" b="b"/>
            <a:pathLst>
              <a:path w="1664970">
                <a:moveTo>
                  <a:pt x="0" y="0"/>
                </a:moveTo>
                <a:lnTo>
                  <a:pt x="1664401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74681" y="5671052"/>
            <a:ext cx="11683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7068" y="5671052"/>
            <a:ext cx="11683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34479" y="5456653"/>
            <a:ext cx="2292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95" dirty="0">
                <a:latin typeface="Times New Roman"/>
                <a:cs typeface="Times New Roman"/>
              </a:rPr>
              <a:t>02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46432" y="5349078"/>
            <a:ext cx="78994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4725" spc="-367" baseline="-35273" dirty="0">
                <a:latin typeface="Symbol"/>
                <a:cs typeface="Symbol"/>
              </a:rPr>
              <a:t></a:t>
            </a:r>
            <a:r>
              <a:rPr sz="4725" spc="-367" baseline="-35273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409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4199" y="5605476"/>
            <a:ext cx="1490345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r>
              <a:rPr sz="3150" spc="-245" dirty="0">
                <a:latin typeface="Times New Roman"/>
                <a:cs typeface="Times New Roman"/>
              </a:rPr>
              <a:t> 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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92287" y="5156318"/>
            <a:ext cx="133477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409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</a:t>
            </a:r>
            <a:r>
              <a:rPr sz="2100" spc="-240" baseline="43650" dirty="0">
                <a:latin typeface="Times New Roman"/>
                <a:cs typeface="Times New Roman"/>
              </a:rPr>
              <a:t> 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77793" y="5349078"/>
            <a:ext cx="108839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4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4725" spc="-367" baseline="-35273" dirty="0">
                <a:latin typeface="Symbol"/>
                <a:cs typeface="Symbol"/>
              </a:rPr>
              <a:t></a:t>
            </a:r>
            <a:endParaRPr sz="4725" baseline="-35273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94317" y="5605476"/>
            <a:ext cx="94996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-95" dirty="0">
                <a:latin typeface="Times New Roman"/>
                <a:cs typeface="Times New Roman"/>
              </a:rPr>
              <a:t>2</a:t>
            </a:r>
            <a:r>
              <a:rPr sz="3150" spc="-95" dirty="0">
                <a:latin typeface="Symbol"/>
                <a:cs typeface="Symbol"/>
              </a:rPr>
              <a:t></a:t>
            </a:r>
            <a:r>
              <a:rPr sz="2400" spc="-95" dirty="0">
                <a:latin typeface="Times New Roman"/>
                <a:cs typeface="Times New Roman"/>
              </a:rPr>
              <a:t>1</a:t>
            </a:r>
            <a:r>
              <a:rPr sz="2400" spc="-95" dirty="0">
                <a:latin typeface="Symbol"/>
                <a:cs typeface="Symbol"/>
              </a:rPr>
              <a:t>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49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51745" y="5235770"/>
            <a:ext cx="73723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40" dirty="0">
                <a:latin typeface="Times New Roman"/>
                <a:cs typeface="Times New Roman"/>
              </a:rPr>
              <a:t>4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465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 </a:t>
            </a:r>
            <a:r>
              <a:rPr sz="2400" i="1" spc="25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6182" y="5429171"/>
            <a:ext cx="193675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100" spc="-37" baseline="-23809" dirty="0">
                <a:latin typeface="Times New Roman"/>
                <a:cs typeface="Times New Roman"/>
              </a:rPr>
              <a:t>2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L</a:t>
            </a:r>
            <a:r>
              <a:rPr sz="2100" i="1" spc="-44" baseline="-23809" dirty="0">
                <a:latin typeface="Times New Roman"/>
                <a:cs typeface="Times New Roman"/>
              </a:rPr>
              <a:t>q </a:t>
            </a:r>
            <a:r>
              <a:rPr sz="2100" spc="22" baseline="-23809" dirty="0">
                <a:latin typeface="Times New Roman"/>
                <a:cs typeface="Times New Roman"/>
              </a:rPr>
              <a:t>2 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5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57143" y="4636162"/>
            <a:ext cx="219075" cy="307975"/>
          </a:xfrm>
          <a:custGeom>
            <a:avLst/>
            <a:gdLst/>
            <a:ahLst/>
            <a:cxnLst/>
            <a:rect l="l" t="t" r="r" b="b"/>
            <a:pathLst>
              <a:path w="219075" h="307975">
                <a:moveTo>
                  <a:pt x="218939" y="0"/>
                </a:moveTo>
                <a:lnTo>
                  <a:pt x="0" y="307690"/>
                </a:lnTo>
              </a:path>
            </a:pathLst>
          </a:custGeom>
          <a:ln w="6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4243" y="4569442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946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85898" y="4569442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347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68113" y="4550047"/>
            <a:ext cx="20574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25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16854" y="4571789"/>
            <a:ext cx="13081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i="1" spc="-10" dirty="0">
                <a:latin typeface="Symbol"/>
                <a:cs typeface="Symbol"/>
              </a:rPr>
              <a:t>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65301" y="4531837"/>
            <a:ext cx="9575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3440" algn="l"/>
              </a:tabLst>
            </a:pPr>
            <a:r>
              <a:rPr sz="1400" spc="15" dirty="0">
                <a:latin typeface="Times New Roman"/>
                <a:cs typeface="Times New Roman"/>
              </a:rPr>
              <a:t>2	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55304" y="4628518"/>
            <a:ext cx="32067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15" dirty="0">
                <a:latin typeface="Times New Roman"/>
                <a:cs typeface="Times New Roman"/>
              </a:rPr>
              <a:t>2</a:t>
            </a:r>
            <a:r>
              <a:rPr sz="1400" spc="22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14470" y="4628518"/>
            <a:ext cx="14541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0" dirty="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80296" y="453183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15" dirty="0">
                <a:latin typeface="Times New Roman"/>
                <a:cs typeface="Times New Roman"/>
              </a:rPr>
              <a:t>q</a:t>
            </a:r>
            <a:r>
              <a:rPr sz="1400" i="1" spc="-28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05400" y="4561840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15" dirty="0">
                <a:latin typeface="Times New Roman"/>
                <a:cs typeface="Times New Roman"/>
              </a:rPr>
              <a:t>q</a:t>
            </a:r>
            <a:r>
              <a:rPr sz="1400" i="1" spc="-285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85629" y="453183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15" dirty="0">
                <a:latin typeface="Times New Roman"/>
                <a:cs typeface="Times New Roman"/>
              </a:rPr>
              <a:t>q</a:t>
            </a:r>
            <a:r>
              <a:rPr sz="1400" i="1" spc="-285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89070" y="4495800"/>
            <a:ext cx="5140530" cy="4013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1550"/>
              </a:lnSpc>
              <a:spcBef>
                <a:spcPts val="130"/>
              </a:spcBef>
              <a:tabLst>
                <a:tab pos="686435" algn="l"/>
                <a:tab pos="988694" algn="l"/>
                <a:tab pos="2368550" algn="l"/>
                <a:tab pos="3981450" algn="l"/>
              </a:tabLst>
            </a:pPr>
            <a:r>
              <a:rPr sz="2400" spc="20" dirty="0">
                <a:latin typeface="Symbol"/>
                <a:cs typeface="Symbol"/>
              </a:rPr>
              <a:t>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30" dirty="0">
                <a:latin typeface="Times New Roman"/>
                <a:cs typeface="Times New Roman"/>
              </a:rPr>
              <a:t>	</a:t>
            </a:r>
            <a:r>
              <a:rPr sz="3600" spc="37" baseline="34722" dirty="0">
                <a:latin typeface="Times New Roman"/>
                <a:cs typeface="Times New Roman"/>
              </a:rPr>
              <a:t>1 </a:t>
            </a:r>
            <a:r>
              <a:rPr sz="3600" spc="30" baseline="35879" dirty="0" smtClean="0">
                <a:latin typeface="Symbol"/>
                <a:cs typeface="Symbol"/>
              </a:rPr>
              <a:t></a:t>
            </a:r>
            <a:r>
              <a:rPr lang="es-CL" sz="2400" spc="20" dirty="0" smtClean="0">
                <a:latin typeface="Symbol"/>
                <a:cs typeface="Symbol"/>
              </a:rPr>
              <a:t> </a:t>
            </a:r>
            <a:r>
              <a:rPr sz="2400" spc="30" dirty="0" smtClean="0">
                <a:latin typeface="Symbol"/>
                <a:cs typeface="Symbol"/>
              </a:rPr>
              <a:t></a:t>
            </a:r>
            <a:r>
              <a:rPr sz="2400" spc="-110" dirty="0" smtClean="0">
                <a:latin typeface="Times New Roman"/>
                <a:cs typeface="Times New Roman"/>
              </a:rPr>
              <a:t> </a:t>
            </a:r>
            <a:r>
              <a:rPr sz="2500" i="1" spc="10" dirty="0">
                <a:latin typeface="Symbol"/>
                <a:cs typeface="Symbol"/>
              </a:rPr>
              <a:t></a:t>
            </a:r>
            <a:r>
              <a:rPr sz="2400" i="1" spc="10" dirty="0">
                <a:latin typeface="Times New Roman"/>
                <a:cs typeface="Times New Roman"/>
              </a:rPr>
              <a:t>W	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3600" spc="-22" baseline="34722" dirty="0">
                <a:latin typeface="Times New Roman"/>
                <a:cs typeface="Times New Roman"/>
              </a:rPr>
              <a:t>2</a:t>
            </a:r>
            <a:r>
              <a:rPr sz="3750" i="1" spc="-22" baseline="33333" dirty="0">
                <a:latin typeface="Symbol"/>
                <a:cs typeface="Symbol"/>
              </a:rPr>
              <a:t></a:t>
            </a:r>
            <a:r>
              <a:rPr sz="3750" i="1" spc="345" baseline="33333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500" i="1" spc="10" dirty="0">
                <a:latin typeface="Symbol"/>
                <a:cs typeface="Symbol"/>
              </a:rPr>
              <a:t></a:t>
            </a:r>
            <a:r>
              <a:rPr sz="2400" i="1" spc="10" dirty="0">
                <a:latin typeface="Times New Roman"/>
                <a:cs typeface="Times New Roman"/>
              </a:rPr>
              <a:t>W	</a:t>
            </a:r>
            <a:r>
              <a:rPr sz="2400" spc="30" dirty="0">
                <a:latin typeface="Symbol"/>
                <a:cs typeface="Symbol"/>
              </a:rPr>
              <a:t>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endParaRPr sz="2500" dirty="0">
              <a:latin typeface="Symbol"/>
              <a:cs typeface="Symbol"/>
            </a:endParaRPr>
          </a:p>
          <a:p>
            <a:pPr marL="1253490">
              <a:lnSpc>
                <a:spcPts val="1430"/>
              </a:lnSpc>
            </a:pPr>
            <a:endParaRPr sz="2400" dirty="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78040" y="4311565"/>
            <a:ext cx="207137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88620" algn="l"/>
                <a:tab pos="1229995" algn="l"/>
              </a:tabLst>
            </a:pPr>
            <a:r>
              <a:rPr sz="2400" i="1" spc="30" dirty="0">
                <a:latin typeface="Times New Roman"/>
                <a:cs typeface="Times New Roman"/>
              </a:rPr>
              <a:t>L	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500" i="1" spc="10" dirty="0">
                <a:latin typeface="Symbol"/>
                <a:cs typeface="Symbol"/>
              </a:rPr>
              <a:t></a:t>
            </a:r>
            <a:r>
              <a:rPr sz="2400" i="1" spc="10" dirty="0">
                <a:latin typeface="Times New Roman"/>
                <a:cs typeface="Times New Roman"/>
              </a:rPr>
              <a:t>W	</a:t>
            </a:r>
            <a:r>
              <a:rPr sz="2400" spc="30" dirty="0">
                <a:latin typeface="Symbol"/>
                <a:cs typeface="Symbol"/>
              </a:rPr>
              <a:t>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500" i="1" spc="60" dirty="0">
                <a:latin typeface="Symbol"/>
                <a:cs typeface="Symbol"/>
              </a:rPr>
              <a:t></a:t>
            </a:r>
            <a:r>
              <a:rPr sz="3600" spc="89" baseline="35879" dirty="0">
                <a:latin typeface="Symbol"/>
                <a:cs typeface="Symbol"/>
              </a:rPr>
              <a:t></a:t>
            </a:r>
            <a:r>
              <a:rPr sz="2400" i="1" spc="60" dirty="0">
                <a:latin typeface="Times New Roman"/>
                <a:cs typeface="Times New Roman"/>
              </a:rPr>
              <a:t>W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49" name="Grupo 48"/>
          <p:cNvGrpSpPr/>
          <p:nvPr/>
        </p:nvGrpSpPr>
        <p:grpSpPr>
          <a:xfrm>
            <a:off x="-61030" y="334404"/>
            <a:ext cx="4189185" cy="1738458"/>
            <a:chOff x="946004" y="2891662"/>
            <a:chExt cx="4189185" cy="1738458"/>
          </a:xfrm>
          <a:solidFill>
            <a:schemeClr val="bg1"/>
          </a:solidFill>
        </p:grpSpPr>
        <p:sp>
          <p:nvSpPr>
            <p:cNvPr id="50" name="object 15"/>
            <p:cNvSpPr txBox="1"/>
            <p:nvPr/>
          </p:nvSpPr>
          <p:spPr>
            <a:xfrm>
              <a:off x="946004" y="3283006"/>
              <a:ext cx="3763645" cy="573405"/>
            </a:xfrm>
            <a:prstGeom prst="rect">
              <a:avLst/>
            </a:prstGeom>
            <a:grpFill/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  <a:tabLst>
                  <a:tab pos="1400810" algn="l"/>
                  <a:tab pos="2011045" algn="l"/>
                  <a:tab pos="3299460" algn="l"/>
                  <a:tab pos="3606800" algn="l"/>
                </a:tabLst>
              </a:pPr>
              <a:r>
                <a:rPr sz="3600" i="1" spc="7" baseline="-25462" dirty="0">
                  <a:latin typeface="Times New Roman"/>
                  <a:cs typeface="Times New Roman"/>
                </a:rPr>
                <a:t>p</a:t>
              </a:r>
              <a:r>
                <a:rPr sz="2100" spc="7" baseline="-67460" dirty="0">
                  <a:latin typeface="Times New Roman"/>
                  <a:cs typeface="Times New Roman"/>
                </a:rPr>
                <a:t>0  </a:t>
              </a:r>
              <a:r>
                <a:rPr sz="3600" spc="15" baseline="-25462" dirty="0">
                  <a:latin typeface="Symbol"/>
                  <a:cs typeface="Symbol"/>
                </a:rPr>
                <a:t></a:t>
              </a:r>
              <a:r>
                <a:rPr sz="3600" spc="-89" baseline="-25462" dirty="0">
                  <a:latin typeface="Times New Roman"/>
                  <a:cs typeface="Times New Roman"/>
                </a:rPr>
                <a:t> </a:t>
              </a:r>
              <a:r>
                <a:rPr sz="3600" spc="15" baseline="-11574" dirty="0">
                  <a:latin typeface="Symbol"/>
                  <a:cs typeface="Symbol"/>
                </a:rPr>
                <a:t></a:t>
              </a:r>
              <a:r>
                <a:rPr sz="3600" spc="-300" baseline="-11574" dirty="0">
                  <a:latin typeface="Times New Roman"/>
                  <a:cs typeface="Times New Roman"/>
                </a:rPr>
                <a:t> 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3600" spc="15" baseline="-25462" dirty="0">
                  <a:latin typeface="Symbol"/>
                  <a:cs typeface="Symbol"/>
                </a:rPr>
                <a:t></a:t>
              </a:r>
              <a:r>
                <a:rPr sz="3600" spc="-277" baseline="-25462" dirty="0">
                  <a:latin typeface="Times New Roman"/>
                  <a:cs typeface="Times New Roman"/>
                </a:rPr>
                <a:t> </a:t>
              </a:r>
              <a:r>
                <a:rPr sz="5400" spc="337" baseline="-25462" dirty="0">
                  <a:latin typeface="Symbol"/>
                  <a:cs typeface="Symbol"/>
                </a:rPr>
                <a:t>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</a:t>
              </a:r>
              <a:r>
                <a:rPr sz="2400" u="sng" spc="225" dirty="0"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</a:rPr>
                <a:t>	</a:t>
              </a:r>
              <a:r>
                <a:rPr sz="2400" u="sng" spc="10" dirty="0">
                  <a:uFill>
                    <a:solidFill>
                      <a:srgbClr val="000000"/>
                    </a:solidFill>
                  </a:uFill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r>
                <a:rPr sz="3600" spc="15" baseline="-11574" dirty="0">
                  <a:latin typeface="Symbol"/>
                  <a:cs typeface="Symbol"/>
                </a:rPr>
                <a:t></a:t>
              </a:r>
              <a:endParaRPr sz="3600" baseline="-11574" dirty="0">
                <a:latin typeface="Symbol"/>
                <a:cs typeface="Symbol"/>
              </a:endParaRPr>
            </a:p>
          </p:txBody>
        </p:sp>
        <p:sp>
          <p:nvSpPr>
            <p:cNvPr id="51" name="object 4"/>
            <p:cNvSpPr/>
            <p:nvPr/>
          </p:nvSpPr>
          <p:spPr>
            <a:xfrm>
              <a:off x="1885900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168" y="0"/>
                  </a:moveTo>
                  <a:lnTo>
                    <a:pt x="0" y="533408"/>
                  </a:lnTo>
                </a:path>
              </a:pathLst>
            </a:custGeom>
            <a:grpFill/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"/>
            <p:cNvSpPr/>
            <p:nvPr/>
          </p:nvSpPr>
          <p:spPr>
            <a:xfrm>
              <a:off x="3784872" y="3216579"/>
              <a:ext cx="380365" cy="534035"/>
            </a:xfrm>
            <a:custGeom>
              <a:avLst/>
              <a:gdLst/>
              <a:ahLst/>
              <a:cxnLst/>
              <a:rect l="l" t="t" r="r" b="b"/>
              <a:pathLst>
                <a:path w="380364" h="534035">
                  <a:moveTo>
                    <a:pt x="380218" y="0"/>
                  </a:moveTo>
                  <a:lnTo>
                    <a:pt x="0" y="533408"/>
                  </a:lnTo>
                </a:path>
              </a:pathLst>
            </a:custGeom>
            <a:grpFill/>
            <a:ln w="6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"/>
            <p:cNvSpPr txBox="1"/>
            <p:nvPr/>
          </p:nvSpPr>
          <p:spPr>
            <a:xfrm>
              <a:off x="4540194" y="3791744"/>
              <a:ext cx="14414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54" name="object 7"/>
            <p:cNvSpPr txBox="1"/>
            <p:nvPr/>
          </p:nvSpPr>
          <p:spPr>
            <a:xfrm>
              <a:off x="1543568" y="4044093"/>
              <a:ext cx="14414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55" name="object 8"/>
            <p:cNvSpPr txBox="1"/>
            <p:nvPr/>
          </p:nvSpPr>
          <p:spPr>
            <a:xfrm>
              <a:off x="1543568" y="4239595"/>
              <a:ext cx="14414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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56" name="object 9"/>
            <p:cNvSpPr txBox="1"/>
            <p:nvPr/>
          </p:nvSpPr>
          <p:spPr>
            <a:xfrm>
              <a:off x="1518168" y="3207097"/>
              <a:ext cx="36385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400" spc="10" dirty="0">
                  <a:latin typeface="Symbol"/>
                  <a:cs typeface="Symbol"/>
                </a:rPr>
                <a:t></a:t>
              </a:r>
              <a:r>
                <a:rPr sz="2400" spc="-260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</a:t>
              </a:r>
              <a:endParaRPr sz="3600" baseline="-5787" dirty="0">
                <a:latin typeface="Symbol"/>
                <a:cs typeface="Symbol"/>
              </a:endParaRPr>
            </a:p>
          </p:txBody>
        </p:sp>
        <p:sp>
          <p:nvSpPr>
            <p:cNvPr id="57" name="object 10"/>
            <p:cNvSpPr txBox="1"/>
            <p:nvPr/>
          </p:nvSpPr>
          <p:spPr>
            <a:xfrm>
              <a:off x="3161666" y="3353774"/>
              <a:ext cx="495934" cy="227626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5" dirty="0">
                  <a:latin typeface="Times New Roman"/>
                  <a:cs typeface="Times New Roman"/>
                </a:rPr>
                <a:t>k </a:t>
              </a:r>
              <a:r>
                <a:rPr sz="1400" spc="-40" dirty="0">
                  <a:latin typeface="Symbol"/>
                  <a:cs typeface="Symbol"/>
                </a:rPr>
                <a:t></a:t>
              </a:r>
              <a:r>
                <a:rPr sz="1400" spc="-40" dirty="0" smtClean="0">
                  <a:latin typeface="Times New Roman"/>
                  <a:cs typeface="Times New Roman"/>
                </a:rPr>
                <a:t>1</a:t>
              </a:r>
              <a:endParaRPr sz="3600" baseline="4629" dirty="0">
                <a:latin typeface="Symbol"/>
                <a:cs typeface="Symbol"/>
              </a:endParaRPr>
            </a:p>
          </p:txBody>
        </p:sp>
        <p:sp>
          <p:nvSpPr>
            <p:cNvPr id="58" name="object 11"/>
            <p:cNvSpPr txBox="1"/>
            <p:nvPr/>
          </p:nvSpPr>
          <p:spPr>
            <a:xfrm>
              <a:off x="3245503" y="3991323"/>
              <a:ext cx="320040" cy="238760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i="1" spc="80" dirty="0">
                  <a:latin typeface="Times New Roman"/>
                  <a:cs typeface="Times New Roman"/>
                </a:rPr>
                <a:t>n</a:t>
              </a:r>
              <a:r>
                <a:rPr sz="1400" spc="50" dirty="0">
                  <a:latin typeface="Symbol"/>
                  <a:cs typeface="Symbol"/>
                </a:rPr>
                <a:t></a:t>
              </a:r>
              <a:r>
                <a:rPr sz="1400" spc="5" dirty="0">
                  <a:latin typeface="Times New Roman"/>
                  <a:cs typeface="Times New Roman"/>
                </a:rPr>
                <a:t>0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sp>
          <p:nvSpPr>
            <p:cNvPr id="59" name="object 12"/>
            <p:cNvSpPr txBox="1"/>
            <p:nvPr/>
          </p:nvSpPr>
          <p:spPr>
            <a:xfrm>
              <a:off x="4207888" y="2891662"/>
              <a:ext cx="701040" cy="390525"/>
            </a:xfrm>
            <a:prstGeom prst="rect">
              <a:avLst/>
            </a:prstGeom>
            <a:grpFill/>
          </p:spPr>
          <p:txBody>
            <a:bodyPr vert="horz" wrap="square" lIns="0" tIns="52705" rIns="0" bIns="0" rtlCol="0">
              <a:spAutoFit/>
            </a:bodyPr>
            <a:lstStyle/>
            <a:p>
              <a:pPr marR="30480" algn="r">
                <a:lnSpc>
                  <a:spcPts val="680"/>
                </a:lnSpc>
                <a:spcBef>
                  <a:spcPts val="415"/>
                </a:spcBef>
              </a:pPr>
              <a:r>
                <a:rPr sz="1400" spc="-10" dirty="0">
                  <a:latin typeface="Symbol"/>
                  <a:cs typeface="Symbol"/>
                </a:rPr>
                <a:t></a:t>
              </a:r>
              <a:r>
                <a:rPr sz="1400" spc="5" dirty="0">
                  <a:latin typeface="Times New Roman"/>
                  <a:cs typeface="Times New Roman"/>
                </a:rPr>
                <a:t>1</a:t>
              </a:r>
              <a:endParaRPr sz="1400">
                <a:latin typeface="Times New Roman"/>
                <a:cs typeface="Times New Roman"/>
              </a:endParaRPr>
            </a:p>
            <a:p>
              <a:pPr marL="38100">
                <a:lnSpc>
                  <a:spcPts val="1880"/>
                </a:lnSpc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n</a:t>
              </a:r>
              <a:r>
                <a:rPr sz="1400" i="1" spc="295" dirty="0">
                  <a:latin typeface="Times New Roman"/>
                  <a:cs typeface="Times New Roman"/>
                </a:rPr>
                <a:t> </a:t>
              </a:r>
              <a:r>
                <a:rPr sz="3600" spc="15" baseline="-21990" dirty="0">
                  <a:latin typeface="Symbol"/>
                  <a:cs typeface="Symbol"/>
                </a:rPr>
                <a:t></a:t>
              </a:r>
              <a:endParaRPr sz="3600" baseline="-21990">
                <a:latin typeface="Symbol"/>
                <a:cs typeface="Symbol"/>
              </a:endParaRPr>
            </a:p>
          </p:txBody>
        </p:sp>
        <p:sp>
          <p:nvSpPr>
            <p:cNvPr id="60" name="object 13"/>
            <p:cNvSpPr txBox="1"/>
            <p:nvPr/>
          </p:nvSpPr>
          <p:spPr>
            <a:xfrm>
              <a:off x="2308816" y="2891662"/>
              <a:ext cx="28765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3600" spc="82" baseline="-38194" dirty="0">
                  <a:latin typeface="Symbol"/>
                  <a:cs typeface="Symbol"/>
                </a:rPr>
                <a:t></a:t>
              </a:r>
              <a:r>
                <a:rPr sz="1400" i="1" spc="55" dirty="0">
                  <a:latin typeface="Times New Roman"/>
                  <a:cs typeface="Times New Roman"/>
                </a:rPr>
                <a:t>k</a:t>
              </a:r>
              <a:endParaRPr sz="1400">
                <a:latin typeface="Times New Roman"/>
                <a:cs typeface="Times New Roman"/>
              </a:endParaRPr>
            </a:p>
          </p:txBody>
        </p:sp>
        <p:sp>
          <p:nvSpPr>
            <p:cNvPr id="61" name="object 14"/>
            <p:cNvSpPr txBox="1"/>
            <p:nvPr/>
          </p:nvSpPr>
          <p:spPr>
            <a:xfrm>
              <a:off x="3952675" y="3811102"/>
              <a:ext cx="26225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i="1" spc="-150" dirty="0">
                  <a:latin typeface="Times New Roman"/>
                  <a:cs typeface="Times New Roman"/>
                </a:rPr>
                <a:t>n</a:t>
              </a:r>
              <a:r>
                <a:rPr sz="2400" spc="5" dirty="0">
                  <a:latin typeface="Times New Roman"/>
                  <a:cs typeface="Times New Roman"/>
                </a:rPr>
                <a:t>!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62" name="object 16"/>
            <p:cNvSpPr txBox="1"/>
            <p:nvPr/>
          </p:nvSpPr>
          <p:spPr>
            <a:xfrm>
              <a:off x="3984156" y="3190219"/>
              <a:ext cx="725170" cy="410845"/>
            </a:xfrm>
            <a:prstGeom prst="rect">
              <a:avLst/>
            </a:prstGeom>
            <a:grpFill/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68325" algn="l"/>
                </a:tabLst>
              </a:pPr>
              <a:r>
                <a:rPr sz="3750" i="1" spc="-67" baseline="-28888" dirty="0">
                  <a:latin typeface="Symbol"/>
                  <a:cs typeface="Symbol"/>
                </a:rPr>
                <a:t></a:t>
              </a:r>
              <a:r>
                <a:rPr sz="3750" i="1" spc="-397" baseline="-28888" dirty="0">
                  <a:latin typeface="Times New Roman"/>
                  <a:cs typeface="Times New Roman"/>
                </a:rPr>
                <a:t> </a:t>
              </a:r>
              <a:r>
                <a:rPr sz="3600" spc="15" baseline="-5787" dirty="0">
                  <a:latin typeface="Symbol"/>
                  <a:cs typeface="Symbol"/>
                </a:rPr>
                <a:t></a:t>
              </a:r>
              <a:r>
                <a:rPr sz="3600" spc="15" baseline="-5787" dirty="0">
                  <a:latin typeface="Times New Roman"/>
                  <a:cs typeface="Times New Roman"/>
                </a:rPr>
                <a:t>	</a:t>
              </a:r>
              <a:r>
                <a:rPr sz="2400" spc="10" dirty="0">
                  <a:latin typeface="Symbol"/>
                  <a:cs typeface="Symbol"/>
                </a:rPr>
                <a:t>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63" name="object 17"/>
            <p:cNvSpPr txBox="1"/>
            <p:nvPr/>
          </p:nvSpPr>
          <p:spPr>
            <a:xfrm>
              <a:off x="3505200" y="3048000"/>
              <a:ext cx="413384" cy="410845"/>
            </a:xfrm>
            <a:prstGeom prst="rect">
              <a:avLst/>
            </a:prstGeom>
            <a:grpFill/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sz="2400" spc="10" dirty="0" smtClean="0">
                  <a:latin typeface="Symbol"/>
                  <a:cs typeface="Symbol"/>
                </a:rPr>
                <a:t></a:t>
              </a:r>
              <a:r>
                <a:rPr sz="2400" spc="-265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6666" dirty="0">
                  <a:latin typeface="Symbol"/>
                  <a:cs typeface="Symbol"/>
                </a:rPr>
                <a:t></a:t>
              </a:r>
              <a:endParaRPr sz="3750" baseline="-6666" dirty="0">
                <a:latin typeface="Symbol"/>
                <a:cs typeface="Symbol"/>
              </a:endParaRPr>
            </a:p>
          </p:txBody>
        </p:sp>
        <p:sp>
          <p:nvSpPr>
            <p:cNvPr id="64" name="object 18"/>
            <p:cNvSpPr txBox="1"/>
            <p:nvPr/>
          </p:nvSpPr>
          <p:spPr>
            <a:xfrm>
              <a:off x="1543568" y="3713266"/>
              <a:ext cx="1438275" cy="508000"/>
            </a:xfrm>
            <a:prstGeom prst="rect">
              <a:avLst/>
            </a:prstGeom>
            <a:grpFill/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3600" spc="15" baseline="3472" dirty="0">
                  <a:latin typeface="Symbol"/>
                  <a:cs typeface="Symbol"/>
                </a:rPr>
                <a:t></a:t>
              </a:r>
              <a:r>
                <a:rPr sz="3600" spc="-240" baseline="3472" dirty="0">
                  <a:latin typeface="Times New Roman"/>
                  <a:cs typeface="Times New Roman"/>
                </a:rPr>
                <a:t> 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400" spc="-65" dirty="0">
                  <a:latin typeface="Times New Roman"/>
                  <a:cs typeface="Times New Roman"/>
                </a:rPr>
                <a:t>!</a:t>
              </a:r>
              <a:r>
                <a:rPr sz="3150" spc="-65" dirty="0">
                  <a:latin typeface="Symbol"/>
                  <a:cs typeface="Symbol"/>
                </a:rPr>
                <a:t></a:t>
              </a:r>
              <a:r>
                <a:rPr sz="2400" i="1" spc="-65" dirty="0">
                  <a:latin typeface="Times New Roman"/>
                  <a:cs typeface="Times New Roman"/>
                </a:rPr>
                <a:t>k</a:t>
              </a:r>
              <a:r>
                <a:rPr sz="2500" i="1" spc="-65" dirty="0">
                  <a:latin typeface="Symbol"/>
                  <a:cs typeface="Symbol"/>
                </a:rPr>
                <a:t></a:t>
              </a:r>
              <a:r>
                <a:rPr sz="2500" i="1" spc="-95" dirty="0">
                  <a:latin typeface="Times New Roman"/>
                  <a:cs typeface="Times New Roman"/>
                </a:rPr>
                <a:t> </a:t>
              </a:r>
              <a:r>
                <a:rPr sz="2400" spc="10" dirty="0">
                  <a:latin typeface="Symbol"/>
                  <a:cs typeface="Symbol"/>
                </a:rPr>
                <a:t></a:t>
              </a:r>
              <a:r>
                <a:rPr sz="2400" spc="-270" dirty="0">
                  <a:latin typeface="Times New Roman"/>
                  <a:cs typeface="Times New Roman"/>
                </a:rPr>
                <a:t> </a:t>
              </a:r>
              <a:r>
                <a:rPr sz="2500" i="1" spc="-45" dirty="0">
                  <a:latin typeface="Symbol"/>
                  <a:cs typeface="Symbol"/>
                </a:rPr>
                <a:t></a:t>
              </a:r>
              <a:r>
                <a:rPr sz="2500" i="1" spc="-395" dirty="0">
                  <a:latin typeface="Times New Roman"/>
                  <a:cs typeface="Times New Roman"/>
                </a:rPr>
                <a:t> </a:t>
              </a:r>
              <a:r>
                <a:rPr sz="3150" spc="-254" dirty="0">
                  <a:latin typeface="Symbol"/>
                  <a:cs typeface="Symbol"/>
                </a:rPr>
                <a:t></a:t>
              </a:r>
              <a:endParaRPr sz="3150">
                <a:latin typeface="Symbol"/>
                <a:cs typeface="Symbol"/>
              </a:endParaRPr>
            </a:p>
          </p:txBody>
        </p:sp>
        <p:sp>
          <p:nvSpPr>
            <p:cNvPr id="65" name="object 19"/>
            <p:cNvSpPr txBox="1"/>
            <p:nvPr/>
          </p:nvSpPr>
          <p:spPr>
            <a:xfrm>
              <a:off x="2085260" y="3197104"/>
              <a:ext cx="875665" cy="410845"/>
            </a:xfrm>
            <a:prstGeom prst="rect">
              <a:avLst/>
            </a:prstGeom>
            <a:grpFill/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  <a:tabLst>
                  <a:tab pos="525780" algn="l"/>
                </a:tabLst>
              </a:pPr>
              <a:r>
                <a:rPr sz="3750" i="1" spc="-67" baseline="-27777" dirty="0">
                  <a:latin typeface="Symbol"/>
                  <a:cs typeface="Symbol"/>
                </a:rPr>
                <a:t></a:t>
              </a:r>
              <a:r>
                <a:rPr sz="3750" i="1" spc="-397" baseline="-27777" dirty="0">
                  <a:latin typeface="Times New Roman"/>
                  <a:cs typeface="Times New Roman"/>
                </a:rPr>
                <a:t> </a:t>
              </a:r>
              <a:r>
                <a:rPr sz="3600" spc="15" baseline="-4629" dirty="0">
                  <a:latin typeface="Symbol"/>
                  <a:cs typeface="Symbol"/>
                </a:rPr>
                <a:t></a:t>
              </a:r>
              <a:r>
                <a:rPr sz="3600" spc="15" baseline="-4629" dirty="0">
                  <a:latin typeface="Times New Roman"/>
                  <a:cs typeface="Times New Roman"/>
                </a:rPr>
                <a:t>	</a:t>
              </a:r>
              <a:r>
                <a:rPr sz="2400" i="1" spc="-35" dirty="0">
                  <a:latin typeface="Times New Roman"/>
                  <a:cs typeface="Times New Roman"/>
                </a:rPr>
                <a:t>k</a:t>
              </a:r>
              <a:r>
                <a:rPr sz="2500" i="1" spc="-35" dirty="0">
                  <a:latin typeface="Symbol"/>
                  <a:cs typeface="Symbol"/>
                </a:rPr>
                <a:t></a:t>
              </a:r>
              <a:endParaRPr sz="2500">
                <a:latin typeface="Symbol"/>
                <a:cs typeface="Symbol"/>
              </a:endParaRPr>
            </a:p>
          </p:txBody>
        </p:sp>
        <p:sp>
          <p:nvSpPr>
            <p:cNvPr id="66" name="object 20"/>
            <p:cNvSpPr txBox="1"/>
            <p:nvPr/>
          </p:nvSpPr>
          <p:spPr>
            <a:xfrm>
              <a:off x="1473174" y="2994721"/>
              <a:ext cx="633122" cy="446917"/>
            </a:xfrm>
            <a:prstGeom prst="rect">
              <a:avLst/>
            </a:prstGeom>
            <a:grpFill/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lang="es-CL" sz="1400" spc="10" dirty="0" smtClean="0">
                  <a:latin typeface="Symbol"/>
                  <a:cs typeface="Symbol"/>
                </a:rPr>
                <a:t> </a:t>
              </a:r>
              <a:r>
                <a:rPr sz="2800" spc="10" dirty="0" smtClean="0">
                  <a:latin typeface="Symbol"/>
                  <a:cs typeface="Symbol"/>
                </a:rPr>
                <a:t></a:t>
              </a:r>
              <a:r>
                <a:rPr sz="4000" spc="15" baseline="-16203" dirty="0" smtClean="0">
                  <a:latin typeface="Symbol"/>
                  <a:cs typeface="Symbol"/>
                </a:rPr>
                <a:t></a:t>
              </a:r>
              <a:r>
                <a:rPr sz="3600" spc="-742" baseline="-16203" dirty="0" smtClean="0">
                  <a:latin typeface="Times New Roman"/>
                  <a:cs typeface="Times New Roman"/>
                </a:rPr>
                <a:t> </a:t>
              </a:r>
              <a:r>
                <a:rPr sz="3750" i="1" spc="-67" baseline="-21111" dirty="0">
                  <a:latin typeface="Symbol"/>
                  <a:cs typeface="Symbol"/>
                </a:rPr>
                <a:t></a:t>
              </a:r>
              <a:endParaRPr sz="3750" baseline="-21111" dirty="0">
                <a:latin typeface="Symbol"/>
                <a:cs typeface="Symbol"/>
              </a:endParaRPr>
            </a:p>
          </p:txBody>
        </p:sp>
        <p:sp>
          <p:nvSpPr>
            <p:cNvPr id="67" name="object 25"/>
            <p:cNvSpPr txBox="1"/>
            <p:nvPr/>
          </p:nvSpPr>
          <p:spPr>
            <a:xfrm>
              <a:off x="4514794" y="4239595"/>
              <a:ext cx="620395" cy="390525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  <a:tabLst>
                  <a:tab pos="295910" algn="l"/>
                </a:tabLst>
              </a:pPr>
              <a:r>
                <a:rPr sz="2400" spc="10" dirty="0">
                  <a:latin typeface="Symbol"/>
                  <a:cs typeface="Symbol"/>
                </a:rPr>
                <a:t></a:t>
              </a:r>
              <a:r>
                <a:rPr sz="2400" spc="10" dirty="0">
                  <a:latin typeface="Times New Roman"/>
                  <a:cs typeface="Times New Roman"/>
                </a:rPr>
                <a:t>	</a:t>
              </a:r>
              <a:r>
                <a:rPr sz="3525" spc="135" baseline="-28368" dirty="0">
                  <a:latin typeface="Symbol"/>
                  <a:cs typeface="Symbol"/>
                </a:rPr>
                <a:t></a:t>
              </a:r>
              <a:r>
                <a:rPr sz="3525" spc="135" baseline="-15366" dirty="0">
                  <a:latin typeface="Symbol"/>
                  <a:cs typeface="Symbol"/>
                </a:rPr>
                <a:t></a:t>
              </a:r>
              <a:endParaRPr sz="3525" baseline="-15366">
                <a:latin typeface="Symbol"/>
                <a:cs typeface="Symbol"/>
              </a:endParaRP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3432114" y="3167390"/>
              <a:ext cx="301686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s-CL" spc="-260" dirty="0" smtClean="0">
                  <a:latin typeface="Times New Roman"/>
                  <a:cs typeface="Times New Roman"/>
                </a:rPr>
                <a:t> </a:t>
              </a:r>
              <a:r>
                <a:rPr lang="es-CL" sz="2800" spc="15" baseline="-5787" dirty="0" smtClean="0">
                  <a:latin typeface="Symbol"/>
                  <a:cs typeface="Symbol"/>
                </a:rPr>
                <a:t></a:t>
              </a:r>
              <a:endParaRPr lang="es-CL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1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837216" y="2086860"/>
            <a:ext cx="1530985" cy="0"/>
          </a:xfrm>
          <a:custGeom>
            <a:avLst/>
            <a:gdLst/>
            <a:ahLst/>
            <a:cxnLst/>
            <a:rect l="l" t="t" r="r" b="b"/>
            <a:pathLst>
              <a:path w="1530985">
                <a:moveTo>
                  <a:pt x="0" y="0"/>
                </a:moveTo>
                <a:lnTo>
                  <a:pt x="1530441" y="0"/>
                </a:lnTo>
              </a:path>
            </a:pathLst>
          </a:custGeom>
          <a:ln w="12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4212" y="2086860"/>
            <a:ext cx="1901825" cy="0"/>
          </a:xfrm>
          <a:custGeom>
            <a:avLst/>
            <a:gdLst/>
            <a:ahLst/>
            <a:cxnLst/>
            <a:rect l="l" t="t" r="r" b="b"/>
            <a:pathLst>
              <a:path w="1901825">
                <a:moveTo>
                  <a:pt x="0" y="0"/>
                </a:moveTo>
                <a:lnTo>
                  <a:pt x="1901812" y="0"/>
                </a:lnTo>
              </a:path>
            </a:pathLst>
          </a:custGeom>
          <a:ln w="12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9958" y="2086860"/>
            <a:ext cx="1530985" cy="0"/>
          </a:xfrm>
          <a:custGeom>
            <a:avLst/>
            <a:gdLst/>
            <a:ahLst/>
            <a:cxnLst/>
            <a:rect l="l" t="t" r="r" b="b"/>
            <a:pathLst>
              <a:path w="1530984">
                <a:moveTo>
                  <a:pt x="0" y="0"/>
                </a:moveTo>
                <a:lnTo>
                  <a:pt x="1530517" y="0"/>
                </a:lnTo>
              </a:path>
            </a:pathLst>
          </a:custGeom>
          <a:ln w="12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2356" y="3958190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456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13985" y="4019737"/>
            <a:ext cx="17970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5" dirty="0">
                <a:latin typeface="Symbol"/>
                <a:cs typeface="Symbol"/>
              </a:rPr>
              <a:t>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324" y="3770126"/>
            <a:ext cx="140589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8250" algn="l"/>
              </a:tabLst>
            </a:pPr>
            <a:r>
              <a:rPr sz="2400" spc="25" dirty="0">
                <a:latin typeface="Symbol"/>
                <a:cs typeface="Symbol"/>
              </a:rPr>
              <a:t></a:t>
            </a:r>
            <a:r>
              <a:rPr sz="2400" spc="25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Symbol"/>
                <a:cs typeface="Symbol"/>
              </a:rPr>
              <a:t>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2924" y="3938808"/>
            <a:ext cx="796290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600" spc="75" baseline="-11574" dirty="0">
                <a:latin typeface="Symbol"/>
                <a:cs typeface="Symbol"/>
              </a:rPr>
              <a:t></a:t>
            </a:r>
            <a:r>
              <a:rPr sz="2400" spc="50" dirty="0">
                <a:latin typeface="Times New Roman"/>
                <a:cs typeface="Times New Roman"/>
              </a:rPr>
              <a:t>1</a:t>
            </a:r>
            <a:r>
              <a:rPr sz="2400" spc="50" dirty="0">
                <a:latin typeface="Symbol"/>
                <a:cs typeface="Symbol"/>
              </a:rPr>
              <a:t>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0125" y="3858709"/>
            <a:ext cx="155321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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85" dirty="0">
                <a:latin typeface="Times New Roman"/>
                <a:cs typeface="Times New Roman"/>
              </a:rPr>
              <a:t> </a:t>
            </a:r>
            <a:r>
              <a:rPr sz="3150" spc="-195" dirty="0">
                <a:latin typeface="Symbol"/>
                <a:cs typeface="Symbol"/>
              </a:rPr>
              <a:t></a:t>
            </a:r>
            <a:r>
              <a:rPr sz="2400" spc="-195" dirty="0">
                <a:latin typeface="Times New Roman"/>
                <a:cs typeface="Times New Roman"/>
              </a:rPr>
              <a:t>1</a:t>
            </a:r>
            <a:r>
              <a:rPr sz="2400" spc="-195" dirty="0">
                <a:latin typeface="Symbol"/>
                <a:cs typeface="Symbol"/>
              </a:rPr>
              <a:t>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8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365" y="3462460"/>
            <a:ext cx="5748020" cy="88293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84"/>
              </a:spcBef>
              <a:tabLst>
                <a:tab pos="261620" algn="l"/>
                <a:tab pos="648335" algn="l"/>
                <a:tab pos="1556385" algn="l"/>
                <a:tab pos="2498090" algn="l"/>
                <a:tab pos="3308350" algn="l"/>
                <a:tab pos="3695065" algn="l"/>
                <a:tab pos="5370830" algn="l"/>
              </a:tabLst>
            </a:pPr>
            <a:r>
              <a:rPr sz="2500" i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500" i="1" u="sng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600" spc="44" baseline="-34722" dirty="0" smtClean="0">
                <a:latin typeface="Symbol"/>
                <a:cs typeface="Symbol"/>
              </a:rPr>
              <a:t></a:t>
            </a:r>
            <a:r>
              <a:rPr sz="2400" u="sng" spc="3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400" u="sng" spc="3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      </a:t>
            </a:r>
            <a:r>
              <a:rPr sz="2400" u="sng" spc="4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4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lang="es-CL" sz="2500"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s-CL" sz="2500" u="sng" spc="4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  </a:t>
            </a:r>
            <a:r>
              <a:rPr sz="3600" spc="82" baseline="-34722" dirty="0" smtClean="0">
                <a:latin typeface="Symbol"/>
                <a:cs typeface="Symbol"/>
              </a:rPr>
              <a:t></a:t>
            </a:r>
            <a:r>
              <a:rPr sz="3600" spc="-157" baseline="-34722" dirty="0" smtClean="0">
                <a:latin typeface="Times New Roman"/>
                <a:cs typeface="Times New Roman"/>
              </a:rPr>
              <a:t> </a:t>
            </a:r>
            <a:r>
              <a:rPr lang="es-CL" sz="1000" spc="-157" baseline="-34722" dirty="0">
                <a:latin typeface="Times New Roman"/>
                <a:cs typeface="Times New Roman"/>
              </a:rPr>
              <a:t> </a:t>
            </a:r>
            <a:r>
              <a:rPr lang="es-CL" sz="1000" spc="-157" dirty="0" smtClean="0">
                <a:latin typeface="Times New Roman"/>
                <a:cs typeface="Times New Roman"/>
              </a:rPr>
              <a:t> </a:t>
            </a:r>
            <a:r>
              <a:rPr sz="3600" spc="60" baseline="1157" dirty="0" smtClean="0">
                <a:latin typeface="Symbol"/>
                <a:cs typeface="Symbol"/>
              </a:rPr>
              <a:t></a:t>
            </a:r>
            <a:r>
              <a:rPr sz="2400" u="sng" spc="4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2500" i="1" u="sng" spc="-2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s-CL" sz="2500" u="sng" spc="-2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spc="44" baseline="-34722" dirty="0" smtClean="0">
                <a:latin typeface="Symbol"/>
                <a:cs typeface="Symbol"/>
              </a:rPr>
              <a:t></a:t>
            </a:r>
            <a:r>
              <a:rPr sz="3600" spc="-172" baseline="-34722" dirty="0" smtClean="0">
                <a:latin typeface="Times New Roman"/>
                <a:cs typeface="Times New Roman"/>
              </a:rPr>
              <a:t> </a:t>
            </a:r>
            <a:r>
              <a:rPr sz="3600" spc="44" baseline="-34722" dirty="0">
                <a:latin typeface="Times New Roman"/>
                <a:cs typeface="Times New Roman"/>
              </a:rPr>
              <a:t>0</a:t>
            </a:r>
            <a:r>
              <a:rPr sz="3600" spc="44" baseline="1157" dirty="0">
                <a:latin typeface="Symbol"/>
                <a:cs typeface="Symbol"/>
              </a:rPr>
              <a:t></a:t>
            </a:r>
            <a:r>
              <a:rPr sz="3600" spc="-300" baseline="1157" dirty="0">
                <a:latin typeface="Times New Roman"/>
                <a:cs typeface="Times New Roman"/>
              </a:rPr>
              <a:t> </a:t>
            </a:r>
            <a:r>
              <a:rPr sz="3600" spc="82" baseline="-34722" dirty="0">
                <a:latin typeface="Symbol"/>
                <a:cs typeface="Symbol"/>
              </a:rPr>
              <a:t></a:t>
            </a:r>
            <a:r>
              <a:rPr sz="3600" spc="-547" baseline="-34722" dirty="0">
                <a:latin typeface="Times New Roman"/>
                <a:cs typeface="Times New Roman"/>
              </a:rPr>
              <a:t> </a:t>
            </a:r>
            <a:r>
              <a:rPr sz="3600" spc="37" baseline="-34722" dirty="0">
                <a:latin typeface="Times New Roman"/>
                <a:cs typeface="Times New Roman"/>
              </a:rPr>
              <a:t>1</a:t>
            </a:r>
            <a:r>
              <a:rPr sz="3600" spc="-502" baseline="-34722" dirty="0">
                <a:latin typeface="Times New Roman"/>
                <a:cs typeface="Times New Roman"/>
              </a:rPr>
              <a:t> </a:t>
            </a:r>
            <a:r>
              <a:rPr sz="3600" spc="44" baseline="-34722" dirty="0">
                <a:latin typeface="Symbol"/>
                <a:cs typeface="Symbol"/>
              </a:rPr>
              <a:t></a:t>
            </a:r>
            <a:r>
              <a:rPr sz="3600" spc="44" baseline="-34722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Times New Roman"/>
                <a:cs typeface="Times New Roman"/>
              </a:rPr>
              <a:t>2</a:t>
            </a:r>
            <a:endParaRPr sz="2400" dirty="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400"/>
              </a:spcBef>
            </a:pPr>
            <a:r>
              <a:rPr lang="es-CL" sz="2400" spc="105" dirty="0" smtClean="0">
                <a:latin typeface="Times New Roman"/>
                <a:cs typeface="Times New Roman"/>
              </a:rPr>
              <a:t> </a:t>
            </a:r>
            <a:r>
              <a:rPr sz="2400" spc="105" dirty="0" smtClean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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5824" y="3938808"/>
            <a:ext cx="60134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144" y="1635833"/>
            <a:ext cx="7658734" cy="178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65630">
              <a:lnSpc>
                <a:spcPts val="2870"/>
              </a:lnSpc>
              <a:spcBef>
                <a:spcPts val="135"/>
              </a:spcBef>
              <a:tabLst>
                <a:tab pos="3846829" algn="l"/>
                <a:tab pos="6640830" algn="l"/>
              </a:tabLst>
            </a:pPr>
            <a:r>
              <a:rPr sz="2400" spc="45" dirty="0">
                <a:latin typeface="Times New Roman"/>
                <a:cs typeface="Times New Roman"/>
              </a:rPr>
              <a:t>2</a:t>
            </a:r>
            <a:r>
              <a:rPr sz="2500" i="1" spc="45" dirty="0">
                <a:latin typeface="Symbol"/>
                <a:cs typeface="Symbol"/>
              </a:rPr>
              <a:t></a:t>
            </a:r>
            <a:r>
              <a:rPr sz="2500" i="1" spc="-395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	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r>
              <a:rPr sz="2500" i="1" spc="-395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</a:t>
            </a:r>
            <a:r>
              <a:rPr sz="2100" spc="352" baseline="4365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Symbol"/>
                <a:cs typeface="Symbol"/>
              </a:rPr>
              <a:t>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2</a:t>
            </a:r>
            <a:r>
              <a:rPr sz="2500" i="1" spc="45" dirty="0">
                <a:latin typeface="Symbol"/>
                <a:cs typeface="Symbol"/>
              </a:rPr>
              <a:t>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2</a:t>
            </a:r>
            <a:r>
              <a:rPr sz="2500" i="1" spc="45" dirty="0">
                <a:latin typeface="Symbol"/>
                <a:cs typeface="Symbol"/>
              </a:rPr>
              <a:t></a:t>
            </a:r>
            <a:r>
              <a:rPr sz="2500" i="1" spc="-395" dirty="0">
                <a:latin typeface="Times New Roman"/>
                <a:cs typeface="Times New Roman"/>
              </a:rPr>
              <a:t> </a:t>
            </a:r>
            <a:r>
              <a:rPr sz="2100" spc="22" baseline="43650" dirty="0">
                <a:latin typeface="Times New Roman"/>
                <a:cs typeface="Times New Roman"/>
              </a:rPr>
              <a:t>3	</a:t>
            </a:r>
            <a:r>
              <a:rPr sz="2400" spc="40" dirty="0">
                <a:latin typeface="Times New Roman"/>
                <a:cs typeface="Times New Roman"/>
              </a:rPr>
              <a:t>2</a:t>
            </a:r>
            <a:r>
              <a:rPr sz="2500" i="1" spc="4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  <a:p>
            <a:pPr marL="744855">
              <a:lnSpc>
                <a:spcPts val="3650"/>
              </a:lnSpc>
              <a:tabLst>
                <a:tab pos="4026535" algn="l"/>
                <a:tab pos="5808345" algn="l"/>
              </a:tabLst>
            </a:pPr>
            <a:r>
              <a:rPr sz="3600" i="1" spc="-37" baseline="43981" dirty="0">
                <a:latin typeface="Times New Roman"/>
                <a:cs typeface="Times New Roman"/>
              </a:rPr>
              <a:t>L</a:t>
            </a:r>
            <a:r>
              <a:rPr sz="2100" spc="-37" baseline="49603" dirty="0">
                <a:latin typeface="Times New Roman"/>
                <a:cs typeface="Times New Roman"/>
              </a:rPr>
              <a:t>2 </a:t>
            </a:r>
            <a:r>
              <a:rPr sz="2100" spc="150" baseline="49603" dirty="0">
                <a:latin typeface="Times New Roman"/>
                <a:cs typeface="Times New Roman"/>
              </a:rPr>
              <a:t> </a:t>
            </a:r>
            <a:r>
              <a:rPr sz="3600" spc="52" baseline="43981" dirty="0">
                <a:latin typeface="Symbol"/>
                <a:cs typeface="Symbol"/>
              </a:rPr>
              <a:t></a:t>
            </a:r>
            <a:r>
              <a:rPr sz="3600" spc="120" baseline="43981" dirty="0">
                <a:latin typeface="Times New Roman"/>
                <a:cs typeface="Times New Roman"/>
              </a:rPr>
              <a:t> 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65" dirty="0">
                <a:latin typeface="Times New Roman"/>
                <a:cs typeface="Times New Roman"/>
              </a:rPr>
              <a:t> </a:t>
            </a:r>
            <a:r>
              <a:rPr sz="3150" spc="-200" dirty="0">
                <a:latin typeface="Symbol"/>
                <a:cs typeface="Symbol"/>
              </a:rPr>
              <a:t></a:t>
            </a:r>
            <a:r>
              <a:rPr sz="2400" spc="-200" dirty="0">
                <a:latin typeface="Times New Roman"/>
                <a:cs typeface="Times New Roman"/>
              </a:rPr>
              <a:t>1</a:t>
            </a:r>
            <a:r>
              <a:rPr sz="2400" spc="-200" dirty="0">
                <a:latin typeface="Symbol"/>
                <a:cs typeface="Symbol"/>
              </a:rPr>
              <a:t>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65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r>
              <a:rPr sz="3150" spc="-400" dirty="0">
                <a:latin typeface="Times New Roman"/>
                <a:cs typeface="Times New Roman"/>
              </a:rPr>
              <a:t> </a:t>
            </a:r>
            <a:r>
              <a:rPr sz="3600" spc="52" baseline="43981" dirty="0">
                <a:latin typeface="Symbol"/>
                <a:cs typeface="Symbol"/>
              </a:rPr>
              <a:t></a:t>
            </a:r>
            <a:r>
              <a:rPr sz="3600" spc="-284" baseline="43981" dirty="0">
                <a:latin typeface="Times New Roman"/>
                <a:cs typeface="Times New Roman"/>
              </a:rPr>
              <a:t> </a:t>
            </a:r>
            <a:r>
              <a:rPr sz="3600" spc="67" baseline="43981" dirty="0">
                <a:latin typeface="Times New Roman"/>
                <a:cs typeface="Times New Roman"/>
              </a:rPr>
              <a:t>2</a:t>
            </a:r>
            <a:r>
              <a:rPr sz="3750" i="1" spc="67" baseline="42222" dirty="0">
                <a:latin typeface="Symbol"/>
                <a:cs typeface="Symbol"/>
              </a:rPr>
              <a:t></a:t>
            </a:r>
            <a:r>
              <a:rPr sz="3750" i="1" spc="120" baseline="42222" dirty="0">
                <a:latin typeface="Times New Roman"/>
                <a:cs typeface="Times New Roman"/>
              </a:rPr>
              <a:t> </a:t>
            </a:r>
            <a:r>
              <a:rPr sz="3600" spc="52" baseline="43981" dirty="0">
                <a:latin typeface="Symbol"/>
                <a:cs typeface="Symbol"/>
              </a:rPr>
              <a:t></a:t>
            </a:r>
            <a:r>
              <a:rPr sz="3600" spc="52" baseline="43981" dirty="0">
                <a:latin typeface="Times New Roman"/>
                <a:cs typeface="Times New Roman"/>
              </a:rPr>
              <a:t>	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15" dirty="0">
                <a:latin typeface="Times New Roman"/>
                <a:cs typeface="Times New Roman"/>
              </a:rPr>
              <a:t> </a:t>
            </a:r>
            <a:r>
              <a:rPr sz="3150" spc="-200" dirty="0">
                <a:latin typeface="Symbol"/>
                <a:cs typeface="Symbol"/>
              </a:rPr>
              <a:t></a:t>
            </a:r>
            <a:r>
              <a:rPr sz="2400" spc="-200" dirty="0">
                <a:latin typeface="Times New Roman"/>
                <a:cs typeface="Times New Roman"/>
              </a:rPr>
              <a:t>1</a:t>
            </a:r>
            <a:r>
              <a:rPr sz="2400" spc="-200" dirty="0">
                <a:latin typeface="Symbol"/>
                <a:cs typeface="Symbol"/>
              </a:rPr>
              <a:t>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6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r>
              <a:rPr sz="3150" spc="-245" dirty="0">
                <a:latin typeface="Times New Roman"/>
                <a:cs typeface="Times New Roman"/>
              </a:rPr>
              <a:t>	</a:t>
            </a:r>
            <a:r>
              <a:rPr sz="3600" spc="52" baseline="43981" dirty="0">
                <a:latin typeface="Symbol"/>
                <a:cs typeface="Symbol"/>
              </a:rPr>
              <a:t></a:t>
            </a:r>
            <a:r>
              <a:rPr sz="3600" spc="82" baseline="43981" dirty="0">
                <a:latin typeface="Times New Roman"/>
                <a:cs typeface="Times New Roman"/>
              </a:rPr>
              <a:t> </a:t>
            </a: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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3150" spc="-200" dirty="0">
                <a:latin typeface="Symbol"/>
                <a:cs typeface="Symbol"/>
              </a:rPr>
              <a:t></a:t>
            </a:r>
            <a:r>
              <a:rPr sz="2400" spc="-200" dirty="0">
                <a:latin typeface="Times New Roman"/>
                <a:cs typeface="Times New Roman"/>
              </a:rPr>
              <a:t>1</a:t>
            </a:r>
            <a:r>
              <a:rPr sz="2400" spc="-200" dirty="0">
                <a:latin typeface="Symbol"/>
                <a:cs typeface="Symbol"/>
              </a:rPr>
              <a:t>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</a:t>
            </a:r>
            <a:r>
              <a:rPr sz="2500" i="1" spc="-38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  <a:p>
            <a:pPr marL="394970" marR="1136650" indent="-344805">
              <a:lnSpc>
                <a:spcPct val="100000"/>
              </a:lnSpc>
              <a:spcBef>
                <a:spcPts val="108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94970" algn="l"/>
                <a:tab pos="395605" algn="l"/>
              </a:tabLst>
            </a:pPr>
            <a:r>
              <a:rPr sz="2600" spc="-5" dirty="0">
                <a:latin typeface="Arial"/>
                <a:cs typeface="Arial"/>
              </a:rPr>
              <a:t>Para que la </a:t>
            </a:r>
            <a:r>
              <a:rPr sz="2600" spc="-10" dirty="0">
                <a:latin typeface="Arial"/>
                <a:cs typeface="Arial"/>
              </a:rPr>
              <a:t>alternativa </a:t>
            </a:r>
            <a:r>
              <a:rPr sz="2600" spc="-5" dirty="0">
                <a:latin typeface="Arial"/>
                <a:cs typeface="Arial"/>
              </a:rPr>
              <a:t>1 sea </a:t>
            </a:r>
            <a:r>
              <a:rPr sz="2600" spc="-30" dirty="0">
                <a:latin typeface="Arial"/>
                <a:cs typeface="Arial"/>
              </a:rPr>
              <a:t>mejor, </a:t>
            </a:r>
            <a:r>
              <a:rPr sz="2600" spc="-5" dirty="0">
                <a:latin typeface="Arial"/>
                <a:cs typeface="Arial"/>
              </a:rPr>
              <a:t>ha de  cumplirse que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</a:t>
            </a:r>
            <a:r>
              <a:rPr sz="2550" baseline="-19607" dirty="0">
                <a:latin typeface="Arial"/>
                <a:cs typeface="Arial"/>
              </a:rPr>
              <a:t>1</a:t>
            </a:r>
            <a:r>
              <a:rPr sz="2600" dirty="0">
                <a:latin typeface="Arial"/>
                <a:cs typeface="Arial"/>
              </a:rPr>
              <a:t>&lt;L</a:t>
            </a:r>
            <a:r>
              <a:rPr sz="2550" baseline="-19607" dirty="0">
                <a:latin typeface="Arial"/>
                <a:cs typeface="Arial"/>
              </a:rPr>
              <a:t>2</a:t>
            </a:r>
            <a:r>
              <a:rPr sz="2600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244" y="4526184"/>
            <a:ext cx="7477125" cy="1979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08300">
              <a:lnSpc>
                <a:spcPts val="2995"/>
              </a:lnSpc>
              <a:spcBef>
                <a:spcPts val="90"/>
              </a:spcBef>
            </a:pPr>
            <a:r>
              <a:rPr sz="2400" spc="180" dirty="0">
                <a:latin typeface="Symbol"/>
                <a:cs typeface="Symbol"/>
              </a:rPr>
              <a:t></a:t>
            </a:r>
            <a:r>
              <a:rPr sz="2400" spc="180" dirty="0">
                <a:latin typeface="Times New Roman"/>
                <a:cs typeface="Times New Roman"/>
              </a:rPr>
              <a:t>1</a:t>
            </a:r>
            <a:r>
              <a:rPr sz="2400" spc="180" dirty="0">
                <a:latin typeface="Symbol"/>
                <a:cs typeface="Symbol"/>
              </a:rPr>
              <a:t>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Symbol"/>
                <a:cs typeface="Symbol"/>
              </a:rPr>
              <a:t></a:t>
            </a:r>
            <a:r>
              <a:rPr sz="2550" i="1" spc="-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Symbol"/>
                <a:cs typeface="Symbol"/>
              </a:rPr>
              <a:t>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2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Symbol"/>
                <a:cs typeface="Symbol"/>
              </a:rPr>
              <a:t>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Symbol"/>
                <a:cs typeface="Symbol"/>
              </a:rPr>
              <a:t></a:t>
            </a:r>
            <a:r>
              <a:rPr sz="2550" i="1" spc="-1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Symbol"/>
                <a:cs typeface="Symbol"/>
              </a:rPr>
              <a:t></a:t>
            </a:r>
            <a:r>
              <a:rPr sz="2400" spc="17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356870" marR="5080" indent="-344805">
              <a:lnSpc>
                <a:spcPts val="3100"/>
              </a:lnSpc>
              <a:spcBef>
                <a:spcPts val="5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  <a:tab pos="758825" algn="l"/>
                <a:tab pos="1381125" algn="l"/>
                <a:tab pos="2082800" algn="l"/>
                <a:tab pos="2430145" algn="l"/>
                <a:tab pos="2762250" algn="l"/>
                <a:tab pos="3405504" algn="l"/>
                <a:tab pos="3896995" algn="l"/>
                <a:tab pos="4082415" algn="l"/>
                <a:tab pos="4579620" algn="l"/>
                <a:tab pos="5201285" algn="l"/>
                <a:tab pos="5625465" algn="l"/>
                <a:tab pos="6158865" algn="l"/>
                <a:tab pos="6911975" algn="l"/>
                <a:tab pos="7094855" algn="l"/>
              </a:tabLst>
            </a:pPr>
            <a:r>
              <a:rPr sz="2600" spc="-10" dirty="0">
                <a:latin typeface="Arial"/>
                <a:cs typeface="Arial"/>
              </a:rPr>
              <a:t>Como	</a:t>
            </a:r>
            <a:r>
              <a:rPr sz="2600" spc="-15" dirty="0">
                <a:latin typeface="Symbol"/>
                <a:cs typeface="Symbol"/>
              </a:rPr>
              <a:t></a:t>
            </a:r>
            <a:r>
              <a:rPr sz="2600" spc="15" dirty="0">
                <a:latin typeface="Arial"/>
                <a:cs typeface="Arial"/>
              </a:rPr>
              <a:t>&lt;</a:t>
            </a:r>
            <a:r>
              <a:rPr sz="2600" spc="-5" dirty="0">
                <a:latin typeface="Arial"/>
                <a:cs typeface="Arial"/>
              </a:rPr>
              <a:t>1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1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emp</a:t>
            </a:r>
            <a:r>
              <a:rPr sz="2600" spc="15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se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ump</a:t>
            </a:r>
            <a:r>
              <a:rPr sz="2600" spc="15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e,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ndr</a:t>
            </a:r>
            <a:r>
              <a:rPr sz="2600" spc="10" dirty="0">
                <a:latin typeface="Arial"/>
                <a:cs typeface="Arial"/>
              </a:rPr>
              <a:t>em</a:t>
            </a:r>
            <a:r>
              <a:rPr sz="2600" spc="-5" dirty="0">
                <a:latin typeface="Arial"/>
                <a:cs typeface="Arial"/>
              </a:rPr>
              <a:t>os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q</a:t>
            </a:r>
            <a:r>
              <a:rPr sz="2600" spc="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e  la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alte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nat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va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1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sie</a:t>
            </a:r>
            <a:r>
              <a:rPr sz="2600" spc="10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pre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mejo</a:t>
            </a:r>
            <a:r>
              <a:rPr sz="2600" spc="-135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ci</a:t>
            </a:r>
            <a:r>
              <a:rPr sz="2600" spc="-155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10" dirty="0">
                <a:latin typeface="Arial"/>
                <a:cs typeface="Arial"/>
              </a:rPr>
              <a:t>no</a:t>
            </a:r>
            <a:endParaRPr sz="2600">
              <a:latin typeface="Arial"/>
              <a:cs typeface="Arial"/>
            </a:endParaRPr>
          </a:p>
          <a:p>
            <a:pPr marL="356870" marR="8890">
              <a:lnSpc>
                <a:spcPts val="3120"/>
              </a:lnSpc>
              <a:spcBef>
                <a:spcPts val="5"/>
              </a:spcBef>
            </a:pPr>
            <a:r>
              <a:rPr sz="2600" spc="-5" dirty="0">
                <a:latin typeface="Arial"/>
                <a:cs typeface="Arial"/>
              </a:rPr>
              <a:t>conviene dividir </a:t>
            </a:r>
            <a:r>
              <a:rPr sz="2600" spc="5" dirty="0">
                <a:latin typeface="Arial"/>
                <a:cs typeface="Arial"/>
              </a:rPr>
              <a:t>la </a:t>
            </a:r>
            <a:r>
              <a:rPr sz="2600" dirty="0">
                <a:latin typeface="Arial"/>
                <a:cs typeface="Arial"/>
              </a:rPr>
              <a:t>capacidad </a:t>
            </a:r>
            <a:r>
              <a:rPr sz="2600" spc="-10" dirty="0">
                <a:latin typeface="Arial"/>
                <a:cs typeface="Arial"/>
              </a:rPr>
              <a:t>de </a:t>
            </a:r>
            <a:r>
              <a:rPr sz="2600" dirty="0">
                <a:latin typeface="Arial"/>
                <a:cs typeface="Arial"/>
              </a:rPr>
              <a:t>procesamiento  </a:t>
            </a:r>
            <a:r>
              <a:rPr sz="2600" spc="-10" dirty="0">
                <a:latin typeface="Arial"/>
                <a:cs typeface="Arial"/>
              </a:rPr>
              <a:t>en dos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servidores.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62583"/>
            <a:ext cx="16649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Ejemplo</a:t>
            </a:r>
            <a:r>
              <a:rPr sz="3200" spc="-55" dirty="0"/>
              <a:t> </a:t>
            </a:r>
            <a:r>
              <a:rPr sz="3200" spc="-5" dirty="0"/>
              <a:t>2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661617"/>
            <a:ext cx="7851775" cy="105537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7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Usando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número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clientes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sistema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(L)  </a:t>
            </a:r>
            <a:r>
              <a:rPr sz="2600" spc="-20" dirty="0">
                <a:latin typeface="Constantia"/>
                <a:cs typeface="Constantia"/>
              </a:rPr>
              <a:t>como </a:t>
            </a:r>
            <a:r>
              <a:rPr sz="2600" spc="-5" dirty="0">
                <a:latin typeface="Constantia"/>
                <a:cs typeface="Constantia"/>
              </a:rPr>
              <a:t>medida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rendimiento, comparar </a:t>
            </a:r>
            <a:r>
              <a:rPr sz="2600" spc="-5" dirty="0">
                <a:latin typeface="Constantia"/>
                <a:cs typeface="Constantia"/>
              </a:rPr>
              <a:t>estas </a:t>
            </a:r>
            <a:r>
              <a:rPr sz="2600" spc="-15" dirty="0">
                <a:latin typeface="Constantia"/>
                <a:cs typeface="Constantia"/>
              </a:rPr>
              <a:t>dos  alternativas: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44088" y="3998848"/>
            <a:ext cx="617220" cy="615950"/>
            <a:chOff x="3244088" y="3998848"/>
            <a:chExt cx="617220" cy="615950"/>
          </a:xfrm>
        </p:grpSpPr>
        <p:sp>
          <p:nvSpPr>
            <p:cNvPr id="5" name="object 5"/>
            <p:cNvSpPr/>
            <p:nvPr/>
          </p:nvSpPr>
          <p:spPr>
            <a:xfrm>
              <a:off x="3250438" y="4005198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006" y="0"/>
                  </a:moveTo>
                  <a:lnTo>
                    <a:pt x="253029" y="3950"/>
                  </a:lnTo>
                  <a:lnTo>
                    <a:pt x="206564" y="15385"/>
                  </a:lnTo>
                  <a:lnTo>
                    <a:pt x="163235" y="33683"/>
                  </a:lnTo>
                  <a:lnTo>
                    <a:pt x="123663" y="58220"/>
                  </a:lnTo>
                  <a:lnTo>
                    <a:pt x="88471" y="88376"/>
                  </a:lnTo>
                  <a:lnTo>
                    <a:pt x="58281" y="123526"/>
                  </a:lnTo>
                  <a:lnTo>
                    <a:pt x="33717" y="163048"/>
                  </a:lnTo>
                  <a:lnTo>
                    <a:pt x="15400" y="206321"/>
                  </a:lnTo>
                  <a:lnTo>
                    <a:pt x="3953" y="252720"/>
                  </a:lnTo>
                  <a:lnTo>
                    <a:pt x="0" y="301625"/>
                  </a:lnTo>
                  <a:lnTo>
                    <a:pt x="3953" y="350560"/>
                  </a:lnTo>
                  <a:lnTo>
                    <a:pt x="15400" y="396977"/>
                  </a:lnTo>
                  <a:lnTo>
                    <a:pt x="33717" y="440257"/>
                  </a:lnTo>
                  <a:lnTo>
                    <a:pt x="58281" y="479778"/>
                  </a:lnTo>
                  <a:lnTo>
                    <a:pt x="88471" y="514921"/>
                  </a:lnTo>
                  <a:lnTo>
                    <a:pt x="123663" y="545065"/>
                  </a:lnTo>
                  <a:lnTo>
                    <a:pt x="163235" y="569590"/>
                  </a:lnTo>
                  <a:lnTo>
                    <a:pt x="206564" y="587876"/>
                  </a:lnTo>
                  <a:lnTo>
                    <a:pt x="253029" y="599303"/>
                  </a:lnTo>
                  <a:lnTo>
                    <a:pt x="302006" y="603250"/>
                  </a:lnTo>
                  <a:lnTo>
                    <a:pt x="350982" y="599303"/>
                  </a:lnTo>
                  <a:lnTo>
                    <a:pt x="397447" y="587876"/>
                  </a:lnTo>
                  <a:lnTo>
                    <a:pt x="440776" y="569590"/>
                  </a:lnTo>
                  <a:lnTo>
                    <a:pt x="480348" y="545065"/>
                  </a:lnTo>
                  <a:lnTo>
                    <a:pt x="515540" y="514921"/>
                  </a:lnTo>
                  <a:lnTo>
                    <a:pt x="545730" y="479778"/>
                  </a:lnTo>
                  <a:lnTo>
                    <a:pt x="570294" y="440257"/>
                  </a:lnTo>
                  <a:lnTo>
                    <a:pt x="588611" y="396977"/>
                  </a:lnTo>
                  <a:lnTo>
                    <a:pt x="600058" y="350560"/>
                  </a:lnTo>
                  <a:lnTo>
                    <a:pt x="604012" y="301625"/>
                  </a:lnTo>
                  <a:lnTo>
                    <a:pt x="600058" y="252720"/>
                  </a:lnTo>
                  <a:lnTo>
                    <a:pt x="588611" y="206321"/>
                  </a:lnTo>
                  <a:lnTo>
                    <a:pt x="570294" y="163048"/>
                  </a:lnTo>
                  <a:lnTo>
                    <a:pt x="545730" y="123526"/>
                  </a:lnTo>
                  <a:lnTo>
                    <a:pt x="515540" y="88376"/>
                  </a:lnTo>
                  <a:lnTo>
                    <a:pt x="480348" y="58220"/>
                  </a:lnTo>
                  <a:lnTo>
                    <a:pt x="440776" y="33683"/>
                  </a:lnTo>
                  <a:lnTo>
                    <a:pt x="397447" y="15385"/>
                  </a:lnTo>
                  <a:lnTo>
                    <a:pt x="350982" y="3950"/>
                  </a:lnTo>
                  <a:lnTo>
                    <a:pt x="302006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0438" y="4005198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625"/>
                  </a:moveTo>
                  <a:lnTo>
                    <a:pt x="3953" y="252720"/>
                  </a:lnTo>
                  <a:lnTo>
                    <a:pt x="15400" y="206321"/>
                  </a:lnTo>
                  <a:lnTo>
                    <a:pt x="33717" y="163048"/>
                  </a:lnTo>
                  <a:lnTo>
                    <a:pt x="58281" y="123526"/>
                  </a:lnTo>
                  <a:lnTo>
                    <a:pt x="88471" y="88376"/>
                  </a:lnTo>
                  <a:lnTo>
                    <a:pt x="123663" y="58220"/>
                  </a:lnTo>
                  <a:lnTo>
                    <a:pt x="163235" y="33683"/>
                  </a:lnTo>
                  <a:lnTo>
                    <a:pt x="206564" y="15385"/>
                  </a:lnTo>
                  <a:lnTo>
                    <a:pt x="253029" y="3950"/>
                  </a:lnTo>
                  <a:lnTo>
                    <a:pt x="302006" y="0"/>
                  </a:lnTo>
                  <a:lnTo>
                    <a:pt x="350982" y="3950"/>
                  </a:lnTo>
                  <a:lnTo>
                    <a:pt x="397447" y="15385"/>
                  </a:lnTo>
                  <a:lnTo>
                    <a:pt x="440776" y="33683"/>
                  </a:lnTo>
                  <a:lnTo>
                    <a:pt x="480348" y="58220"/>
                  </a:lnTo>
                  <a:lnTo>
                    <a:pt x="515540" y="88376"/>
                  </a:lnTo>
                  <a:lnTo>
                    <a:pt x="545730" y="123526"/>
                  </a:lnTo>
                  <a:lnTo>
                    <a:pt x="570294" y="163048"/>
                  </a:lnTo>
                  <a:lnTo>
                    <a:pt x="588611" y="206321"/>
                  </a:lnTo>
                  <a:lnTo>
                    <a:pt x="600058" y="252720"/>
                  </a:lnTo>
                  <a:lnTo>
                    <a:pt x="604012" y="301625"/>
                  </a:lnTo>
                  <a:lnTo>
                    <a:pt x="600058" y="350560"/>
                  </a:lnTo>
                  <a:lnTo>
                    <a:pt x="588611" y="396977"/>
                  </a:lnTo>
                  <a:lnTo>
                    <a:pt x="570294" y="440257"/>
                  </a:lnTo>
                  <a:lnTo>
                    <a:pt x="545730" y="479778"/>
                  </a:lnTo>
                  <a:lnTo>
                    <a:pt x="515540" y="514921"/>
                  </a:lnTo>
                  <a:lnTo>
                    <a:pt x="480348" y="545065"/>
                  </a:lnTo>
                  <a:lnTo>
                    <a:pt x="440776" y="569590"/>
                  </a:lnTo>
                  <a:lnTo>
                    <a:pt x="397447" y="587876"/>
                  </a:lnTo>
                  <a:lnTo>
                    <a:pt x="350982" y="599303"/>
                  </a:lnTo>
                  <a:lnTo>
                    <a:pt x="302006" y="603250"/>
                  </a:lnTo>
                  <a:lnTo>
                    <a:pt x="253029" y="599303"/>
                  </a:lnTo>
                  <a:lnTo>
                    <a:pt x="206564" y="587876"/>
                  </a:lnTo>
                  <a:lnTo>
                    <a:pt x="163235" y="569590"/>
                  </a:lnTo>
                  <a:lnTo>
                    <a:pt x="123663" y="545065"/>
                  </a:lnTo>
                  <a:lnTo>
                    <a:pt x="88471" y="514921"/>
                  </a:lnTo>
                  <a:lnTo>
                    <a:pt x="58281" y="479778"/>
                  </a:lnTo>
                  <a:lnTo>
                    <a:pt x="33717" y="440257"/>
                  </a:lnTo>
                  <a:lnTo>
                    <a:pt x="15400" y="396977"/>
                  </a:lnTo>
                  <a:lnTo>
                    <a:pt x="3953" y="35056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27908" y="4104258"/>
            <a:ext cx="45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93926" y="4042664"/>
            <a:ext cx="1390015" cy="530860"/>
            <a:chOff x="1693926" y="4042664"/>
            <a:chExt cx="1390015" cy="530860"/>
          </a:xfrm>
        </p:grpSpPr>
        <p:sp>
          <p:nvSpPr>
            <p:cNvPr id="9" name="object 9"/>
            <p:cNvSpPr/>
            <p:nvPr/>
          </p:nvSpPr>
          <p:spPr>
            <a:xfrm>
              <a:off x="2732278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32278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87346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7346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0636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636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3926" y="4049052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3926" y="4042663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10" h="530860">
                  <a:moveTo>
                    <a:pt x="346710" y="517652"/>
                  </a:moveTo>
                  <a:lnTo>
                    <a:pt x="0" y="517652"/>
                  </a:lnTo>
                  <a:lnTo>
                    <a:pt x="0" y="530352"/>
                  </a:lnTo>
                  <a:lnTo>
                    <a:pt x="346710" y="530352"/>
                  </a:lnTo>
                  <a:lnTo>
                    <a:pt x="346710" y="517652"/>
                  </a:lnTo>
                  <a:close/>
                </a:path>
                <a:path w="346710" h="530860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96937" y="3856037"/>
            <a:ext cx="612775" cy="960755"/>
            <a:chOff x="896937" y="3856037"/>
            <a:chExt cx="612775" cy="960755"/>
          </a:xfrm>
        </p:grpSpPr>
        <p:sp>
          <p:nvSpPr>
            <p:cNvPr id="18" name="object 18"/>
            <p:cNvSpPr/>
            <p:nvPr/>
          </p:nvSpPr>
          <p:spPr>
            <a:xfrm>
              <a:off x="901700" y="38608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500" y="0"/>
                  </a:moveTo>
                  <a:lnTo>
                    <a:pt x="452500" y="237744"/>
                  </a:lnTo>
                  <a:lnTo>
                    <a:pt x="0" y="237744"/>
                  </a:lnTo>
                  <a:lnTo>
                    <a:pt x="0" y="713232"/>
                  </a:lnTo>
                  <a:lnTo>
                    <a:pt x="452500" y="713232"/>
                  </a:lnTo>
                  <a:lnTo>
                    <a:pt x="452500" y="950849"/>
                  </a:lnTo>
                  <a:lnTo>
                    <a:pt x="603250" y="475488"/>
                  </a:lnTo>
                  <a:lnTo>
                    <a:pt x="45250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1700" y="386080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44"/>
                  </a:moveTo>
                  <a:lnTo>
                    <a:pt x="452500" y="237744"/>
                  </a:lnTo>
                  <a:lnTo>
                    <a:pt x="452500" y="0"/>
                  </a:lnTo>
                  <a:lnTo>
                    <a:pt x="603250" y="475488"/>
                  </a:lnTo>
                  <a:lnTo>
                    <a:pt x="452500" y="950849"/>
                  </a:lnTo>
                  <a:lnTo>
                    <a:pt x="452500" y="713232"/>
                  </a:lnTo>
                  <a:lnTo>
                    <a:pt x="0" y="713232"/>
                  </a:lnTo>
                  <a:lnTo>
                    <a:pt x="0" y="2377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41324" y="4133469"/>
            <a:ext cx="45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ymbol"/>
                <a:cs typeface="Symbol"/>
              </a:rPr>
              <a:t>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00626" y="4005198"/>
            <a:ext cx="0" cy="2160905"/>
          </a:xfrm>
          <a:custGeom>
            <a:avLst/>
            <a:gdLst/>
            <a:ahLst/>
            <a:cxnLst/>
            <a:rect l="l" t="t" r="r" b="b"/>
            <a:pathLst>
              <a:path h="2160904">
                <a:moveTo>
                  <a:pt x="0" y="0"/>
                </a:moveTo>
                <a:lnTo>
                  <a:pt x="0" y="2160651"/>
                </a:lnTo>
              </a:path>
            </a:pathLst>
          </a:custGeom>
          <a:ln w="63500">
            <a:solidFill>
              <a:srgbClr val="0460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5286438" y="4522787"/>
            <a:ext cx="612775" cy="960755"/>
            <a:chOff x="5286438" y="4522787"/>
            <a:chExt cx="612775" cy="960755"/>
          </a:xfrm>
        </p:grpSpPr>
        <p:sp>
          <p:nvSpPr>
            <p:cNvPr id="23" name="object 23"/>
            <p:cNvSpPr/>
            <p:nvPr/>
          </p:nvSpPr>
          <p:spPr>
            <a:xfrm>
              <a:off x="5291201" y="452755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452374" y="0"/>
                  </a:moveTo>
                  <a:lnTo>
                    <a:pt x="452374" y="237744"/>
                  </a:lnTo>
                  <a:lnTo>
                    <a:pt x="0" y="237744"/>
                  </a:lnTo>
                  <a:lnTo>
                    <a:pt x="0" y="713232"/>
                  </a:lnTo>
                  <a:lnTo>
                    <a:pt x="452374" y="713232"/>
                  </a:lnTo>
                  <a:lnTo>
                    <a:pt x="452374" y="950976"/>
                  </a:lnTo>
                  <a:lnTo>
                    <a:pt x="603250" y="475488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1201" y="4527550"/>
              <a:ext cx="603250" cy="951230"/>
            </a:xfrm>
            <a:custGeom>
              <a:avLst/>
              <a:gdLst/>
              <a:ahLst/>
              <a:cxnLst/>
              <a:rect l="l" t="t" r="r" b="b"/>
              <a:pathLst>
                <a:path w="603250" h="951229">
                  <a:moveTo>
                    <a:pt x="0" y="237744"/>
                  </a:moveTo>
                  <a:lnTo>
                    <a:pt x="452374" y="237744"/>
                  </a:lnTo>
                  <a:lnTo>
                    <a:pt x="452374" y="0"/>
                  </a:lnTo>
                  <a:lnTo>
                    <a:pt x="603250" y="475488"/>
                  </a:lnTo>
                  <a:lnTo>
                    <a:pt x="452374" y="950976"/>
                  </a:lnTo>
                  <a:lnTo>
                    <a:pt x="452374" y="713232"/>
                  </a:lnTo>
                  <a:lnTo>
                    <a:pt x="0" y="713232"/>
                  </a:lnTo>
                  <a:lnTo>
                    <a:pt x="0" y="2377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56935" y="4800727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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083300" y="4737100"/>
            <a:ext cx="1389380" cy="530225"/>
            <a:chOff x="6083300" y="4737100"/>
            <a:chExt cx="1389380" cy="530225"/>
          </a:xfrm>
        </p:grpSpPr>
        <p:sp>
          <p:nvSpPr>
            <p:cNvPr id="27" name="object 27"/>
            <p:cNvSpPr/>
            <p:nvPr/>
          </p:nvSpPr>
          <p:spPr>
            <a:xfrm>
              <a:off x="7121271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21271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6593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76593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29883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29883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0" y="517525"/>
                  </a:moveTo>
                  <a:lnTo>
                    <a:pt x="344728" y="517525"/>
                  </a:lnTo>
                  <a:lnTo>
                    <a:pt x="344728" y="0"/>
                  </a:lnTo>
                  <a:lnTo>
                    <a:pt x="0" y="0"/>
                  </a:lnTo>
                  <a:lnTo>
                    <a:pt x="0" y="517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83300" y="4743450"/>
              <a:ext cx="344805" cy="517525"/>
            </a:xfrm>
            <a:custGeom>
              <a:avLst/>
              <a:gdLst/>
              <a:ahLst/>
              <a:cxnLst/>
              <a:rect l="l" t="t" r="r" b="b"/>
              <a:pathLst>
                <a:path w="344804" h="517525">
                  <a:moveTo>
                    <a:pt x="344728" y="0"/>
                  </a:moveTo>
                  <a:lnTo>
                    <a:pt x="0" y="0"/>
                  </a:lnTo>
                  <a:lnTo>
                    <a:pt x="0" y="517525"/>
                  </a:lnTo>
                  <a:lnTo>
                    <a:pt x="344728" y="517525"/>
                  </a:lnTo>
                  <a:lnTo>
                    <a:pt x="34472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83300" y="4737099"/>
              <a:ext cx="346710" cy="530225"/>
            </a:xfrm>
            <a:custGeom>
              <a:avLst/>
              <a:gdLst/>
              <a:ahLst/>
              <a:cxnLst/>
              <a:rect l="l" t="t" r="r" b="b"/>
              <a:pathLst>
                <a:path w="346710" h="530225">
                  <a:moveTo>
                    <a:pt x="346583" y="517525"/>
                  </a:moveTo>
                  <a:lnTo>
                    <a:pt x="0" y="517525"/>
                  </a:lnTo>
                  <a:lnTo>
                    <a:pt x="0" y="530225"/>
                  </a:lnTo>
                  <a:lnTo>
                    <a:pt x="346583" y="530225"/>
                  </a:lnTo>
                  <a:lnTo>
                    <a:pt x="346583" y="517525"/>
                  </a:lnTo>
                  <a:close/>
                </a:path>
                <a:path w="346710" h="530225">
                  <a:moveTo>
                    <a:pt x="34658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583" y="12700"/>
                  </a:lnTo>
                  <a:lnTo>
                    <a:pt x="346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34351" y="4311650"/>
            <a:ext cx="615950" cy="615950"/>
            <a:chOff x="7634351" y="4311650"/>
            <a:chExt cx="615950" cy="615950"/>
          </a:xfrm>
        </p:grpSpPr>
        <p:sp>
          <p:nvSpPr>
            <p:cNvPr id="36" name="object 36"/>
            <p:cNvSpPr/>
            <p:nvPr/>
          </p:nvSpPr>
          <p:spPr>
            <a:xfrm>
              <a:off x="7640701" y="431800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625" y="0"/>
                  </a:moveTo>
                  <a:lnTo>
                    <a:pt x="252689" y="3946"/>
                  </a:lnTo>
                  <a:lnTo>
                    <a:pt x="206272" y="15373"/>
                  </a:lnTo>
                  <a:lnTo>
                    <a:pt x="162992" y="33659"/>
                  </a:lnTo>
                  <a:lnTo>
                    <a:pt x="123471" y="58184"/>
                  </a:lnTo>
                  <a:lnTo>
                    <a:pt x="88328" y="88328"/>
                  </a:lnTo>
                  <a:lnTo>
                    <a:pt x="58184" y="123471"/>
                  </a:lnTo>
                  <a:lnTo>
                    <a:pt x="33659" y="162992"/>
                  </a:lnTo>
                  <a:lnTo>
                    <a:pt x="15373" y="206272"/>
                  </a:lnTo>
                  <a:lnTo>
                    <a:pt x="3946" y="252689"/>
                  </a:lnTo>
                  <a:lnTo>
                    <a:pt x="0" y="301625"/>
                  </a:lnTo>
                  <a:lnTo>
                    <a:pt x="3946" y="350560"/>
                  </a:lnTo>
                  <a:lnTo>
                    <a:pt x="15373" y="396977"/>
                  </a:lnTo>
                  <a:lnTo>
                    <a:pt x="33659" y="440257"/>
                  </a:lnTo>
                  <a:lnTo>
                    <a:pt x="58184" y="479778"/>
                  </a:lnTo>
                  <a:lnTo>
                    <a:pt x="88328" y="514921"/>
                  </a:lnTo>
                  <a:lnTo>
                    <a:pt x="123471" y="545065"/>
                  </a:lnTo>
                  <a:lnTo>
                    <a:pt x="162992" y="569590"/>
                  </a:lnTo>
                  <a:lnTo>
                    <a:pt x="206272" y="587876"/>
                  </a:lnTo>
                  <a:lnTo>
                    <a:pt x="252689" y="599303"/>
                  </a:lnTo>
                  <a:lnTo>
                    <a:pt x="301625" y="603250"/>
                  </a:lnTo>
                  <a:lnTo>
                    <a:pt x="350529" y="599303"/>
                  </a:lnTo>
                  <a:lnTo>
                    <a:pt x="396928" y="587876"/>
                  </a:lnTo>
                  <a:lnTo>
                    <a:pt x="440201" y="569590"/>
                  </a:lnTo>
                  <a:lnTo>
                    <a:pt x="479723" y="545065"/>
                  </a:lnTo>
                  <a:lnTo>
                    <a:pt x="514873" y="514921"/>
                  </a:lnTo>
                  <a:lnTo>
                    <a:pt x="545029" y="479778"/>
                  </a:lnTo>
                  <a:lnTo>
                    <a:pt x="569566" y="440257"/>
                  </a:lnTo>
                  <a:lnTo>
                    <a:pt x="587864" y="396977"/>
                  </a:lnTo>
                  <a:lnTo>
                    <a:pt x="599299" y="350560"/>
                  </a:lnTo>
                  <a:lnTo>
                    <a:pt x="603250" y="301625"/>
                  </a:lnTo>
                  <a:lnTo>
                    <a:pt x="599299" y="252689"/>
                  </a:lnTo>
                  <a:lnTo>
                    <a:pt x="587864" y="206272"/>
                  </a:lnTo>
                  <a:lnTo>
                    <a:pt x="569566" y="162992"/>
                  </a:lnTo>
                  <a:lnTo>
                    <a:pt x="545029" y="123471"/>
                  </a:lnTo>
                  <a:lnTo>
                    <a:pt x="514873" y="88328"/>
                  </a:lnTo>
                  <a:lnTo>
                    <a:pt x="479723" y="58184"/>
                  </a:lnTo>
                  <a:lnTo>
                    <a:pt x="440201" y="33659"/>
                  </a:lnTo>
                  <a:lnTo>
                    <a:pt x="396928" y="15373"/>
                  </a:lnTo>
                  <a:lnTo>
                    <a:pt x="350529" y="3946"/>
                  </a:lnTo>
                  <a:lnTo>
                    <a:pt x="30162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40701" y="431800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625"/>
                  </a:moveTo>
                  <a:lnTo>
                    <a:pt x="3946" y="252689"/>
                  </a:lnTo>
                  <a:lnTo>
                    <a:pt x="15373" y="206272"/>
                  </a:lnTo>
                  <a:lnTo>
                    <a:pt x="33659" y="162992"/>
                  </a:lnTo>
                  <a:lnTo>
                    <a:pt x="58184" y="123471"/>
                  </a:lnTo>
                  <a:lnTo>
                    <a:pt x="88328" y="88328"/>
                  </a:lnTo>
                  <a:lnTo>
                    <a:pt x="123471" y="58184"/>
                  </a:lnTo>
                  <a:lnTo>
                    <a:pt x="162992" y="33659"/>
                  </a:lnTo>
                  <a:lnTo>
                    <a:pt x="206272" y="15373"/>
                  </a:lnTo>
                  <a:lnTo>
                    <a:pt x="252689" y="3946"/>
                  </a:lnTo>
                  <a:lnTo>
                    <a:pt x="301625" y="0"/>
                  </a:lnTo>
                  <a:lnTo>
                    <a:pt x="350529" y="3946"/>
                  </a:lnTo>
                  <a:lnTo>
                    <a:pt x="396928" y="15373"/>
                  </a:lnTo>
                  <a:lnTo>
                    <a:pt x="440201" y="33659"/>
                  </a:lnTo>
                  <a:lnTo>
                    <a:pt x="479723" y="58184"/>
                  </a:lnTo>
                  <a:lnTo>
                    <a:pt x="514873" y="88328"/>
                  </a:lnTo>
                  <a:lnTo>
                    <a:pt x="545029" y="123471"/>
                  </a:lnTo>
                  <a:lnTo>
                    <a:pt x="569566" y="162992"/>
                  </a:lnTo>
                  <a:lnTo>
                    <a:pt x="587864" y="206272"/>
                  </a:lnTo>
                  <a:lnTo>
                    <a:pt x="599299" y="252689"/>
                  </a:lnTo>
                  <a:lnTo>
                    <a:pt x="603250" y="301625"/>
                  </a:lnTo>
                  <a:lnTo>
                    <a:pt x="599299" y="350560"/>
                  </a:lnTo>
                  <a:lnTo>
                    <a:pt x="587864" y="396977"/>
                  </a:lnTo>
                  <a:lnTo>
                    <a:pt x="569566" y="440257"/>
                  </a:lnTo>
                  <a:lnTo>
                    <a:pt x="545029" y="479778"/>
                  </a:lnTo>
                  <a:lnTo>
                    <a:pt x="514873" y="514921"/>
                  </a:lnTo>
                  <a:lnTo>
                    <a:pt x="479723" y="545065"/>
                  </a:lnTo>
                  <a:lnTo>
                    <a:pt x="440201" y="569590"/>
                  </a:lnTo>
                  <a:lnTo>
                    <a:pt x="396928" y="587876"/>
                  </a:lnTo>
                  <a:lnTo>
                    <a:pt x="350529" y="599303"/>
                  </a:lnTo>
                  <a:lnTo>
                    <a:pt x="301625" y="603250"/>
                  </a:lnTo>
                  <a:lnTo>
                    <a:pt x="252689" y="599303"/>
                  </a:lnTo>
                  <a:lnTo>
                    <a:pt x="206272" y="587876"/>
                  </a:lnTo>
                  <a:lnTo>
                    <a:pt x="162992" y="569590"/>
                  </a:lnTo>
                  <a:lnTo>
                    <a:pt x="123471" y="545065"/>
                  </a:lnTo>
                  <a:lnTo>
                    <a:pt x="88328" y="514921"/>
                  </a:lnTo>
                  <a:lnTo>
                    <a:pt x="58184" y="479778"/>
                  </a:lnTo>
                  <a:lnTo>
                    <a:pt x="33659" y="440257"/>
                  </a:lnTo>
                  <a:lnTo>
                    <a:pt x="15373" y="396977"/>
                  </a:lnTo>
                  <a:lnTo>
                    <a:pt x="3946" y="35056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8806" y="4417009"/>
            <a:ext cx="452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spc="5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634351" y="5076825"/>
            <a:ext cx="615950" cy="615950"/>
            <a:chOff x="7634351" y="5076825"/>
            <a:chExt cx="615950" cy="615950"/>
          </a:xfrm>
        </p:grpSpPr>
        <p:sp>
          <p:nvSpPr>
            <p:cNvPr id="40" name="object 40"/>
            <p:cNvSpPr/>
            <p:nvPr/>
          </p:nvSpPr>
          <p:spPr>
            <a:xfrm>
              <a:off x="7640701" y="508317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625" y="0"/>
                  </a:moveTo>
                  <a:lnTo>
                    <a:pt x="252689" y="3946"/>
                  </a:lnTo>
                  <a:lnTo>
                    <a:pt x="206272" y="15373"/>
                  </a:lnTo>
                  <a:lnTo>
                    <a:pt x="162992" y="33659"/>
                  </a:lnTo>
                  <a:lnTo>
                    <a:pt x="123471" y="58184"/>
                  </a:lnTo>
                  <a:lnTo>
                    <a:pt x="88328" y="88328"/>
                  </a:lnTo>
                  <a:lnTo>
                    <a:pt x="58184" y="123471"/>
                  </a:lnTo>
                  <a:lnTo>
                    <a:pt x="33659" y="162992"/>
                  </a:lnTo>
                  <a:lnTo>
                    <a:pt x="15373" y="206272"/>
                  </a:lnTo>
                  <a:lnTo>
                    <a:pt x="3946" y="252689"/>
                  </a:lnTo>
                  <a:lnTo>
                    <a:pt x="0" y="301625"/>
                  </a:lnTo>
                  <a:lnTo>
                    <a:pt x="3946" y="350560"/>
                  </a:lnTo>
                  <a:lnTo>
                    <a:pt x="15373" y="396977"/>
                  </a:lnTo>
                  <a:lnTo>
                    <a:pt x="33659" y="440257"/>
                  </a:lnTo>
                  <a:lnTo>
                    <a:pt x="58184" y="479778"/>
                  </a:lnTo>
                  <a:lnTo>
                    <a:pt x="88328" y="514921"/>
                  </a:lnTo>
                  <a:lnTo>
                    <a:pt x="123471" y="545065"/>
                  </a:lnTo>
                  <a:lnTo>
                    <a:pt x="162992" y="569590"/>
                  </a:lnTo>
                  <a:lnTo>
                    <a:pt x="206272" y="587876"/>
                  </a:lnTo>
                  <a:lnTo>
                    <a:pt x="252689" y="599303"/>
                  </a:lnTo>
                  <a:lnTo>
                    <a:pt x="301625" y="603250"/>
                  </a:lnTo>
                  <a:lnTo>
                    <a:pt x="350529" y="599303"/>
                  </a:lnTo>
                  <a:lnTo>
                    <a:pt x="396928" y="587876"/>
                  </a:lnTo>
                  <a:lnTo>
                    <a:pt x="440201" y="569590"/>
                  </a:lnTo>
                  <a:lnTo>
                    <a:pt x="479723" y="545065"/>
                  </a:lnTo>
                  <a:lnTo>
                    <a:pt x="514873" y="514921"/>
                  </a:lnTo>
                  <a:lnTo>
                    <a:pt x="545029" y="479778"/>
                  </a:lnTo>
                  <a:lnTo>
                    <a:pt x="569566" y="440257"/>
                  </a:lnTo>
                  <a:lnTo>
                    <a:pt x="587864" y="396977"/>
                  </a:lnTo>
                  <a:lnTo>
                    <a:pt x="599299" y="350560"/>
                  </a:lnTo>
                  <a:lnTo>
                    <a:pt x="603250" y="301625"/>
                  </a:lnTo>
                  <a:lnTo>
                    <a:pt x="599299" y="252689"/>
                  </a:lnTo>
                  <a:lnTo>
                    <a:pt x="587864" y="206272"/>
                  </a:lnTo>
                  <a:lnTo>
                    <a:pt x="569566" y="162992"/>
                  </a:lnTo>
                  <a:lnTo>
                    <a:pt x="545029" y="123471"/>
                  </a:lnTo>
                  <a:lnTo>
                    <a:pt x="514873" y="88328"/>
                  </a:lnTo>
                  <a:lnTo>
                    <a:pt x="479723" y="58184"/>
                  </a:lnTo>
                  <a:lnTo>
                    <a:pt x="440201" y="33659"/>
                  </a:lnTo>
                  <a:lnTo>
                    <a:pt x="396928" y="15373"/>
                  </a:lnTo>
                  <a:lnTo>
                    <a:pt x="350529" y="3946"/>
                  </a:lnTo>
                  <a:lnTo>
                    <a:pt x="30162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40701" y="508317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625"/>
                  </a:moveTo>
                  <a:lnTo>
                    <a:pt x="3946" y="252689"/>
                  </a:lnTo>
                  <a:lnTo>
                    <a:pt x="15373" y="206272"/>
                  </a:lnTo>
                  <a:lnTo>
                    <a:pt x="33659" y="162992"/>
                  </a:lnTo>
                  <a:lnTo>
                    <a:pt x="58184" y="123471"/>
                  </a:lnTo>
                  <a:lnTo>
                    <a:pt x="88328" y="88328"/>
                  </a:lnTo>
                  <a:lnTo>
                    <a:pt x="123471" y="58184"/>
                  </a:lnTo>
                  <a:lnTo>
                    <a:pt x="162992" y="33659"/>
                  </a:lnTo>
                  <a:lnTo>
                    <a:pt x="206272" y="15373"/>
                  </a:lnTo>
                  <a:lnTo>
                    <a:pt x="252689" y="3946"/>
                  </a:lnTo>
                  <a:lnTo>
                    <a:pt x="301625" y="0"/>
                  </a:lnTo>
                  <a:lnTo>
                    <a:pt x="350529" y="3946"/>
                  </a:lnTo>
                  <a:lnTo>
                    <a:pt x="396928" y="15373"/>
                  </a:lnTo>
                  <a:lnTo>
                    <a:pt x="440201" y="33659"/>
                  </a:lnTo>
                  <a:lnTo>
                    <a:pt x="479723" y="58184"/>
                  </a:lnTo>
                  <a:lnTo>
                    <a:pt x="514873" y="88328"/>
                  </a:lnTo>
                  <a:lnTo>
                    <a:pt x="545029" y="123471"/>
                  </a:lnTo>
                  <a:lnTo>
                    <a:pt x="569566" y="162992"/>
                  </a:lnTo>
                  <a:lnTo>
                    <a:pt x="587864" y="206272"/>
                  </a:lnTo>
                  <a:lnTo>
                    <a:pt x="599299" y="252689"/>
                  </a:lnTo>
                  <a:lnTo>
                    <a:pt x="603250" y="301625"/>
                  </a:lnTo>
                  <a:lnTo>
                    <a:pt x="599299" y="350560"/>
                  </a:lnTo>
                  <a:lnTo>
                    <a:pt x="587864" y="396977"/>
                  </a:lnTo>
                  <a:lnTo>
                    <a:pt x="569566" y="440257"/>
                  </a:lnTo>
                  <a:lnTo>
                    <a:pt x="545029" y="479778"/>
                  </a:lnTo>
                  <a:lnTo>
                    <a:pt x="514873" y="514921"/>
                  </a:lnTo>
                  <a:lnTo>
                    <a:pt x="479723" y="545065"/>
                  </a:lnTo>
                  <a:lnTo>
                    <a:pt x="440201" y="569590"/>
                  </a:lnTo>
                  <a:lnTo>
                    <a:pt x="396928" y="587876"/>
                  </a:lnTo>
                  <a:lnTo>
                    <a:pt x="350529" y="599303"/>
                  </a:lnTo>
                  <a:lnTo>
                    <a:pt x="301625" y="603250"/>
                  </a:lnTo>
                  <a:lnTo>
                    <a:pt x="252689" y="599303"/>
                  </a:lnTo>
                  <a:lnTo>
                    <a:pt x="206272" y="587876"/>
                  </a:lnTo>
                  <a:lnTo>
                    <a:pt x="162992" y="569590"/>
                  </a:lnTo>
                  <a:lnTo>
                    <a:pt x="123471" y="545065"/>
                  </a:lnTo>
                  <a:lnTo>
                    <a:pt x="88328" y="514921"/>
                  </a:lnTo>
                  <a:lnTo>
                    <a:pt x="58184" y="479778"/>
                  </a:lnTo>
                  <a:lnTo>
                    <a:pt x="33659" y="440257"/>
                  </a:lnTo>
                  <a:lnTo>
                    <a:pt x="15373" y="396977"/>
                  </a:lnTo>
                  <a:lnTo>
                    <a:pt x="3946" y="35056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718806" y="5182616"/>
            <a:ext cx="452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spc="5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86120" y="2933826"/>
            <a:ext cx="2102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Alternativa</a:t>
            </a:r>
            <a:r>
              <a:rPr sz="2800" spc="-95" dirty="0">
                <a:solidFill>
                  <a:srgbClr val="04607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2: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10969" y="2946349"/>
            <a:ext cx="21043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Alternativa</a:t>
            </a:r>
            <a:r>
              <a:rPr sz="2800" spc="-80" dirty="0">
                <a:solidFill>
                  <a:srgbClr val="04607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4607A"/>
                </a:solidFill>
                <a:latin typeface="Arial"/>
                <a:cs typeface="Arial"/>
              </a:rPr>
              <a:t>1: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242564" y="5137150"/>
            <a:ext cx="617220" cy="615950"/>
            <a:chOff x="3242564" y="5137150"/>
            <a:chExt cx="617220" cy="615950"/>
          </a:xfrm>
        </p:grpSpPr>
        <p:sp>
          <p:nvSpPr>
            <p:cNvPr id="46" name="object 46"/>
            <p:cNvSpPr/>
            <p:nvPr/>
          </p:nvSpPr>
          <p:spPr>
            <a:xfrm>
              <a:off x="3248914" y="5143500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006" y="0"/>
                  </a:moveTo>
                  <a:lnTo>
                    <a:pt x="252998" y="3946"/>
                  </a:lnTo>
                  <a:lnTo>
                    <a:pt x="206516" y="15373"/>
                  </a:lnTo>
                  <a:lnTo>
                    <a:pt x="163179" y="33659"/>
                  </a:lnTo>
                  <a:lnTo>
                    <a:pt x="123608" y="58184"/>
                  </a:lnTo>
                  <a:lnTo>
                    <a:pt x="88423" y="88328"/>
                  </a:lnTo>
                  <a:lnTo>
                    <a:pt x="58245" y="123471"/>
                  </a:lnTo>
                  <a:lnTo>
                    <a:pt x="33693" y="162992"/>
                  </a:lnTo>
                  <a:lnTo>
                    <a:pt x="15388" y="206272"/>
                  </a:lnTo>
                  <a:lnTo>
                    <a:pt x="3950" y="252689"/>
                  </a:lnTo>
                  <a:lnTo>
                    <a:pt x="0" y="301625"/>
                  </a:lnTo>
                  <a:lnTo>
                    <a:pt x="3950" y="350550"/>
                  </a:lnTo>
                  <a:lnTo>
                    <a:pt x="15388" y="396962"/>
                  </a:lnTo>
                  <a:lnTo>
                    <a:pt x="33693" y="440240"/>
                  </a:lnTo>
                  <a:lnTo>
                    <a:pt x="58245" y="479762"/>
                  </a:lnTo>
                  <a:lnTo>
                    <a:pt x="88423" y="514907"/>
                  </a:lnTo>
                  <a:lnTo>
                    <a:pt x="123608" y="545054"/>
                  </a:lnTo>
                  <a:lnTo>
                    <a:pt x="163179" y="569583"/>
                  </a:lnTo>
                  <a:lnTo>
                    <a:pt x="206516" y="587873"/>
                  </a:lnTo>
                  <a:lnTo>
                    <a:pt x="252998" y="599302"/>
                  </a:lnTo>
                  <a:lnTo>
                    <a:pt x="302006" y="603250"/>
                  </a:lnTo>
                  <a:lnTo>
                    <a:pt x="350982" y="599302"/>
                  </a:lnTo>
                  <a:lnTo>
                    <a:pt x="397447" y="587873"/>
                  </a:lnTo>
                  <a:lnTo>
                    <a:pt x="440776" y="569583"/>
                  </a:lnTo>
                  <a:lnTo>
                    <a:pt x="480348" y="545054"/>
                  </a:lnTo>
                  <a:lnTo>
                    <a:pt x="515540" y="514907"/>
                  </a:lnTo>
                  <a:lnTo>
                    <a:pt x="545730" y="479762"/>
                  </a:lnTo>
                  <a:lnTo>
                    <a:pt x="570294" y="440240"/>
                  </a:lnTo>
                  <a:lnTo>
                    <a:pt x="588611" y="396962"/>
                  </a:lnTo>
                  <a:lnTo>
                    <a:pt x="600058" y="350550"/>
                  </a:lnTo>
                  <a:lnTo>
                    <a:pt x="604012" y="301625"/>
                  </a:lnTo>
                  <a:lnTo>
                    <a:pt x="600058" y="252689"/>
                  </a:lnTo>
                  <a:lnTo>
                    <a:pt x="588611" y="206272"/>
                  </a:lnTo>
                  <a:lnTo>
                    <a:pt x="570294" y="162992"/>
                  </a:lnTo>
                  <a:lnTo>
                    <a:pt x="545730" y="123471"/>
                  </a:lnTo>
                  <a:lnTo>
                    <a:pt x="515540" y="88328"/>
                  </a:lnTo>
                  <a:lnTo>
                    <a:pt x="480348" y="58184"/>
                  </a:lnTo>
                  <a:lnTo>
                    <a:pt x="440776" y="33659"/>
                  </a:lnTo>
                  <a:lnTo>
                    <a:pt x="397447" y="15373"/>
                  </a:lnTo>
                  <a:lnTo>
                    <a:pt x="350982" y="3946"/>
                  </a:lnTo>
                  <a:lnTo>
                    <a:pt x="302006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48914" y="5143500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625"/>
                  </a:moveTo>
                  <a:lnTo>
                    <a:pt x="3950" y="252689"/>
                  </a:lnTo>
                  <a:lnTo>
                    <a:pt x="15388" y="206272"/>
                  </a:lnTo>
                  <a:lnTo>
                    <a:pt x="33693" y="162992"/>
                  </a:lnTo>
                  <a:lnTo>
                    <a:pt x="58245" y="123471"/>
                  </a:lnTo>
                  <a:lnTo>
                    <a:pt x="88423" y="88328"/>
                  </a:lnTo>
                  <a:lnTo>
                    <a:pt x="123608" y="58184"/>
                  </a:lnTo>
                  <a:lnTo>
                    <a:pt x="163179" y="33659"/>
                  </a:lnTo>
                  <a:lnTo>
                    <a:pt x="206516" y="15373"/>
                  </a:lnTo>
                  <a:lnTo>
                    <a:pt x="252998" y="3946"/>
                  </a:lnTo>
                  <a:lnTo>
                    <a:pt x="302006" y="0"/>
                  </a:lnTo>
                  <a:lnTo>
                    <a:pt x="350982" y="3946"/>
                  </a:lnTo>
                  <a:lnTo>
                    <a:pt x="397447" y="15373"/>
                  </a:lnTo>
                  <a:lnTo>
                    <a:pt x="440776" y="33659"/>
                  </a:lnTo>
                  <a:lnTo>
                    <a:pt x="480348" y="58184"/>
                  </a:lnTo>
                  <a:lnTo>
                    <a:pt x="515540" y="88328"/>
                  </a:lnTo>
                  <a:lnTo>
                    <a:pt x="545730" y="123471"/>
                  </a:lnTo>
                  <a:lnTo>
                    <a:pt x="570294" y="162992"/>
                  </a:lnTo>
                  <a:lnTo>
                    <a:pt x="588611" y="206272"/>
                  </a:lnTo>
                  <a:lnTo>
                    <a:pt x="600058" y="252689"/>
                  </a:lnTo>
                  <a:lnTo>
                    <a:pt x="604012" y="301625"/>
                  </a:lnTo>
                  <a:lnTo>
                    <a:pt x="600058" y="350550"/>
                  </a:lnTo>
                  <a:lnTo>
                    <a:pt x="588611" y="396962"/>
                  </a:lnTo>
                  <a:lnTo>
                    <a:pt x="570294" y="440240"/>
                  </a:lnTo>
                  <a:lnTo>
                    <a:pt x="545730" y="479762"/>
                  </a:lnTo>
                  <a:lnTo>
                    <a:pt x="515540" y="514907"/>
                  </a:lnTo>
                  <a:lnTo>
                    <a:pt x="480348" y="545054"/>
                  </a:lnTo>
                  <a:lnTo>
                    <a:pt x="440776" y="569583"/>
                  </a:lnTo>
                  <a:lnTo>
                    <a:pt x="397447" y="587873"/>
                  </a:lnTo>
                  <a:lnTo>
                    <a:pt x="350982" y="599302"/>
                  </a:lnTo>
                  <a:lnTo>
                    <a:pt x="302006" y="603250"/>
                  </a:lnTo>
                  <a:lnTo>
                    <a:pt x="252998" y="599302"/>
                  </a:lnTo>
                  <a:lnTo>
                    <a:pt x="206516" y="587873"/>
                  </a:lnTo>
                  <a:lnTo>
                    <a:pt x="163179" y="569583"/>
                  </a:lnTo>
                  <a:lnTo>
                    <a:pt x="123608" y="545054"/>
                  </a:lnTo>
                  <a:lnTo>
                    <a:pt x="88423" y="514907"/>
                  </a:lnTo>
                  <a:lnTo>
                    <a:pt x="58245" y="479762"/>
                  </a:lnTo>
                  <a:lnTo>
                    <a:pt x="33693" y="440240"/>
                  </a:lnTo>
                  <a:lnTo>
                    <a:pt x="15388" y="396962"/>
                  </a:lnTo>
                  <a:lnTo>
                    <a:pt x="3950" y="350550"/>
                  </a:lnTo>
                  <a:lnTo>
                    <a:pt x="0" y="301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326129" y="5242941"/>
            <a:ext cx="45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Symbol"/>
                <a:cs typeface="Symbol"/>
              </a:rPr>
              <a:t>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692275" y="5180914"/>
            <a:ext cx="1390015" cy="530860"/>
            <a:chOff x="1692275" y="5180914"/>
            <a:chExt cx="1390015" cy="530860"/>
          </a:xfrm>
        </p:grpSpPr>
        <p:sp>
          <p:nvSpPr>
            <p:cNvPr id="50" name="object 50"/>
            <p:cNvSpPr/>
            <p:nvPr/>
          </p:nvSpPr>
          <p:spPr>
            <a:xfrm>
              <a:off x="2730627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30627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85822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85822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38984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38984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0" y="517613"/>
                  </a:moveTo>
                  <a:lnTo>
                    <a:pt x="344855" y="517613"/>
                  </a:lnTo>
                  <a:lnTo>
                    <a:pt x="344855" y="0"/>
                  </a:lnTo>
                  <a:lnTo>
                    <a:pt x="0" y="0"/>
                  </a:lnTo>
                  <a:lnTo>
                    <a:pt x="0" y="5176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692275" y="5187264"/>
              <a:ext cx="345440" cy="518159"/>
            </a:xfrm>
            <a:custGeom>
              <a:avLst/>
              <a:gdLst/>
              <a:ahLst/>
              <a:cxnLst/>
              <a:rect l="l" t="t" r="r" b="b"/>
              <a:pathLst>
                <a:path w="345439" h="518160">
                  <a:moveTo>
                    <a:pt x="344855" y="0"/>
                  </a:moveTo>
                  <a:lnTo>
                    <a:pt x="0" y="0"/>
                  </a:lnTo>
                  <a:lnTo>
                    <a:pt x="0" y="517613"/>
                  </a:lnTo>
                  <a:lnTo>
                    <a:pt x="344855" y="517613"/>
                  </a:lnTo>
                  <a:lnTo>
                    <a:pt x="34485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692275" y="5180965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10" h="530860">
                  <a:moveTo>
                    <a:pt x="346710" y="517563"/>
                  </a:moveTo>
                  <a:lnTo>
                    <a:pt x="0" y="517563"/>
                  </a:lnTo>
                  <a:lnTo>
                    <a:pt x="0" y="530275"/>
                  </a:lnTo>
                  <a:lnTo>
                    <a:pt x="346710" y="530275"/>
                  </a:lnTo>
                  <a:lnTo>
                    <a:pt x="346710" y="517563"/>
                  </a:lnTo>
                  <a:close/>
                </a:path>
                <a:path w="346710" h="530860">
                  <a:moveTo>
                    <a:pt x="34671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46710" y="1270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95350" y="4994338"/>
            <a:ext cx="613410" cy="960755"/>
            <a:chOff x="895350" y="4994338"/>
            <a:chExt cx="613410" cy="960755"/>
          </a:xfrm>
        </p:grpSpPr>
        <p:sp>
          <p:nvSpPr>
            <p:cNvPr id="59" name="object 59"/>
            <p:cNvSpPr/>
            <p:nvPr/>
          </p:nvSpPr>
          <p:spPr>
            <a:xfrm>
              <a:off x="900112" y="4999101"/>
              <a:ext cx="603885" cy="951230"/>
            </a:xfrm>
            <a:custGeom>
              <a:avLst/>
              <a:gdLst/>
              <a:ahLst/>
              <a:cxnLst/>
              <a:rect l="l" t="t" r="r" b="b"/>
              <a:pathLst>
                <a:path w="603885" h="951229">
                  <a:moveTo>
                    <a:pt x="452437" y="0"/>
                  </a:moveTo>
                  <a:lnTo>
                    <a:pt x="452437" y="237617"/>
                  </a:lnTo>
                  <a:lnTo>
                    <a:pt x="0" y="237617"/>
                  </a:lnTo>
                  <a:lnTo>
                    <a:pt x="0" y="713117"/>
                  </a:lnTo>
                  <a:lnTo>
                    <a:pt x="452437" y="713117"/>
                  </a:lnTo>
                  <a:lnTo>
                    <a:pt x="452437" y="950849"/>
                  </a:lnTo>
                  <a:lnTo>
                    <a:pt x="603313" y="475361"/>
                  </a:lnTo>
                  <a:lnTo>
                    <a:pt x="452437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0112" y="4999101"/>
              <a:ext cx="603885" cy="951230"/>
            </a:xfrm>
            <a:custGeom>
              <a:avLst/>
              <a:gdLst/>
              <a:ahLst/>
              <a:cxnLst/>
              <a:rect l="l" t="t" r="r" b="b"/>
              <a:pathLst>
                <a:path w="603885" h="951229">
                  <a:moveTo>
                    <a:pt x="0" y="237617"/>
                  </a:moveTo>
                  <a:lnTo>
                    <a:pt x="452437" y="237617"/>
                  </a:lnTo>
                  <a:lnTo>
                    <a:pt x="452437" y="0"/>
                  </a:lnTo>
                  <a:lnTo>
                    <a:pt x="603313" y="475361"/>
                  </a:lnTo>
                  <a:lnTo>
                    <a:pt x="452437" y="950849"/>
                  </a:lnTo>
                  <a:lnTo>
                    <a:pt x="452437" y="713117"/>
                  </a:lnTo>
                  <a:lnTo>
                    <a:pt x="0" y="713117"/>
                  </a:lnTo>
                  <a:lnTo>
                    <a:pt x="0" y="2376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39495" y="5272227"/>
            <a:ext cx="452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ymbol"/>
                <a:cs typeface="Symbol"/>
              </a:rPr>
              <a:t></a:t>
            </a:r>
            <a:r>
              <a:rPr sz="2400" dirty="0">
                <a:latin typeface="Arial"/>
                <a:cs typeface="Arial"/>
              </a:rPr>
              <a:t>/2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2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55911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Alternativa </a:t>
            </a:r>
            <a:r>
              <a:rPr sz="2600" spc="-5" dirty="0">
                <a:latin typeface="Constantia"/>
                <a:cs typeface="Constantia"/>
              </a:rPr>
              <a:t>1 </a:t>
            </a:r>
            <a:r>
              <a:rPr sz="2600" spc="-15" dirty="0">
                <a:latin typeface="Constantia"/>
                <a:cs typeface="Constantia"/>
              </a:rPr>
              <a:t>(nótese </a:t>
            </a:r>
            <a:r>
              <a:rPr sz="2600" spc="-10" dirty="0">
                <a:latin typeface="Constantia"/>
                <a:cs typeface="Constantia"/>
              </a:rPr>
              <a:t>que </a:t>
            </a:r>
            <a:r>
              <a:rPr sz="2600" spc="-20" dirty="0">
                <a:latin typeface="Constantia"/>
                <a:cs typeface="Constantia"/>
              </a:rPr>
              <a:t>hay </a:t>
            </a:r>
            <a:r>
              <a:rPr sz="2600" spc="-5" dirty="0">
                <a:latin typeface="Constantia"/>
                <a:cs typeface="Constantia"/>
              </a:rPr>
              <a:t>2</a:t>
            </a:r>
            <a:r>
              <a:rPr sz="2600" spc="-2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colas):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0050" y="2682110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5">
                <a:moveTo>
                  <a:pt x="0" y="0"/>
                </a:moveTo>
                <a:lnTo>
                  <a:pt x="673210" y="0"/>
                </a:lnTo>
              </a:path>
            </a:pathLst>
          </a:custGeom>
          <a:ln w="12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61938" y="2424865"/>
            <a:ext cx="181356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75690" algn="l"/>
              </a:tabLst>
            </a:pPr>
            <a:r>
              <a:rPr sz="2350" spc="20" dirty="0">
                <a:latin typeface="Times New Roman"/>
                <a:cs typeface="Times New Roman"/>
              </a:rPr>
              <a:t>donde	</a:t>
            </a:r>
            <a:r>
              <a:rPr sz="2500" i="1" spc="-30" dirty="0">
                <a:latin typeface="Symbol"/>
                <a:cs typeface="Symbol"/>
              </a:rPr>
              <a:t></a:t>
            </a:r>
            <a:r>
              <a:rPr sz="2500" i="1" spc="-30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Symbol"/>
                <a:cs typeface="Symbol"/>
              </a:rPr>
              <a:t></a:t>
            </a:r>
            <a:r>
              <a:rPr sz="2350" spc="200" dirty="0">
                <a:latin typeface="Times New Roman"/>
                <a:cs typeface="Times New Roman"/>
              </a:rPr>
              <a:t> </a:t>
            </a:r>
            <a:r>
              <a:rPr sz="3750" i="1" u="sng" spc="-44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3750" baseline="33333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6656" y="2662704"/>
            <a:ext cx="3837304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046480" algn="l"/>
                <a:tab pos="3618865" algn="l"/>
              </a:tabLst>
            </a:pPr>
            <a:r>
              <a:rPr sz="2350" spc="130" dirty="0">
                <a:latin typeface="Times New Roman"/>
                <a:cs typeface="Times New Roman"/>
              </a:rPr>
              <a:t>1</a:t>
            </a:r>
            <a:r>
              <a:rPr sz="2350" spc="130" dirty="0">
                <a:latin typeface="Symbol"/>
                <a:cs typeface="Symbol"/>
              </a:rPr>
              <a:t></a:t>
            </a:r>
            <a:r>
              <a:rPr sz="2350" spc="-140" dirty="0">
                <a:latin typeface="Times New Roman"/>
                <a:cs typeface="Times New Roman"/>
              </a:rPr>
              <a:t> </a:t>
            </a:r>
            <a:r>
              <a:rPr sz="2500" i="1" spc="-40" dirty="0">
                <a:latin typeface="Symbol"/>
                <a:cs typeface="Symbol"/>
              </a:rPr>
              <a:t></a:t>
            </a:r>
            <a:r>
              <a:rPr sz="2100" spc="-60" baseline="-23809" dirty="0">
                <a:latin typeface="Times New Roman"/>
                <a:cs typeface="Times New Roman"/>
              </a:rPr>
              <a:t>1	</a:t>
            </a:r>
            <a:r>
              <a:rPr sz="2350" spc="130" dirty="0">
                <a:latin typeface="Times New Roman"/>
                <a:cs typeface="Times New Roman"/>
              </a:rPr>
              <a:t>1</a:t>
            </a:r>
            <a:r>
              <a:rPr sz="2350" spc="130" dirty="0">
                <a:latin typeface="Symbol"/>
                <a:cs typeface="Symbol"/>
              </a:rPr>
              <a:t></a:t>
            </a:r>
            <a:r>
              <a:rPr sz="2350" spc="-145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</a:t>
            </a:r>
            <a:r>
              <a:rPr sz="2500" spc="-30" dirty="0">
                <a:latin typeface="Times New Roman"/>
                <a:cs typeface="Times New Roman"/>
              </a:rPr>
              <a:t>	</a:t>
            </a:r>
            <a:r>
              <a:rPr sz="2500" i="1" spc="-30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2081" y="2233097"/>
            <a:ext cx="157861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81660" algn="l"/>
                <a:tab pos="1462405" algn="l"/>
              </a:tabLst>
            </a:pPr>
            <a:r>
              <a:rPr sz="2500" i="1" spc="-40" dirty="0">
                <a:latin typeface="Symbol"/>
                <a:cs typeface="Symbol"/>
              </a:rPr>
              <a:t></a:t>
            </a:r>
            <a:r>
              <a:rPr sz="2100" spc="-60" baseline="-23809" dirty="0">
                <a:latin typeface="Times New Roman"/>
                <a:cs typeface="Times New Roman"/>
              </a:rPr>
              <a:t>1	</a:t>
            </a:r>
            <a:r>
              <a:rPr sz="3525" spc="82" baseline="-35460" dirty="0">
                <a:latin typeface="Symbol"/>
                <a:cs typeface="Symbol"/>
              </a:rPr>
              <a:t></a:t>
            </a:r>
            <a:r>
              <a:rPr sz="2350" u="sng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50" u="sng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50" u="sng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spc="45" dirty="0">
                <a:latin typeface="Times New Roman"/>
                <a:cs typeface="Times New Roman"/>
              </a:rPr>
              <a:t>	</a:t>
            </a:r>
            <a:r>
              <a:rPr sz="3525" spc="37" baseline="-35460" dirty="0">
                <a:latin typeface="Times New Roman"/>
                <a:cs typeface="Times New Roman"/>
              </a:rPr>
              <a:t>,</a:t>
            </a:r>
            <a:endParaRPr sz="3525" baseline="-3546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0828" y="2644637"/>
            <a:ext cx="11683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9267" y="2442125"/>
            <a:ext cx="735330" cy="389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29565" algn="l"/>
              </a:tabLst>
            </a:pPr>
            <a:r>
              <a:rPr sz="2350" i="1" spc="55" dirty="0">
                <a:latin typeface="Times New Roman"/>
                <a:cs typeface="Times New Roman"/>
              </a:rPr>
              <a:t>L	</a:t>
            </a:r>
            <a:r>
              <a:rPr sz="2350" spc="55" dirty="0">
                <a:latin typeface="Symbol"/>
                <a:cs typeface="Symbol"/>
              </a:rPr>
              <a:t></a:t>
            </a:r>
            <a:r>
              <a:rPr sz="2350" spc="-160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6800" y="4114800"/>
            <a:ext cx="2032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i="1" spc="-50" dirty="0">
                <a:latin typeface="Symbol"/>
                <a:cs typeface="Symbol"/>
              </a:rPr>
              <a:t>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7006" y="4009894"/>
            <a:ext cx="10509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750" i="1" u="sng" spc="-67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750" i="1" spc="-67" baseline="33333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6627" y="3818862"/>
            <a:ext cx="1005205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09575" algn="l"/>
              </a:tabLst>
            </a:pPr>
            <a:r>
              <a:rPr sz="3750" i="1" spc="-67" baseline="-33333" dirty="0">
                <a:latin typeface="Symbol"/>
                <a:cs typeface="Symbol"/>
              </a:rPr>
              <a:t></a:t>
            </a:r>
            <a:r>
              <a:rPr sz="3750" spc="-67" baseline="-33333" dirty="0">
                <a:latin typeface="Times New Roman"/>
                <a:cs typeface="Times New Roman"/>
              </a:rPr>
              <a:t>	</a:t>
            </a:r>
            <a:r>
              <a:rPr sz="3600" spc="15" baseline="-34722" dirty="0" smtClean="0">
                <a:latin typeface="Symbol"/>
                <a:cs typeface="Symbol"/>
              </a:rPr>
              <a:t></a:t>
            </a:r>
            <a:r>
              <a:rPr lang="es-CL" sz="3600" spc="15" baseline="-34722" dirty="0" smtClean="0">
                <a:latin typeface="Symbol"/>
                <a:cs typeface="Symbol"/>
              </a:rPr>
              <a:t> </a:t>
            </a:r>
            <a:r>
              <a:rPr sz="2400" u="sng" spc="42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i="1" u="sng" spc="-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7200" y="4334510"/>
            <a:ext cx="1797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0" dirty="0">
                <a:latin typeface="Times New Roman"/>
                <a:cs typeface="Times New Roman"/>
              </a:rPr>
              <a:t>2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22091" y="4038600"/>
            <a:ext cx="473709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600" spc="15" baseline="-33564" dirty="0">
                <a:latin typeface="Times New Roman"/>
                <a:cs typeface="Times New Roman"/>
              </a:rPr>
              <a:t>2</a:t>
            </a:r>
            <a:r>
              <a:rPr sz="3600" spc="-209" baseline="-33564" dirty="0">
                <a:latin typeface="Times New Roman"/>
                <a:cs typeface="Times New Roman"/>
              </a:rPr>
              <a:t> </a:t>
            </a:r>
            <a:r>
              <a:rPr sz="2500" i="1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4763" y="4229071"/>
            <a:ext cx="115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424" y="3318069"/>
            <a:ext cx="8445176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10" dirty="0">
                <a:latin typeface="Arial"/>
                <a:cs typeface="Arial"/>
              </a:rPr>
              <a:t>Alternativa </a:t>
            </a:r>
            <a:r>
              <a:rPr sz="2600" spc="-5" dirty="0">
                <a:latin typeface="Arial"/>
                <a:cs typeface="Arial"/>
              </a:rPr>
              <a:t>2 (es la </a:t>
            </a:r>
            <a:r>
              <a:rPr sz="2600" spc="-10" dirty="0">
                <a:latin typeface="Arial"/>
                <a:cs typeface="Arial"/>
              </a:rPr>
              <a:t>alternativa </a:t>
            </a:r>
            <a:r>
              <a:rPr sz="2600" spc="-5" dirty="0">
                <a:latin typeface="Arial"/>
                <a:cs typeface="Arial"/>
              </a:rPr>
              <a:t>2 del </a:t>
            </a:r>
            <a:r>
              <a:rPr sz="2600" spc="-5" dirty="0" err="1">
                <a:latin typeface="Arial"/>
                <a:cs typeface="Arial"/>
              </a:rPr>
              <a:t>ejemplo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5" dirty="0" smtClean="0">
                <a:latin typeface="Arial"/>
                <a:cs typeface="Arial"/>
              </a:rPr>
              <a:t>anterior</a:t>
            </a:r>
            <a:r>
              <a:rPr sz="2600" spc="-5" dirty="0">
                <a:latin typeface="Arial"/>
                <a:cs typeface="Arial"/>
              </a:rPr>
              <a:t>):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9315" y="5565167"/>
            <a:ext cx="1530985" cy="0"/>
          </a:xfrm>
          <a:custGeom>
            <a:avLst/>
            <a:gdLst/>
            <a:ahLst/>
            <a:cxnLst/>
            <a:rect l="l" t="t" r="r" b="b"/>
            <a:pathLst>
              <a:path w="1530985">
                <a:moveTo>
                  <a:pt x="0" y="0"/>
                </a:moveTo>
                <a:lnTo>
                  <a:pt x="1530714" y="0"/>
                </a:lnTo>
              </a:path>
            </a:pathLst>
          </a:custGeom>
          <a:ln w="12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33199" y="5464683"/>
            <a:ext cx="149161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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3150" spc="-200" dirty="0">
                <a:latin typeface="Symbol"/>
                <a:cs typeface="Symbol"/>
              </a:rPr>
              <a:t></a:t>
            </a:r>
            <a:r>
              <a:rPr sz="2400" spc="-200" dirty="0">
                <a:latin typeface="Times New Roman"/>
                <a:cs typeface="Times New Roman"/>
              </a:rPr>
              <a:t>1</a:t>
            </a:r>
            <a:r>
              <a:rPr sz="2400" spc="-200" dirty="0">
                <a:latin typeface="Symbol"/>
                <a:cs typeface="Symbol"/>
              </a:rPr>
              <a:t>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500" i="1" spc="-30" dirty="0">
                <a:latin typeface="Symbol"/>
                <a:cs typeface="Symbol"/>
              </a:rPr>
              <a:t>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5531" y="5114496"/>
            <a:ext cx="36322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10" dirty="0">
                <a:latin typeface="Times New Roman"/>
                <a:cs typeface="Times New Roman"/>
              </a:rPr>
              <a:t>2</a:t>
            </a:r>
            <a:r>
              <a:rPr sz="2500" i="1" spc="-30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4013" y="5527009"/>
            <a:ext cx="11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6627" y="5226158"/>
            <a:ext cx="78803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89255" algn="l"/>
              </a:tabLst>
            </a:pPr>
            <a:r>
              <a:rPr sz="2400" i="1" spc="25" dirty="0">
                <a:latin typeface="Times New Roman"/>
                <a:cs typeface="Times New Roman"/>
              </a:rPr>
              <a:t>L	</a:t>
            </a:r>
            <a:r>
              <a:rPr sz="2400" spc="25" dirty="0">
                <a:latin typeface="Symbol"/>
                <a:cs typeface="Symbol"/>
              </a:rPr>
              <a:t>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4725" spc="-367" baseline="-32627" dirty="0">
                <a:latin typeface="Symbol"/>
                <a:cs typeface="Symbol"/>
              </a:rPr>
              <a:t></a:t>
            </a:r>
            <a:endParaRPr sz="4725" baseline="-32627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2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935720" y="2978767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456" y="0"/>
                </a:lnTo>
              </a:path>
            </a:pathLst>
          </a:custGeom>
          <a:ln w="12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42795" y="3040313"/>
            <a:ext cx="17970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5" dirty="0">
                <a:latin typeface="Symbol"/>
                <a:cs typeface="Symbol"/>
              </a:rPr>
              <a:t>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6374" y="2790703"/>
            <a:ext cx="140652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8885" algn="l"/>
              </a:tabLst>
            </a:pPr>
            <a:r>
              <a:rPr sz="2400" spc="25" dirty="0">
                <a:latin typeface="Symbol"/>
                <a:cs typeface="Symbol"/>
              </a:rPr>
              <a:t></a:t>
            </a:r>
            <a:r>
              <a:rPr sz="2400" spc="25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Symbol"/>
                <a:cs typeface="Symbol"/>
              </a:rPr>
              <a:t>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0974" y="2959383"/>
            <a:ext cx="79692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600" spc="82" baseline="-11574" dirty="0">
                <a:latin typeface="Symbol"/>
                <a:cs typeface="Symbol"/>
              </a:rPr>
              <a:t></a:t>
            </a:r>
            <a:r>
              <a:rPr sz="2400" spc="55" dirty="0">
                <a:latin typeface="Times New Roman"/>
                <a:cs typeface="Times New Roman"/>
              </a:rPr>
              <a:t>1</a:t>
            </a:r>
            <a:r>
              <a:rPr sz="2400" spc="55" dirty="0">
                <a:latin typeface="Symbol"/>
                <a:cs typeface="Symbol"/>
              </a:rPr>
              <a:t>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8934" y="2879285"/>
            <a:ext cx="1552575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-120" dirty="0">
                <a:latin typeface="Symbol"/>
                <a:cs typeface="Symbol"/>
              </a:rPr>
              <a:t></a:t>
            </a:r>
            <a:r>
              <a:rPr sz="2400" spc="-120" dirty="0">
                <a:latin typeface="Times New Roman"/>
                <a:cs typeface="Times New Roman"/>
              </a:rPr>
              <a:t>1</a:t>
            </a:r>
            <a:r>
              <a:rPr sz="2400" spc="-120" dirty="0">
                <a:latin typeface="Symbol"/>
                <a:cs typeface="Symbol"/>
              </a:rPr>
              <a:t>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3150" spc="-200" dirty="0">
                <a:latin typeface="Symbol"/>
                <a:cs typeface="Symbol"/>
              </a:rPr>
              <a:t></a:t>
            </a:r>
            <a:r>
              <a:rPr sz="2400" spc="-200" dirty="0">
                <a:latin typeface="Times New Roman"/>
                <a:cs typeface="Times New Roman"/>
              </a:rPr>
              <a:t>1</a:t>
            </a:r>
            <a:r>
              <a:rPr sz="2400" spc="-200" dirty="0">
                <a:latin typeface="Symbol"/>
                <a:cs typeface="Symbol"/>
              </a:rPr>
              <a:t>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r>
              <a:rPr sz="2500" i="1" spc="-380" dirty="0">
                <a:latin typeface="Times New Roman"/>
                <a:cs typeface="Times New Roman"/>
              </a:rPr>
              <a:t> </a:t>
            </a:r>
            <a:r>
              <a:rPr sz="3150" spc="-24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9573" y="2959383"/>
            <a:ext cx="60134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5" dirty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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4114" y="2483036"/>
            <a:ext cx="5757545" cy="88293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84"/>
              </a:spcBef>
              <a:tabLst>
                <a:tab pos="728980" algn="l"/>
                <a:tab pos="1560830" algn="l"/>
                <a:tab pos="2502535" algn="l"/>
                <a:tab pos="3780790" algn="l"/>
                <a:tab pos="5375910" algn="l"/>
              </a:tabLst>
            </a:pPr>
            <a:r>
              <a:rPr sz="24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-2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spc="40" dirty="0">
                <a:latin typeface="Times New Roman"/>
                <a:cs typeface="Times New Roman"/>
              </a:rPr>
              <a:t>	</a:t>
            </a:r>
            <a:r>
              <a:rPr sz="3600" spc="44" baseline="-34722" dirty="0" smtClean="0">
                <a:latin typeface="Symbol"/>
                <a:cs typeface="Symbol"/>
              </a:rPr>
              <a:t></a:t>
            </a:r>
            <a:r>
              <a:rPr sz="2400" u="sng" spc="3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400" u="sng" spc="3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</a:t>
            </a:r>
            <a:r>
              <a:rPr sz="2400" u="sng" spc="4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s-CL" sz="2500" u="sng" spc="4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         </a:t>
            </a:r>
            <a:r>
              <a:rPr sz="3600" spc="82" baseline="-34722" dirty="0" smtClean="0">
                <a:latin typeface="Symbol"/>
                <a:cs typeface="Symbol"/>
              </a:rPr>
              <a:t></a:t>
            </a:r>
            <a:r>
              <a:rPr sz="3600" spc="67" baseline="1157" dirty="0" smtClean="0">
                <a:latin typeface="Symbol"/>
                <a:cs typeface="Symbol"/>
              </a:rPr>
              <a:t></a:t>
            </a:r>
            <a:r>
              <a:rPr sz="2400" u="sng" spc="37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spc="40" dirty="0">
                <a:latin typeface="Times New Roman"/>
                <a:cs typeface="Times New Roman"/>
              </a:rPr>
              <a:t>	</a:t>
            </a:r>
            <a:r>
              <a:rPr sz="3600" spc="44" baseline="-34722" dirty="0">
                <a:latin typeface="Symbol"/>
                <a:cs typeface="Symbol"/>
              </a:rPr>
              <a:t></a:t>
            </a:r>
            <a:r>
              <a:rPr sz="3600" spc="-172" baseline="-34722" dirty="0">
                <a:latin typeface="Times New Roman"/>
                <a:cs typeface="Times New Roman"/>
              </a:rPr>
              <a:t> </a:t>
            </a:r>
            <a:r>
              <a:rPr sz="3600" spc="44" baseline="-34722" dirty="0">
                <a:latin typeface="Times New Roman"/>
                <a:cs typeface="Times New Roman"/>
              </a:rPr>
              <a:t>0</a:t>
            </a:r>
            <a:r>
              <a:rPr sz="3600" spc="44" baseline="1157" dirty="0">
                <a:latin typeface="Symbol"/>
                <a:cs typeface="Symbol"/>
              </a:rPr>
              <a:t></a:t>
            </a:r>
            <a:r>
              <a:rPr sz="3600" spc="-307" baseline="1157" dirty="0">
                <a:latin typeface="Times New Roman"/>
                <a:cs typeface="Times New Roman"/>
              </a:rPr>
              <a:t> </a:t>
            </a:r>
            <a:r>
              <a:rPr sz="3600" spc="82" baseline="-34722" dirty="0">
                <a:latin typeface="Symbol"/>
                <a:cs typeface="Symbol"/>
              </a:rPr>
              <a:t></a:t>
            </a:r>
            <a:r>
              <a:rPr sz="3600" spc="-547" baseline="-34722" dirty="0">
                <a:latin typeface="Times New Roman"/>
                <a:cs typeface="Times New Roman"/>
              </a:rPr>
              <a:t> </a:t>
            </a:r>
            <a:r>
              <a:rPr sz="3600" spc="37" baseline="-34722" dirty="0">
                <a:latin typeface="Times New Roman"/>
                <a:cs typeface="Times New Roman"/>
              </a:rPr>
              <a:t>1</a:t>
            </a:r>
            <a:r>
              <a:rPr sz="3600" spc="-442" baseline="-34722" dirty="0">
                <a:latin typeface="Times New Roman"/>
                <a:cs typeface="Times New Roman"/>
              </a:rPr>
              <a:t> </a:t>
            </a:r>
            <a:r>
              <a:rPr sz="3600" spc="44" baseline="-34722" dirty="0">
                <a:latin typeface="Symbol"/>
                <a:cs typeface="Symbol"/>
              </a:rPr>
              <a:t></a:t>
            </a:r>
            <a:r>
              <a:rPr sz="3600" spc="44" baseline="-34722" dirty="0">
                <a:latin typeface="Times New Roman"/>
                <a:cs typeface="Times New Roman"/>
              </a:rPr>
              <a:t>	</a:t>
            </a:r>
            <a:r>
              <a:rPr sz="2400" spc="25" dirty="0"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400"/>
              </a:spcBef>
            </a:pPr>
            <a:r>
              <a:rPr lang="es-CL" sz="2400" spc="105" dirty="0" smtClean="0">
                <a:latin typeface="Times New Roman"/>
                <a:cs typeface="Times New Roman"/>
              </a:rPr>
              <a:t>  </a:t>
            </a:r>
            <a:r>
              <a:rPr sz="2400" spc="105" dirty="0" smtClean="0">
                <a:latin typeface="Times New Roman"/>
                <a:cs typeface="Times New Roman"/>
              </a:rPr>
              <a:t>1</a:t>
            </a:r>
            <a:r>
              <a:rPr sz="2400" spc="105" dirty="0">
                <a:latin typeface="Symbol"/>
                <a:cs typeface="Symbol"/>
              </a:rPr>
              <a:t>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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517" y="1437512"/>
            <a:ext cx="744156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9570" marR="1778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69570" algn="l"/>
                <a:tab pos="370205" algn="l"/>
                <a:tab pos="1275080" algn="l"/>
                <a:tab pos="2031364" algn="l"/>
                <a:tab pos="2498090" algn="l"/>
                <a:tab pos="4232275" algn="l"/>
                <a:tab pos="4622800" algn="l"/>
                <a:tab pos="5363845" algn="l"/>
                <a:tab pos="6470650" algn="l"/>
                <a:tab pos="7043420" algn="l"/>
              </a:tabLst>
            </a:pPr>
            <a:r>
              <a:rPr sz="2600" spc="-5" dirty="0">
                <a:latin typeface="Arial"/>
                <a:cs typeface="Arial"/>
              </a:rPr>
              <a:t>Para	</a:t>
            </a:r>
            <a:r>
              <a:rPr sz="2600" spc="-10" dirty="0">
                <a:latin typeface="Arial"/>
                <a:cs typeface="Arial"/>
              </a:rPr>
              <a:t>qu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15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al</a:t>
            </a:r>
            <a:r>
              <a:rPr sz="2600" spc="15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er</a:t>
            </a:r>
            <a:r>
              <a:rPr sz="2600" spc="1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at</a:t>
            </a:r>
            <a:r>
              <a:rPr sz="2600" spc="15" dirty="0">
                <a:latin typeface="Arial"/>
                <a:cs typeface="Arial"/>
              </a:rPr>
              <a:t>i</a:t>
            </a:r>
            <a:r>
              <a:rPr sz="2600" spc="-30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2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sea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mejo</a:t>
            </a:r>
            <a:r>
              <a:rPr sz="2600" spc="-155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a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15" dirty="0">
                <a:latin typeface="Arial"/>
                <a:cs typeface="Arial"/>
              </a:rPr>
              <a:t>de  </a:t>
            </a:r>
            <a:r>
              <a:rPr sz="2600" spc="-5" dirty="0">
                <a:latin typeface="Arial"/>
                <a:cs typeface="Arial"/>
              </a:rPr>
              <a:t>cumplirse </a:t>
            </a:r>
            <a:r>
              <a:rPr sz="2600" spc="-10" dirty="0">
                <a:latin typeface="Arial"/>
                <a:cs typeface="Arial"/>
              </a:rPr>
              <a:t>que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550" spc="-7" baseline="-19607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&gt;L</a:t>
            </a:r>
            <a:r>
              <a:rPr sz="2550" spc="-7" baseline="-19607" dirty="0">
                <a:latin typeface="Arial"/>
                <a:cs typeface="Arial"/>
              </a:rPr>
              <a:t>2</a:t>
            </a:r>
            <a:r>
              <a:rPr sz="2600" spc="-5" dirty="0">
                <a:latin typeface="Arial"/>
                <a:cs typeface="Arial"/>
              </a:rPr>
              <a:t>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244" y="3490447"/>
            <a:ext cx="7477125" cy="239331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2933700">
              <a:lnSpc>
                <a:spcPct val="100000"/>
              </a:lnSpc>
              <a:spcBef>
                <a:spcPts val="1645"/>
              </a:spcBef>
            </a:pPr>
            <a:r>
              <a:rPr sz="2400" spc="180" dirty="0">
                <a:latin typeface="Symbol"/>
                <a:cs typeface="Symbol"/>
              </a:rPr>
              <a:t></a:t>
            </a:r>
            <a:r>
              <a:rPr sz="2400" spc="180" dirty="0">
                <a:latin typeface="Times New Roman"/>
                <a:cs typeface="Times New Roman"/>
              </a:rPr>
              <a:t>1</a:t>
            </a:r>
            <a:r>
              <a:rPr sz="2400" spc="180" dirty="0">
                <a:latin typeface="Symbol"/>
                <a:cs typeface="Symbol"/>
              </a:rPr>
              <a:t>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Symbol"/>
                <a:cs typeface="Symbol"/>
              </a:rPr>
              <a:t></a:t>
            </a:r>
            <a:r>
              <a:rPr sz="2550" i="1" spc="3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Symbol"/>
                <a:cs typeface="Symbol"/>
              </a:rPr>
              <a:t>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1</a:t>
            </a:r>
            <a:r>
              <a:rPr sz="2400" spc="190" dirty="0">
                <a:latin typeface="Symbol"/>
                <a:cs typeface="Symbol"/>
              </a:rPr>
              <a:t>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Symbol"/>
                <a:cs typeface="Symbol"/>
              </a:rPr>
              <a:t></a:t>
            </a:r>
            <a:r>
              <a:rPr sz="2550" i="1" spc="3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Symbol"/>
                <a:cs typeface="Symbol"/>
              </a:rPr>
              <a:t>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99800"/>
              </a:lnSpc>
              <a:spcBef>
                <a:spcPts val="15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Como </a:t>
            </a:r>
            <a:r>
              <a:rPr sz="2600" dirty="0">
                <a:latin typeface="Symbol"/>
                <a:cs typeface="Symbol"/>
              </a:rPr>
              <a:t></a:t>
            </a:r>
            <a:r>
              <a:rPr sz="2600" dirty="0">
                <a:latin typeface="Arial"/>
                <a:cs typeface="Arial"/>
              </a:rPr>
              <a:t>&gt;0 siempre </a:t>
            </a:r>
            <a:r>
              <a:rPr sz="2600" spc="-10" dirty="0">
                <a:latin typeface="Arial"/>
                <a:cs typeface="Arial"/>
              </a:rPr>
              <a:t>se </a:t>
            </a:r>
            <a:r>
              <a:rPr sz="2600" dirty="0">
                <a:latin typeface="Arial"/>
                <a:cs typeface="Arial"/>
              </a:rPr>
              <a:t>cumple, tendremos que  </a:t>
            </a:r>
            <a:r>
              <a:rPr sz="2600" spc="-5" dirty="0">
                <a:latin typeface="Arial"/>
                <a:cs typeface="Arial"/>
              </a:rPr>
              <a:t>la alternativa 2 siempre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25" dirty="0">
                <a:latin typeface="Arial"/>
                <a:cs typeface="Arial"/>
              </a:rPr>
              <a:t>mejor,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30" dirty="0">
                <a:latin typeface="Arial"/>
                <a:cs typeface="Arial"/>
              </a:rPr>
              <a:t>decir, </a:t>
            </a:r>
            <a:r>
              <a:rPr sz="2600" spc="-10" dirty="0">
                <a:latin typeface="Arial"/>
                <a:cs typeface="Arial"/>
              </a:rPr>
              <a:t>no  </a:t>
            </a:r>
            <a:r>
              <a:rPr sz="2600" spc="-5" dirty="0">
                <a:latin typeface="Arial"/>
                <a:cs typeface="Arial"/>
              </a:rPr>
              <a:t>conviene poner </a:t>
            </a:r>
            <a:r>
              <a:rPr sz="2600" spc="-10" dirty="0">
                <a:latin typeface="Arial"/>
                <a:cs typeface="Arial"/>
              </a:rPr>
              <a:t>dos </a:t>
            </a:r>
            <a:r>
              <a:rPr sz="2600" spc="-5" dirty="0">
                <a:latin typeface="Arial"/>
                <a:cs typeface="Arial"/>
              </a:rPr>
              <a:t>colas, sino </a:t>
            </a:r>
            <a:r>
              <a:rPr sz="2600" dirty="0">
                <a:latin typeface="Arial"/>
                <a:cs typeface="Arial"/>
              </a:rPr>
              <a:t>tener una única  </a:t>
            </a:r>
            <a:r>
              <a:rPr sz="2600" spc="-5" dirty="0">
                <a:latin typeface="Arial"/>
                <a:cs typeface="Arial"/>
              </a:rPr>
              <a:t>cola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global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16649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</a:t>
            </a:r>
            <a:r>
              <a:rPr sz="3200" spc="-55" dirty="0"/>
              <a:t> </a:t>
            </a:r>
            <a:r>
              <a:rPr sz="3200" spc="-5" dirty="0"/>
              <a:t>3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15278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  <a:tab pos="975994" algn="l"/>
              </a:tabLst>
            </a:pP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20" dirty="0">
                <a:latin typeface="Constantia"/>
                <a:cs typeface="Constantia"/>
              </a:rPr>
              <a:t>u</a:t>
            </a:r>
            <a:r>
              <a:rPr sz="2600" spc="15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0991" y="1731721"/>
            <a:ext cx="627062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5930" algn="l"/>
                <a:tab pos="2323465" algn="l"/>
                <a:tab pos="3753485" algn="l"/>
                <a:tab pos="4406265" algn="l"/>
                <a:tab pos="4866640" algn="l"/>
              </a:tabLst>
            </a:pPr>
            <a:r>
              <a:rPr sz="2600" spc="-30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2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10" dirty="0">
                <a:latin typeface="Constantia"/>
                <a:cs typeface="Constantia"/>
              </a:rPr>
              <a:t>d</a:t>
            </a:r>
            <a:r>
              <a:rPr sz="2600" spc="5" dirty="0">
                <a:latin typeface="Constantia"/>
                <a:cs typeface="Constantia"/>
              </a:rPr>
              <a:t>o</a:t>
            </a:r>
            <a:r>
              <a:rPr sz="2600" spc="-6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	s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di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spc="-20" dirty="0">
                <a:latin typeface="Constantia"/>
                <a:cs typeface="Constantia"/>
              </a:rPr>
              <a:t>p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10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3</a:t>
            </a:r>
            <a:r>
              <a:rPr sz="2600" dirty="0">
                <a:latin typeface="Constantia"/>
                <a:cs typeface="Constantia"/>
              </a:rPr>
              <a:t>	m</a:t>
            </a:r>
            <a:r>
              <a:rPr sz="2600" spc="-5" dirty="0">
                <a:latin typeface="Constantia"/>
                <a:cs typeface="Constantia"/>
              </a:rPr>
              <a:t>á</a:t>
            </a:r>
            <a:r>
              <a:rPr sz="2600" dirty="0">
                <a:latin typeface="Constantia"/>
                <a:cs typeface="Constantia"/>
              </a:rPr>
              <a:t>q</a:t>
            </a:r>
            <a:r>
              <a:rPr sz="2600" spc="-20" dirty="0">
                <a:latin typeface="Constantia"/>
                <a:cs typeface="Constantia"/>
              </a:rPr>
              <a:t>u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nas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564" y="2128266"/>
            <a:ext cx="26041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33320" algn="l"/>
              </a:tabLst>
            </a:pPr>
            <a:r>
              <a:rPr sz="2600" spc="-45" dirty="0">
                <a:latin typeface="Constantia"/>
                <a:cs typeface="Constantia"/>
              </a:rPr>
              <a:t>f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op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2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spc="-6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as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7129" y="2128266"/>
            <a:ext cx="49117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951355" algn="l"/>
                <a:tab pos="2713990" algn="l"/>
                <a:tab pos="4180204" algn="l"/>
              </a:tabLst>
            </a:pPr>
            <a:r>
              <a:rPr sz="2600" spc="5" dirty="0">
                <a:latin typeface="Constantia"/>
                <a:cs typeface="Constantia"/>
              </a:rPr>
              <a:t>d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sp</a:t>
            </a:r>
            <a:r>
              <a:rPr sz="2600" spc="-2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spc="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spc="5" dirty="0">
                <a:latin typeface="Constantia"/>
                <a:cs typeface="Constantia"/>
              </a:rPr>
              <a:t>i</a:t>
            </a:r>
            <a:r>
              <a:rPr sz="2600" spc="-15" dirty="0">
                <a:latin typeface="Constantia"/>
                <a:cs typeface="Constantia"/>
              </a:rPr>
              <a:t>ó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ú</a:t>
            </a:r>
            <a:r>
              <a:rPr sz="2600" spc="10" dirty="0">
                <a:latin typeface="Constantia"/>
                <a:cs typeface="Constantia"/>
              </a:rPr>
              <a:t>b</a:t>
            </a:r>
            <a:r>
              <a:rPr sz="2600" spc="-1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-9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10" dirty="0">
                <a:latin typeface="Constantia"/>
                <a:cs typeface="Constantia"/>
              </a:rPr>
              <a:t>Ca</a:t>
            </a:r>
            <a:r>
              <a:rPr sz="2600" spc="5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438" y="5486400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443" y="0"/>
                </a:lnTo>
              </a:path>
            </a:pathLst>
          </a:custGeom>
          <a:ln w="1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4751" y="5570866"/>
            <a:ext cx="403225" cy="0"/>
          </a:xfrm>
          <a:custGeom>
            <a:avLst/>
            <a:gdLst/>
            <a:ahLst/>
            <a:cxnLst/>
            <a:rect l="l" t="t" r="r" b="b"/>
            <a:pathLst>
              <a:path w="403225">
                <a:moveTo>
                  <a:pt x="0" y="0"/>
                </a:moveTo>
                <a:lnTo>
                  <a:pt x="402627" y="0"/>
                </a:lnTo>
              </a:path>
            </a:pathLst>
          </a:custGeom>
          <a:ln w="1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7064" y="2524760"/>
            <a:ext cx="7933055" cy="2997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200" marR="66675" algn="just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Constantia"/>
                <a:cs typeface="Constantia"/>
              </a:rPr>
              <a:t>máquina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capaz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25" dirty="0">
                <a:latin typeface="Constantia"/>
                <a:cs typeface="Constantia"/>
              </a:rPr>
              <a:t>servir, </a:t>
            </a:r>
            <a:r>
              <a:rPr sz="2600" spc="-5" dirty="0">
                <a:latin typeface="Constantia"/>
                <a:cs typeface="Constantia"/>
              </a:rPr>
              <a:t>por </a:t>
            </a:r>
            <a:r>
              <a:rPr sz="2600" spc="-10" dirty="0">
                <a:latin typeface="Constantia"/>
                <a:cs typeface="Constantia"/>
              </a:rPr>
              <a:t>término </a:t>
            </a:r>
            <a:r>
              <a:rPr sz="2600" spc="-20" dirty="0">
                <a:latin typeface="Constantia"/>
                <a:cs typeface="Constantia"/>
              </a:rPr>
              <a:t>medio, </a:t>
            </a:r>
            <a:r>
              <a:rPr sz="2600" spc="-5" dirty="0">
                <a:latin typeface="Constantia"/>
                <a:cs typeface="Constantia"/>
              </a:rPr>
              <a:t>8  </a:t>
            </a:r>
            <a:r>
              <a:rPr sz="2600" spc="-15" dirty="0">
                <a:latin typeface="Constantia"/>
                <a:cs typeface="Constantia"/>
              </a:rPr>
              <a:t>trabajos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cada </a:t>
            </a:r>
            <a:r>
              <a:rPr sz="2600" spc="-15" dirty="0">
                <a:latin typeface="Constantia"/>
                <a:cs typeface="Constantia"/>
              </a:rPr>
              <a:t>hora, 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15" dirty="0">
                <a:latin typeface="Constantia"/>
                <a:cs typeface="Constantia"/>
              </a:rPr>
              <a:t>copiadora  </a:t>
            </a:r>
            <a:r>
              <a:rPr sz="2600" spc="-5" dirty="0">
                <a:latin typeface="Constantia"/>
                <a:cs typeface="Constantia"/>
              </a:rPr>
              <a:t>llegan </a:t>
            </a:r>
            <a:r>
              <a:rPr sz="2600" spc="-20" dirty="0">
                <a:latin typeface="Constantia"/>
                <a:cs typeface="Constantia"/>
              </a:rPr>
              <a:t>como  </a:t>
            </a:r>
            <a:r>
              <a:rPr sz="2600" spc="-15" dirty="0">
                <a:latin typeface="Constantia"/>
                <a:cs typeface="Constantia"/>
              </a:rPr>
              <a:t>promedio </a:t>
            </a:r>
            <a:r>
              <a:rPr sz="2600" spc="-5" dirty="0">
                <a:latin typeface="Constantia"/>
                <a:cs typeface="Constantia"/>
              </a:rPr>
              <a:t>5 </a:t>
            </a:r>
            <a:r>
              <a:rPr sz="2600" spc="-15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2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hora,</a:t>
            </a:r>
            <a:endParaRPr sz="2600" dirty="0">
              <a:latin typeface="Constantia"/>
              <a:cs typeface="Constantia"/>
            </a:endParaRPr>
          </a:p>
          <a:p>
            <a:pPr marL="76200" marR="68580" algn="just">
              <a:lnSpc>
                <a:spcPct val="100000"/>
              </a:lnSpc>
              <a:spcBef>
                <a:spcPts val="675"/>
              </a:spcBef>
            </a:pPr>
            <a:r>
              <a:rPr sz="2600" spc="-15" dirty="0">
                <a:latin typeface="Constantia"/>
                <a:cs typeface="Constantia"/>
              </a:rPr>
              <a:t>Parámetros </a:t>
            </a:r>
            <a:r>
              <a:rPr sz="2600" spc="-10" dirty="0">
                <a:latin typeface="Constantia"/>
                <a:cs typeface="Constantia"/>
              </a:rPr>
              <a:t>del </a:t>
            </a:r>
            <a:r>
              <a:rPr sz="2600" spc="-5" dirty="0">
                <a:latin typeface="Constantia"/>
                <a:cs typeface="Constantia"/>
              </a:rPr>
              <a:t>sistema: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 5 clientes/h,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 8  </a:t>
            </a:r>
            <a:r>
              <a:rPr sz="2600" spc="-10" dirty="0">
                <a:latin typeface="Constantia"/>
                <a:cs typeface="Constantia"/>
              </a:rPr>
              <a:t>clientes/h, </a:t>
            </a:r>
            <a:r>
              <a:rPr sz="2600" spc="-5" dirty="0">
                <a:latin typeface="Constantia"/>
                <a:cs typeface="Constantia"/>
              </a:rPr>
              <a:t>k = 3 </a:t>
            </a:r>
            <a:r>
              <a:rPr sz="2600" spc="-10" dirty="0">
                <a:latin typeface="Constantia"/>
                <a:cs typeface="Constantia"/>
              </a:rPr>
              <a:t>servidores,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sistema </a:t>
            </a:r>
            <a:r>
              <a:rPr sz="2600" spc="-20" dirty="0">
                <a:latin typeface="Constantia"/>
                <a:cs typeface="Constantia"/>
              </a:rPr>
              <a:t>no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satura  </a:t>
            </a:r>
            <a:r>
              <a:rPr sz="2600" spc="-20" dirty="0">
                <a:latin typeface="Constantia"/>
                <a:cs typeface="Constantia"/>
              </a:rPr>
              <a:t>porque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Symbol"/>
                <a:cs typeface="Symbol"/>
              </a:rPr>
              <a:t></a:t>
            </a:r>
            <a:r>
              <a:rPr sz="2550" baseline="-19607" dirty="0">
                <a:latin typeface="Constantia"/>
                <a:cs typeface="Constantia"/>
              </a:rPr>
              <a:t>k</a:t>
            </a:r>
            <a:r>
              <a:rPr sz="2600" dirty="0">
                <a:latin typeface="Constantia"/>
                <a:cs typeface="Constantia"/>
              </a:rPr>
              <a:t>&lt;1,</a:t>
            </a:r>
          </a:p>
          <a:p>
            <a:pPr marR="892810" algn="ctr">
              <a:lnSpc>
                <a:spcPct val="100000"/>
              </a:lnSpc>
              <a:spcBef>
                <a:spcPts val="400"/>
              </a:spcBef>
              <a:tabLst>
                <a:tab pos="452120" algn="l"/>
                <a:tab pos="1275080" algn="l"/>
                <a:tab pos="1692910" algn="l"/>
                <a:tab pos="2092325" algn="l"/>
                <a:tab pos="2495550" algn="l"/>
              </a:tabLst>
            </a:pPr>
            <a:r>
              <a:rPr sz="4500" i="1" spc="-60" baseline="-33333" dirty="0">
                <a:latin typeface="Symbol"/>
                <a:cs typeface="Symbol"/>
              </a:rPr>
              <a:t></a:t>
            </a:r>
            <a:r>
              <a:rPr sz="4500" spc="-60" baseline="-33333" dirty="0">
                <a:latin typeface="Times New Roman"/>
                <a:cs typeface="Times New Roman"/>
              </a:rPr>
              <a:t>	</a:t>
            </a:r>
            <a:r>
              <a:rPr sz="4275" spc="60" baseline="-35087" dirty="0">
                <a:latin typeface="Symbol"/>
                <a:cs typeface="Symbol"/>
              </a:rPr>
              <a:t></a:t>
            </a:r>
            <a:r>
              <a:rPr sz="4275" spc="60" baseline="-35087" dirty="0">
                <a:latin typeface="Times New Roman"/>
                <a:cs typeface="Times New Roman"/>
              </a:rPr>
              <a:t> </a:t>
            </a:r>
            <a:r>
              <a:rPr sz="2850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i="1" u="heavy" spc="-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000" spc="-40" dirty="0">
                <a:latin typeface="Times New Roman"/>
                <a:cs typeface="Times New Roman"/>
              </a:rPr>
              <a:t>	</a:t>
            </a:r>
            <a:r>
              <a:rPr sz="4275" spc="60" baseline="-35087" dirty="0">
                <a:latin typeface="Symbol"/>
                <a:cs typeface="Symbol"/>
              </a:rPr>
              <a:t></a:t>
            </a:r>
            <a:r>
              <a:rPr sz="4275" spc="60" baseline="-35087" dirty="0">
                <a:latin typeface="Times New Roman"/>
                <a:cs typeface="Times New Roman"/>
              </a:rPr>
              <a:t>	</a:t>
            </a:r>
            <a:r>
              <a:rPr sz="2850" spc="35" dirty="0">
                <a:latin typeface="Times New Roman"/>
                <a:cs typeface="Times New Roman"/>
              </a:rPr>
              <a:t>5	</a:t>
            </a:r>
            <a:r>
              <a:rPr sz="4275" spc="60" baseline="-35087" dirty="0">
                <a:latin typeface="Symbol"/>
                <a:cs typeface="Symbol"/>
              </a:rPr>
              <a:t></a:t>
            </a:r>
            <a:r>
              <a:rPr sz="4275" spc="60" baseline="-35087" dirty="0">
                <a:latin typeface="Times New Roman"/>
                <a:cs typeface="Times New Roman"/>
              </a:rPr>
              <a:t>	</a:t>
            </a:r>
            <a:r>
              <a:rPr sz="2850" spc="35" dirty="0">
                <a:latin typeface="Times New Roman"/>
                <a:cs typeface="Times New Roman"/>
              </a:rPr>
              <a:t>5</a:t>
            </a: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6971" y="5549512"/>
            <a:ext cx="202946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23594" algn="l"/>
                <a:tab pos="1652270" algn="l"/>
              </a:tabLst>
            </a:pPr>
            <a:r>
              <a:rPr sz="2850" i="1" spc="-20" dirty="0">
                <a:latin typeface="Times New Roman"/>
                <a:cs typeface="Times New Roman"/>
              </a:rPr>
              <a:t>k</a:t>
            </a:r>
            <a:r>
              <a:rPr sz="3000" i="1" spc="-45" dirty="0">
                <a:latin typeface="Symbol"/>
                <a:cs typeface="Symbol"/>
              </a:rPr>
              <a:t>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2850" spc="-175" dirty="0">
                <a:latin typeface="Times New Roman"/>
                <a:cs typeface="Times New Roman"/>
              </a:rPr>
              <a:t>3</a:t>
            </a:r>
            <a:r>
              <a:rPr sz="2850" spc="-415" dirty="0">
                <a:latin typeface="Times New Roman"/>
                <a:cs typeface="Times New Roman"/>
              </a:rPr>
              <a:t>·</a:t>
            </a:r>
            <a:r>
              <a:rPr sz="2850" spc="35" dirty="0">
                <a:latin typeface="Times New Roman"/>
                <a:cs typeface="Times New Roman"/>
              </a:rPr>
              <a:t>8</a:t>
            </a:r>
            <a:r>
              <a:rPr sz="2850" dirty="0">
                <a:latin typeface="Times New Roman"/>
                <a:cs typeface="Times New Roman"/>
              </a:rPr>
              <a:t>	24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8602" y="5527791"/>
            <a:ext cx="1219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i="1" spc="25" dirty="0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28600" y="914400"/>
            <a:ext cx="8610600" cy="2119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9525" indent="17780" algn="just">
              <a:lnSpc>
                <a:spcPct val="90500"/>
              </a:lnSpc>
              <a:spcBef>
                <a:spcPts val="1455"/>
              </a:spcBef>
            </a:pPr>
            <a:r>
              <a:rPr lang="es-MX" sz="2200" spc="-5" dirty="0">
                <a:latin typeface="Constantia"/>
                <a:cs typeface="Constantia"/>
              </a:rPr>
              <a:t>Tanto las llegadas como los servicios son variable aleatorias y con  ellas podemos caracterizar el sistema permitiendo la toma de  decisiones.</a:t>
            </a:r>
          </a:p>
          <a:p>
            <a:pPr marL="12700" marR="6350" indent="17780" algn="just">
              <a:lnSpc>
                <a:spcPct val="90300"/>
              </a:lnSpc>
              <a:spcBef>
                <a:spcPts val="1455"/>
              </a:spcBef>
            </a:pPr>
            <a:r>
              <a:rPr lang="es-MX" sz="2200" spc="-5" dirty="0">
                <a:latin typeface="Constantia"/>
                <a:cs typeface="Constantia"/>
              </a:rPr>
              <a:t>En particular nos interesará: probabilidad de que el sistema este  vacío, probabilidad de que hayan n unidades en el sistema,  número promedio de unidades en cola o en el sistema, tiempo  promedio en cola o en el sistema, etc.</a:t>
            </a:r>
          </a:p>
        </p:txBody>
      </p:sp>
      <p:pic>
        <p:nvPicPr>
          <p:cNvPr id="2050" name="Picture 2" descr="Cola de supermercado con distancia de seguridad | Vector Grat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200400"/>
            <a:ext cx="4743450" cy="31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44" y="0"/>
            <a:ext cx="9145905" cy="6858000"/>
            <a:chOff x="-844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252"/>
              <a:ext cx="9143999" cy="1026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2387" y="0"/>
              <a:ext cx="4741612" cy="599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91232" cy="10200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44" y="53085"/>
              <a:ext cx="9145606" cy="9006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4804" y="1323848"/>
            <a:ext cx="8112759" cy="1224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90"/>
              </a:spcBef>
            </a:pP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Ejemplo </a:t>
            </a:r>
            <a:r>
              <a:rPr sz="3200" spc="-5" dirty="0">
                <a:solidFill>
                  <a:srgbClr val="04607A"/>
                </a:solidFill>
                <a:latin typeface="Calibri"/>
                <a:cs typeface="Calibri"/>
              </a:rPr>
              <a:t>3</a:t>
            </a:r>
            <a:r>
              <a:rPr sz="3200" spc="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4607A"/>
                </a:solidFill>
                <a:latin typeface="Calibri"/>
                <a:cs typeface="Calibri"/>
              </a:rPr>
              <a:t>(cont)</a:t>
            </a:r>
            <a:endParaRPr sz="3200">
              <a:latin typeface="Calibri"/>
              <a:cs typeface="Calibri"/>
            </a:endParaRPr>
          </a:p>
          <a:p>
            <a:pPr marL="378460" indent="-274955">
              <a:lnSpc>
                <a:spcPts val="2805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378460" algn="l"/>
              </a:tabLst>
            </a:pPr>
            <a:r>
              <a:rPr sz="2600" spc="-45" dirty="0">
                <a:latin typeface="Constantia"/>
                <a:cs typeface="Constantia"/>
              </a:rPr>
              <a:t>¿Cuál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15" dirty="0">
                <a:latin typeface="Constantia"/>
                <a:cs typeface="Constantia"/>
              </a:rPr>
              <a:t>probabilidad </a:t>
            </a:r>
            <a:r>
              <a:rPr sz="2600" spc="-10" dirty="0">
                <a:latin typeface="Constantia"/>
                <a:cs typeface="Constantia"/>
              </a:rPr>
              <a:t>de que las </a:t>
            </a:r>
            <a:r>
              <a:rPr sz="2600" spc="-20" dirty="0">
                <a:latin typeface="Constantia"/>
                <a:cs typeface="Constantia"/>
              </a:rPr>
              <a:t>tres </a:t>
            </a:r>
            <a:r>
              <a:rPr sz="2600" spc="-5" dirty="0">
                <a:latin typeface="Constantia"/>
                <a:cs typeface="Constantia"/>
              </a:rPr>
              <a:t>máquinas</a:t>
            </a:r>
            <a:r>
              <a:rPr sz="2600" spc="-4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estén</a:t>
            </a:r>
            <a:endParaRPr sz="2600">
              <a:latin typeface="Constantia"/>
              <a:cs typeface="Constantia"/>
            </a:endParaRPr>
          </a:p>
          <a:p>
            <a:pPr marL="377825">
              <a:lnSpc>
                <a:spcPct val="100000"/>
              </a:lnSpc>
            </a:pPr>
            <a:r>
              <a:rPr sz="2600" spc="-15" dirty="0">
                <a:latin typeface="Constantia"/>
                <a:cs typeface="Constantia"/>
              </a:rPr>
              <a:t>libres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24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vez?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36244" y="4717160"/>
            <a:ext cx="76066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¿Cuál es el número medio de clientes en la</a:t>
            </a:r>
            <a:r>
              <a:rPr sz="2600" spc="1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cola?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83" name="Imagen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772018"/>
            <a:ext cx="7690636" cy="2333382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84" y="5174512"/>
            <a:ext cx="7823876" cy="1109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3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67500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45" dirty="0">
                <a:latin typeface="Constantia"/>
                <a:cs typeface="Constantia"/>
              </a:rPr>
              <a:t>¿Cuál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tiempo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espera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cola?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386" y="2820169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34424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5285" y="2820169"/>
            <a:ext cx="921385" cy="0"/>
          </a:xfrm>
          <a:custGeom>
            <a:avLst/>
            <a:gdLst/>
            <a:ahLst/>
            <a:cxnLst/>
            <a:rect l="l" t="t" r="r" b="b"/>
            <a:pathLst>
              <a:path w="921385">
                <a:moveTo>
                  <a:pt x="0" y="0"/>
                </a:moveTo>
                <a:lnTo>
                  <a:pt x="920913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3390" y="28201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53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13896" y="2403963"/>
            <a:ext cx="152654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5550" algn="l"/>
              </a:tabLst>
            </a:pPr>
            <a:r>
              <a:rPr sz="2250" spc="5" dirty="0">
                <a:latin typeface="Times New Roman"/>
                <a:cs typeface="Times New Roman"/>
              </a:rPr>
              <a:t>30</a:t>
            </a:r>
            <a:r>
              <a:rPr sz="2250" spc="45" dirty="0">
                <a:latin typeface="Times New Roman"/>
                <a:cs typeface="Times New Roman"/>
              </a:rPr>
              <a:t>2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5" dirty="0">
                <a:latin typeface="Times New Roman"/>
                <a:cs typeface="Times New Roman"/>
              </a:rPr>
              <a:t>52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6253" y="2579161"/>
            <a:ext cx="409194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9520" algn="l"/>
                <a:tab pos="2298700" algn="l"/>
              </a:tabLst>
            </a:pPr>
            <a:r>
              <a:rPr sz="2250" spc="45" dirty="0">
                <a:latin typeface="Symbol"/>
                <a:cs typeface="Symbol"/>
              </a:rPr>
              <a:t></a:t>
            </a:r>
            <a:r>
              <a:rPr sz="2250" spc="45" dirty="0">
                <a:latin typeface="Times New Roman"/>
                <a:cs typeface="Times New Roman"/>
              </a:rPr>
              <a:t>	</a:t>
            </a:r>
            <a:r>
              <a:rPr sz="2250" spc="45" dirty="0">
                <a:latin typeface="Symbol"/>
                <a:cs typeface="Symbol"/>
              </a:rPr>
              <a:t></a:t>
            </a:r>
            <a:r>
              <a:rPr sz="2250" spc="45" dirty="0">
                <a:latin typeface="Times New Roman"/>
                <a:cs typeface="Times New Roman"/>
              </a:rPr>
              <a:t>	</a:t>
            </a:r>
            <a:r>
              <a:rPr sz="2250" spc="45" dirty="0">
                <a:latin typeface="Symbol"/>
                <a:cs typeface="Symbol"/>
              </a:rPr>
              <a:t></a:t>
            </a:r>
            <a:r>
              <a:rPr sz="2250" spc="4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0,00144529</a:t>
            </a:r>
            <a:r>
              <a:rPr sz="2250" spc="-415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Times New Roman"/>
                <a:cs typeface="Times New Roman"/>
              </a:rPr>
              <a:t>h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9712" y="2781115"/>
            <a:ext cx="254889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85470" algn="l"/>
                <a:tab pos="1815464" algn="l"/>
              </a:tabLst>
            </a:pPr>
            <a:r>
              <a:rPr sz="2350" i="1" spc="-10" dirty="0">
                <a:latin typeface="Symbol"/>
                <a:cs typeface="Symbol"/>
              </a:rPr>
              <a:t></a:t>
            </a:r>
            <a:r>
              <a:rPr sz="2350" spc="-10" dirty="0">
                <a:latin typeface="Times New Roman"/>
                <a:cs typeface="Times New Roman"/>
              </a:rPr>
              <a:t>	</a:t>
            </a:r>
            <a:r>
              <a:rPr sz="2250" spc="-145" dirty="0">
                <a:latin typeface="Times New Roman"/>
                <a:cs typeface="Times New Roman"/>
              </a:rPr>
              <a:t>5</a:t>
            </a:r>
            <a:r>
              <a:rPr sz="2250" spc="-195" dirty="0">
                <a:latin typeface="Times New Roman"/>
                <a:cs typeface="Times New Roman"/>
              </a:rPr>
              <a:t>·</a:t>
            </a:r>
            <a:r>
              <a:rPr sz="2250" spc="5" dirty="0">
                <a:latin typeface="Times New Roman"/>
                <a:cs typeface="Times New Roman"/>
              </a:rPr>
              <a:t>4179</a:t>
            </a:r>
            <a:r>
              <a:rPr sz="2250" spc="45" dirty="0">
                <a:latin typeface="Times New Roman"/>
                <a:cs typeface="Times New Roman"/>
              </a:rPr>
              <a:t>1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5" dirty="0">
                <a:latin typeface="Times New Roman"/>
                <a:cs typeface="Times New Roman"/>
              </a:rPr>
              <a:t>35979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0676" y="2516869"/>
            <a:ext cx="1301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4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7695" y="2736219"/>
            <a:ext cx="1301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4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857" y="2360495"/>
            <a:ext cx="178435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i="1" spc="-65" dirty="0">
                <a:latin typeface="Times New Roman"/>
                <a:cs typeface="Times New Roman"/>
              </a:rPr>
              <a:t>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4963" y="2579161"/>
            <a:ext cx="619125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2595" algn="l"/>
              </a:tabLst>
            </a:pPr>
            <a:r>
              <a:rPr sz="2250" i="1" spc="75" dirty="0">
                <a:latin typeface="Times New Roman"/>
                <a:cs typeface="Times New Roman"/>
              </a:rPr>
              <a:t>W	</a:t>
            </a:r>
            <a:r>
              <a:rPr sz="2250" spc="45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244" y="3268726"/>
            <a:ext cx="78994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¿Cuál es el tiempo medio de espera en el</a:t>
            </a:r>
            <a:r>
              <a:rPr sz="2600" spc="14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sistema?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55762" y="428692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>
                <a:moveTo>
                  <a:pt x="0" y="0"/>
                </a:moveTo>
                <a:lnTo>
                  <a:pt x="232767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95100" y="4286926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2062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5090" y="4286926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761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99226" y="4286926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286" y="0"/>
                </a:lnTo>
              </a:path>
            </a:pathLst>
          </a:custGeom>
          <a:ln w="3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99426" y="3870693"/>
            <a:ext cx="31369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5" dirty="0">
                <a:latin typeface="Times New Roman"/>
                <a:cs typeface="Times New Roman"/>
              </a:rPr>
              <a:t>52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4911" y="4045891"/>
            <a:ext cx="2911475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15340" algn="l"/>
                <a:tab pos="1409700" algn="l"/>
              </a:tabLst>
            </a:pPr>
            <a:r>
              <a:rPr sz="2250" spc="45" dirty="0">
                <a:latin typeface="Symbol"/>
                <a:cs typeface="Symbol"/>
              </a:rPr>
              <a:t></a:t>
            </a:r>
            <a:r>
              <a:rPr sz="2250" spc="-30" dirty="0">
                <a:latin typeface="Times New Roman"/>
                <a:cs typeface="Times New Roman"/>
              </a:rPr>
              <a:t> </a:t>
            </a:r>
            <a:r>
              <a:rPr sz="3375" spc="67" baseline="34567" dirty="0">
                <a:latin typeface="Times New Roman"/>
                <a:cs typeface="Times New Roman"/>
              </a:rPr>
              <a:t>1</a:t>
            </a:r>
            <a:r>
              <a:rPr sz="3375" spc="97" baseline="34567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Symbol"/>
                <a:cs typeface="Symbol"/>
              </a:rPr>
              <a:t></a:t>
            </a:r>
            <a:r>
              <a:rPr sz="2250" spc="45" dirty="0">
                <a:latin typeface="Times New Roman"/>
                <a:cs typeface="Times New Roman"/>
              </a:rPr>
              <a:t>	</a:t>
            </a:r>
            <a:r>
              <a:rPr sz="3375" spc="22" baseline="34567" dirty="0">
                <a:latin typeface="Times New Roman"/>
                <a:cs typeface="Times New Roman"/>
              </a:rPr>
              <a:t>514	</a:t>
            </a:r>
            <a:r>
              <a:rPr sz="2250" spc="45" dirty="0">
                <a:latin typeface="Symbol"/>
                <a:cs typeface="Symbol"/>
              </a:rPr>
              <a:t></a:t>
            </a:r>
            <a:r>
              <a:rPr sz="2250" spc="-409" dirty="0">
                <a:latin typeface="Times New Roman"/>
                <a:cs typeface="Times New Roman"/>
              </a:rPr>
              <a:t> </a:t>
            </a:r>
            <a:r>
              <a:rPr sz="2250" spc="-20" dirty="0">
                <a:latin typeface="Times New Roman"/>
                <a:cs typeface="Times New Roman"/>
              </a:rPr>
              <a:t>0,126445 </a:t>
            </a:r>
            <a:r>
              <a:rPr sz="2250" spc="45" dirty="0">
                <a:latin typeface="Times New Roman"/>
                <a:cs typeface="Times New Roman"/>
              </a:rPr>
              <a:t>h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7370" y="4247860"/>
            <a:ext cx="263969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0385" algn="l"/>
                <a:tab pos="1564005" algn="l"/>
                <a:tab pos="2049780" algn="l"/>
              </a:tabLst>
            </a:pPr>
            <a:r>
              <a:rPr sz="2350" i="1" spc="-10" dirty="0">
                <a:latin typeface="Symbol"/>
                <a:cs typeface="Symbol"/>
              </a:rPr>
              <a:t></a:t>
            </a:r>
            <a:r>
              <a:rPr sz="2350" spc="-10" dirty="0">
                <a:latin typeface="Times New Roman"/>
                <a:cs typeface="Times New Roman"/>
              </a:rPr>
              <a:t>	</a:t>
            </a:r>
            <a:r>
              <a:rPr sz="2250" spc="5" dirty="0">
                <a:latin typeface="Times New Roman"/>
                <a:cs typeface="Times New Roman"/>
              </a:rPr>
              <a:t>3597</a:t>
            </a:r>
            <a:r>
              <a:rPr sz="2250" spc="45" dirty="0">
                <a:latin typeface="Times New Roman"/>
                <a:cs typeface="Times New Roman"/>
              </a:rPr>
              <a:t>9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45" dirty="0">
                <a:latin typeface="Times New Roman"/>
                <a:cs typeface="Times New Roman"/>
              </a:rPr>
              <a:t>8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5" dirty="0">
                <a:latin typeface="Times New Roman"/>
                <a:cs typeface="Times New Roman"/>
              </a:rPr>
              <a:t>4065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8337" y="4202971"/>
            <a:ext cx="1301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4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095" y="4045891"/>
            <a:ext cx="1720214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</a:pPr>
            <a:r>
              <a:rPr sz="2250" i="1" spc="75" dirty="0">
                <a:latin typeface="Times New Roman"/>
                <a:cs typeface="Times New Roman"/>
              </a:rPr>
              <a:t>W</a:t>
            </a:r>
            <a:r>
              <a:rPr sz="2250" i="1" spc="165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Symbol"/>
                <a:cs typeface="Symbol"/>
              </a:rPr>
              <a:t>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2250" i="1" spc="75" dirty="0">
                <a:latin typeface="Times New Roman"/>
                <a:cs typeface="Times New Roman"/>
              </a:rPr>
              <a:t>W	</a:t>
            </a:r>
            <a:r>
              <a:rPr sz="2250" spc="45" dirty="0">
                <a:latin typeface="Symbol"/>
                <a:cs typeface="Symbol"/>
              </a:rPr>
              <a:t></a:t>
            </a:r>
            <a:r>
              <a:rPr sz="2250" spc="45" dirty="0">
                <a:latin typeface="Times New Roman"/>
                <a:cs typeface="Times New Roman"/>
              </a:rPr>
              <a:t> </a:t>
            </a:r>
            <a:r>
              <a:rPr sz="3375" spc="67" baseline="34567" dirty="0">
                <a:latin typeface="Times New Roman"/>
                <a:cs typeface="Times New Roman"/>
              </a:rPr>
              <a:t>1</a:t>
            </a:r>
            <a:r>
              <a:rPr sz="3375" spc="637" baseline="34567" dirty="0">
                <a:latin typeface="Times New Roman"/>
                <a:cs typeface="Times New Roman"/>
              </a:rPr>
              <a:t> </a:t>
            </a:r>
            <a:r>
              <a:rPr sz="2250" spc="45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3544" y="4808855"/>
            <a:ext cx="8391856" cy="4116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9570" marR="1778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69570" algn="l"/>
                <a:tab pos="370205" algn="l"/>
              </a:tabLst>
            </a:pPr>
            <a:r>
              <a:rPr sz="2600" spc="-5" dirty="0">
                <a:latin typeface="Arial"/>
                <a:cs typeface="Arial"/>
              </a:rPr>
              <a:t>¿Cuál es el número medio de clientes en el </a:t>
            </a:r>
            <a:r>
              <a:rPr sz="2600" spc="-5" dirty="0" err="1" smtClean="0">
                <a:latin typeface="Arial"/>
                <a:cs typeface="Arial"/>
              </a:rPr>
              <a:t>sistema</a:t>
            </a:r>
            <a:r>
              <a:rPr sz="2600" spc="-5" dirty="0" smtClean="0">
                <a:latin typeface="Arial"/>
                <a:cs typeface="Arial"/>
              </a:rPr>
              <a:t>?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410200"/>
            <a:ext cx="5584114" cy="749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3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8226756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45" dirty="0">
                <a:latin typeface="Constantia"/>
                <a:cs typeface="Constantia"/>
              </a:rPr>
              <a:t>¿Cuál </a:t>
            </a:r>
            <a:r>
              <a:rPr sz="2600" spc="-5" dirty="0">
                <a:latin typeface="Constantia"/>
                <a:cs typeface="Constantia"/>
              </a:rPr>
              <a:t>es el </a:t>
            </a:r>
            <a:r>
              <a:rPr sz="2600" spc="-20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300" dirty="0">
                <a:latin typeface="Constantia"/>
                <a:cs typeface="Constantia"/>
              </a:rPr>
              <a:t> </a:t>
            </a:r>
            <a:r>
              <a:rPr lang="es-CL" sz="2600" spc="-300" dirty="0" smtClean="0">
                <a:latin typeface="Constantia"/>
                <a:cs typeface="Constantia"/>
              </a:rPr>
              <a:t> </a:t>
            </a:r>
            <a:r>
              <a:rPr sz="2600" spc="-25" dirty="0" err="1" smtClean="0">
                <a:latin typeface="Constantia"/>
                <a:cs typeface="Constantia"/>
              </a:rPr>
              <a:t>fotocopiadoras</a:t>
            </a:r>
            <a:r>
              <a:rPr sz="2600" spc="-25" dirty="0" smtClean="0">
                <a:latin typeface="Constantia"/>
                <a:cs typeface="Constantia"/>
              </a:rPr>
              <a:t>  </a:t>
            </a:r>
            <a:r>
              <a:rPr sz="2600" spc="-10" dirty="0">
                <a:latin typeface="Constantia"/>
                <a:cs typeface="Constantia"/>
              </a:rPr>
              <a:t>desocupadas?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9" y="349679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8074" y="0"/>
                </a:lnTo>
              </a:path>
            </a:pathLst>
          </a:custGeom>
          <a:ln w="11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3596" y="2735895"/>
            <a:ext cx="286385" cy="403225"/>
          </a:xfrm>
          <a:custGeom>
            <a:avLst/>
            <a:gdLst/>
            <a:ahLst/>
            <a:cxnLst/>
            <a:rect l="l" t="t" r="r" b="b"/>
            <a:pathLst>
              <a:path w="286385" h="403225">
                <a:moveTo>
                  <a:pt x="286384" y="0"/>
                </a:moveTo>
                <a:lnTo>
                  <a:pt x="0" y="402948"/>
                </a:lnTo>
              </a:path>
            </a:pathLst>
          </a:custGeom>
          <a:ln w="10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061" y="2695654"/>
            <a:ext cx="313055" cy="439420"/>
          </a:xfrm>
          <a:custGeom>
            <a:avLst/>
            <a:gdLst/>
            <a:ahLst/>
            <a:cxnLst/>
            <a:rect l="l" t="t" r="r" b="b"/>
            <a:pathLst>
              <a:path w="313054" h="439419">
                <a:moveTo>
                  <a:pt x="312478" y="0"/>
                </a:moveTo>
                <a:lnTo>
                  <a:pt x="0" y="439063"/>
                </a:lnTo>
              </a:path>
            </a:pathLst>
          </a:custGeom>
          <a:ln w="10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7549" y="2735895"/>
            <a:ext cx="286385" cy="403225"/>
          </a:xfrm>
          <a:custGeom>
            <a:avLst/>
            <a:gdLst/>
            <a:ahLst/>
            <a:cxnLst/>
            <a:rect l="l" t="t" r="r" b="b"/>
            <a:pathLst>
              <a:path w="286384" h="403225">
                <a:moveTo>
                  <a:pt x="286384" y="0"/>
                </a:moveTo>
                <a:lnTo>
                  <a:pt x="0" y="402948"/>
                </a:lnTo>
              </a:path>
            </a:pathLst>
          </a:custGeom>
          <a:ln w="10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3606" y="2865175"/>
            <a:ext cx="3532504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86380" algn="l"/>
                <a:tab pos="3385820" algn="l"/>
              </a:tabLst>
            </a:pPr>
            <a:r>
              <a:rPr sz="2000" spc="45" dirty="0">
                <a:latin typeface="Times New Roman"/>
                <a:cs typeface="Times New Roman"/>
              </a:rPr>
              <a:t>8	2	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8538" y="2903612"/>
            <a:ext cx="10350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3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5147" y="2732062"/>
            <a:ext cx="164020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95630" algn="l"/>
              </a:tabLst>
            </a:pPr>
            <a:r>
              <a:rPr sz="2000" spc="140" dirty="0">
                <a:latin typeface="Times New Roman"/>
                <a:cs typeface="Times New Roman"/>
              </a:rPr>
              <a:t>*(</a:t>
            </a:r>
            <a:r>
              <a:rPr sz="3000" spc="209" baseline="15277" dirty="0">
                <a:latin typeface="Times New Roman"/>
                <a:cs typeface="Times New Roman"/>
              </a:rPr>
              <a:t>5	</a:t>
            </a:r>
            <a:r>
              <a:rPr sz="2000" spc="70" dirty="0">
                <a:latin typeface="Times New Roman"/>
                <a:cs typeface="Times New Roman"/>
              </a:rPr>
              <a:t>)</a:t>
            </a:r>
            <a:r>
              <a:rPr sz="1725" spc="104" baseline="43478" dirty="0">
                <a:latin typeface="Times New Roman"/>
                <a:cs typeface="Times New Roman"/>
              </a:rPr>
              <a:t>2 </a:t>
            </a:r>
            <a:r>
              <a:rPr sz="2000" spc="50" dirty="0">
                <a:latin typeface="Symbol"/>
                <a:cs typeface="Symbol"/>
              </a:rPr>
              <a:t>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0,104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6901" y="2732062"/>
            <a:ext cx="6648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50" dirty="0">
                <a:latin typeface="Symbol"/>
                <a:cs typeface="Symbol"/>
              </a:rPr>
              <a:t>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0,33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1174" y="2623714"/>
            <a:ext cx="114871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30200" algn="l"/>
              </a:tabLst>
            </a:pPr>
            <a:r>
              <a:rPr sz="3000" i="1" spc="67" baseline="-23611" dirty="0">
                <a:latin typeface="Times New Roman"/>
                <a:cs typeface="Times New Roman"/>
              </a:rPr>
              <a:t>p	</a:t>
            </a:r>
            <a:r>
              <a:rPr sz="3000" spc="75" baseline="-23611" dirty="0">
                <a:latin typeface="Symbol"/>
                <a:cs typeface="Symbol"/>
              </a:rPr>
              <a:t></a:t>
            </a:r>
            <a:r>
              <a:rPr sz="3000" spc="-240" baseline="-23611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0,534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496" y="2732062"/>
            <a:ext cx="307848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647189" algn="l"/>
              </a:tabLst>
            </a:pPr>
            <a:r>
              <a:rPr sz="2000" i="1" spc="25" dirty="0">
                <a:latin typeface="Times New Roman"/>
                <a:cs typeface="Times New Roman"/>
              </a:rPr>
              <a:t>p</a:t>
            </a:r>
            <a:r>
              <a:rPr sz="1725" i="1" spc="37" baseline="-24154" dirty="0">
                <a:latin typeface="Times New Roman"/>
                <a:cs typeface="Times New Roman"/>
              </a:rPr>
              <a:t>o </a:t>
            </a:r>
            <a:r>
              <a:rPr sz="1725" i="1" spc="97" baseline="-24154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Symbol"/>
                <a:cs typeface="Symbol"/>
              </a:rPr>
              <a:t>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0,534	</a:t>
            </a:r>
            <a:r>
              <a:rPr sz="2000" i="1" spc="-35" dirty="0">
                <a:latin typeface="Times New Roman"/>
                <a:cs typeface="Times New Roman"/>
              </a:rPr>
              <a:t>p</a:t>
            </a:r>
            <a:r>
              <a:rPr sz="1725" spc="-52" baseline="-24154" dirty="0">
                <a:latin typeface="Times New Roman"/>
                <a:cs typeface="Times New Roman"/>
              </a:rPr>
              <a:t>1 </a:t>
            </a:r>
            <a:r>
              <a:rPr sz="2000" spc="50" dirty="0">
                <a:latin typeface="Symbol"/>
                <a:cs typeface="Symbol"/>
              </a:rPr>
              <a:t>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0,534*</a:t>
            </a:r>
            <a:r>
              <a:rPr sz="2000" spc="-365" dirty="0">
                <a:latin typeface="Times New Roman"/>
                <a:cs typeface="Times New Roman"/>
              </a:rPr>
              <a:t> </a:t>
            </a:r>
            <a:r>
              <a:rPr sz="3000" spc="67" baseline="15277" dirty="0">
                <a:latin typeface="Times New Roman"/>
                <a:cs typeface="Times New Roman"/>
              </a:rPr>
              <a:t>5</a:t>
            </a:r>
            <a:endParaRPr sz="3000" baseline="15277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665" y="3465240"/>
            <a:ext cx="7014845" cy="1454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130"/>
              </a:spcBef>
            </a:pPr>
            <a:r>
              <a:rPr sz="2250" i="1" spc="65" dirty="0">
                <a:latin typeface="Times New Roman"/>
                <a:cs typeface="Times New Roman"/>
              </a:rPr>
              <a:t>S </a:t>
            </a:r>
            <a:r>
              <a:rPr sz="2250" spc="70" dirty="0">
                <a:latin typeface="Symbol"/>
                <a:cs typeface="Symbol"/>
              </a:rPr>
              <a:t></a:t>
            </a:r>
            <a:r>
              <a:rPr sz="2250" spc="70" dirty="0">
                <a:latin typeface="Times New Roman"/>
                <a:cs typeface="Times New Roman"/>
              </a:rPr>
              <a:t> </a:t>
            </a:r>
            <a:r>
              <a:rPr sz="2250" spc="110" dirty="0">
                <a:latin typeface="Times New Roman"/>
                <a:cs typeface="Times New Roman"/>
              </a:rPr>
              <a:t>3* </a:t>
            </a:r>
            <a:r>
              <a:rPr sz="2250" i="1" spc="30" dirty="0">
                <a:latin typeface="Times New Roman"/>
                <a:cs typeface="Times New Roman"/>
              </a:rPr>
              <a:t>p</a:t>
            </a:r>
            <a:r>
              <a:rPr sz="1950" spc="44" baseline="-23504" dirty="0">
                <a:latin typeface="Times New Roman"/>
                <a:cs typeface="Times New Roman"/>
              </a:rPr>
              <a:t>0 </a:t>
            </a:r>
            <a:r>
              <a:rPr sz="2250" spc="70" dirty="0">
                <a:latin typeface="Symbol"/>
                <a:cs typeface="Symbol"/>
              </a:rPr>
              <a:t></a:t>
            </a:r>
            <a:r>
              <a:rPr sz="2250" spc="70" dirty="0">
                <a:latin typeface="Times New Roman"/>
                <a:cs typeface="Times New Roman"/>
              </a:rPr>
              <a:t> </a:t>
            </a:r>
            <a:r>
              <a:rPr sz="2250" spc="65" dirty="0">
                <a:latin typeface="Times New Roman"/>
                <a:cs typeface="Times New Roman"/>
              </a:rPr>
              <a:t>2</a:t>
            </a:r>
            <a:r>
              <a:rPr sz="2250" spc="-445" dirty="0">
                <a:latin typeface="Times New Roman"/>
                <a:cs typeface="Times New Roman"/>
              </a:rPr>
              <a:t> </a:t>
            </a:r>
            <a:r>
              <a:rPr sz="2250" i="1" spc="-35" dirty="0">
                <a:latin typeface="Times New Roman"/>
                <a:cs typeface="Times New Roman"/>
              </a:rPr>
              <a:t>p</a:t>
            </a:r>
            <a:r>
              <a:rPr sz="1950" spc="-52" baseline="-23504" dirty="0">
                <a:latin typeface="Times New Roman"/>
                <a:cs typeface="Times New Roman"/>
              </a:rPr>
              <a:t>1 </a:t>
            </a:r>
            <a:r>
              <a:rPr sz="2250" spc="105" dirty="0">
                <a:latin typeface="Symbol"/>
                <a:cs typeface="Symbol"/>
              </a:rPr>
              <a:t></a:t>
            </a:r>
            <a:r>
              <a:rPr sz="2250" spc="105" dirty="0">
                <a:latin typeface="Times New Roman"/>
                <a:cs typeface="Times New Roman"/>
              </a:rPr>
              <a:t>1</a:t>
            </a:r>
            <a:r>
              <a:rPr sz="2250" i="1" spc="105" dirty="0">
                <a:latin typeface="Times New Roman"/>
                <a:cs typeface="Times New Roman"/>
              </a:rPr>
              <a:t>p</a:t>
            </a:r>
            <a:r>
              <a:rPr sz="1950" spc="157" baseline="-23504" dirty="0">
                <a:latin typeface="Times New Roman"/>
                <a:cs typeface="Times New Roman"/>
              </a:rPr>
              <a:t>2 </a:t>
            </a:r>
            <a:r>
              <a:rPr sz="2250" spc="70" dirty="0">
                <a:latin typeface="Symbol"/>
                <a:cs typeface="Symbol"/>
              </a:rPr>
              <a:t></a:t>
            </a:r>
            <a:r>
              <a:rPr sz="2250" spc="70" dirty="0">
                <a:latin typeface="Times New Roman"/>
                <a:cs typeface="Times New Roman"/>
              </a:rPr>
              <a:t> </a:t>
            </a:r>
            <a:r>
              <a:rPr sz="2250" spc="-10" dirty="0">
                <a:latin typeface="Times New Roman"/>
                <a:cs typeface="Times New Roman"/>
              </a:rPr>
              <a:t>2,36</a:t>
            </a:r>
            <a:endParaRPr sz="2250" dirty="0">
              <a:latin typeface="Times New Roman"/>
              <a:cs typeface="Times New Roman"/>
            </a:endParaRPr>
          </a:p>
          <a:p>
            <a:pPr marL="382270" marR="30480" indent="-344805">
              <a:lnSpc>
                <a:spcPct val="100000"/>
              </a:lnSpc>
              <a:spcBef>
                <a:spcPts val="228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82270" algn="l"/>
                <a:tab pos="382905" algn="l"/>
              </a:tabLst>
            </a:pPr>
            <a:r>
              <a:rPr sz="2600" spc="-5" dirty="0">
                <a:latin typeface="Arial"/>
                <a:cs typeface="Arial"/>
              </a:rPr>
              <a:t>¿Cuál es el número medio de fotocopiadoras  </a:t>
            </a:r>
            <a:r>
              <a:rPr sz="2600" spc="-5" dirty="0" err="1">
                <a:latin typeface="Arial"/>
                <a:cs typeface="Arial"/>
              </a:rPr>
              <a:t>ocupadas</a:t>
            </a:r>
            <a:r>
              <a:rPr sz="2600" spc="-5" dirty="0" smtClean="0">
                <a:latin typeface="Arial"/>
                <a:cs typeface="Arial"/>
              </a:rPr>
              <a:t>?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6387" y="5813404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4">
                <a:moveTo>
                  <a:pt x="0" y="0"/>
                </a:moveTo>
                <a:lnTo>
                  <a:pt x="158979" y="0"/>
                </a:lnTo>
              </a:path>
            </a:pathLst>
          </a:custGeom>
          <a:ln w="11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09595" y="5651878"/>
            <a:ext cx="256349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6865" algn="l"/>
              </a:tabLst>
            </a:pPr>
            <a:r>
              <a:rPr sz="2250" i="1" spc="70" dirty="0">
                <a:latin typeface="Times New Roman"/>
                <a:cs typeface="Times New Roman"/>
              </a:rPr>
              <a:t>o	Lss</a:t>
            </a:r>
            <a:r>
              <a:rPr sz="2250" i="1" spc="-160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40" dirty="0">
                <a:latin typeface="Times New Roman"/>
                <a:cs typeface="Times New Roman"/>
              </a:rPr>
              <a:t> </a:t>
            </a:r>
            <a:r>
              <a:rPr sz="2250" i="1" spc="80" dirty="0">
                <a:latin typeface="Times New Roman"/>
                <a:cs typeface="Times New Roman"/>
              </a:rPr>
              <a:t>L</a:t>
            </a:r>
            <a:r>
              <a:rPr sz="2250" i="1" spc="-229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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2250" i="1" spc="75" dirty="0">
                <a:latin typeface="Times New Roman"/>
                <a:cs typeface="Times New Roman"/>
              </a:rPr>
              <a:t>Lq</a:t>
            </a:r>
            <a:r>
              <a:rPr sz="2250" i="1" spc="-110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15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0,62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1263" y="5651878"/>
            <a:ext cx="329184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50" i="1" spc="70" dirty="0">
                <a:latin typeface="Times New Roman"/>
                <a:cs typeface="Times New Roman"/>
              </a:rPr>
              <a:t>S</a:t>
            </a:r>
            <a:r>
              <a:rPr sz="2250" i="1" spc="85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355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Times New Roman"/>
                <a:cs typeface="Times New Roman"/>
              </a:rPr>
              <a:t>1</a:t>
            </a:r>
            <a:r>
              <a:rPr sz="2250" i="1" spc="30" dirty="0">
                <a:latin typeface="Times New Roman"/>
                <a:cs typeface="Times New Roman"/>
              </a:rPr>
              <a:t>p</a:t>
            </a:r>
            <a:r>
              <a:rPr sz="1950" spc="44" baseline="-23504" dirty="0">
                <a:latin typeface="Times New Roman"/>
                <a:cs typeface="Times New Roman"/>
              </a:rPr>
              <a:t>1</a:t>
            </a:r>
            <a:r>
              <a:rPr sz="1950" spc="217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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spc="70" dirty="0">
                <a:latin typeface="Times New Roman"/>
                <a:cs typeface="Times New Roman"/>
              </a:rPr>
              <a:t>2</a:t>
            </a:r>
            <a:r>
              <a:rPr sz="2250" spc="-305" dirty="0">
                <a:latin typeface="Times New Roman"/>
                <a:cs typeface="Times New Roman"/>
              </a:rPr>
              <a:t> </a:t>
            </a:r>
            <a:r>
              <a:rPr sz="2250" i="1" spc="45" dirty="0">
                <a:latin typeface="Times New Roman"/>
                <a:cs typeface="Times New Roman"/>
              </a:rPr>
              <a:t>p</a:t>
            </a:r>
            <a:r>
              <a:rPr sz="1950" spc="67" baseline="-23504" dirty="0">
                <a:latin typeface="Times New Roman"/>
                <a:cs typeface="Times New Roman"/>
              </a:rPr>
              <a:t>2</a:t>
            </a:r>
            <a:r>
              <a:rPr sz="1950" spc="367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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spc="135" dirty="0">
                <a:latin typeface="Times New Roman"/>
                <a:cs typeface="Times New Roman"/>
              </a:rPr>
              <a:t>3</a:t>
            </a:r>
            <a:r>
              <a:rPr sz="2250" i="1" spc="135" dirty="0">
                <a:latin typeface="Times New Roman"/>
                <a:cs typeface="Times New Roman"/>
              </a:rPr>
              <a:t>p</a:t>
            </a:r>
            <a:r>
              <a:rPr sz="1950" i="1" spc="202" baseline="-23504" dirty="0">
                <a:latin typeface="Times New Roman"/>
                <a:cs typeface="Times New Roman"/>
              </a:rPr>
              <a:t>K</a:t>
            </a:r>
            <a:r>
              <a:rPr sz="1950" i="1" spc="787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135" dirty="0">
                <a:latin typeface="Times New Roman"/>
                <a:cs typeface="Times New Roman"/>
              </a:rPr>
              <a:t> </a:t>
            </a:r>
            <a:r>
              <a:rPr sz="2250" spc="5" dirty="0">
                <a:latin typeface="Times New Roman"/>
                <a:cs typeface="Times New Roman"/>
              </a:rPr>
              <a:t>0,622</a:t>
            </a:r>
            <a:endParaRPr sz="2250" dirty="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93625" y="4792560"/>
            <a:ext cx="1641475" cy="460375"/>
            <a:chOff x="3393625" y="4792560"/>
            <a:chExt cx="1641475" cy="460375"/>
          </a:xfrm>
        </p:grpSpPr>
        <p:sp>
          <p:nvSpPr>
            <p:cNvPr id="19" name="object 19"/>
            <p:cNvSpPr/>
            <p:nvPr/>
          </p:nvSpPr>
          <p:spPr>
            <a:xfrm>
              <a:off x="3905288" y="4795307"/>
              <a:ext cx="297815" cy="418465"/>
            </a:xfrm>
            <a:custGeom>
              <a:avLst/>
              <a:gdLst/>
              <a:ahLst/>
              <a:cxnLst/>
              <a:rect l="l" t="t" r="r" b="b"/>
              <a:pathLst>
                <a:path w="297814" h="418464">
                  <a:moveTo>
                    <a:pt x="297582" y="0"/>
                  </a:moveTo>
                  <a:lnTo>
                    <a:pt x="0" y="418126"/>
                  </a:lnTo>
                </a:path>
              </a:pathLst>
            </a:custGeom>
            <a:ln w="5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3625" y="5247114"/>
              <a:ext cx="1641475" cy="0"/>
            </a:xfrm>
            <a:custGeom>
              <a:avLst/>
              <a:gdLst/>
              <a:ahLst/>
              <a:cxnLst/>
              <a:rect l="l" t="t" r="r" b="b"/>
              <a:pathLst>
                <a:path w="1641475">
                  <a:moveTo>
                    <a:pt x="0" y="0"/>
                  </a:moveTo>
                  <a:lnTo>
                    <a:pt x="1641187" y="0"/>
                  </a:lnTo>
                </a:path>
              </a:pathLst>
            </a:custGeom>
            <a:ln w="10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48011" y="4929320"/>
            <a:ext cx="1619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latin typeface="Times New Roman"/>
                <a:cs typeface="Times New Roman"/>
              </a:rPr>
              <a:t>8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2800" y="4621530"/>
            <a:ext cx="17322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73760" algn="l"/>
              </a:tabLst>
            </a:pPr>
            <a:r>
              <a:rPr sz="2100" spc="125" dirty="0">
                <a:latin typeface="Times New Roman"/>
                <a:cs typeface="Times New Roman"/>
              </a:rPr>
              <a:t>3</a:t>
            </a:r>
            <a:r>
              <a:rPr sz="2100" spc="130" dirty="0">
                <a:latin typeface="Times New Roman"/>
                <a:cs typeface="Times New Roman"/>
              </a:rPr>
              <a:t>*</a:t>
            </a:r>
            <a:r>
              <a:rPr sz="2100" spc="-20" dirty="0">
                <a:latin typeface="Times New Roman"/>
                <a:cs typeface="Times New Roman"/>
              </a:rPr>
              <a:t>8</a:t>
            </a:r>
            <a:r>
              <a:rPr sz="4000" spc="-720" dirty="0">
                <a:latin typeface="Symbol"/>
                <a:cs typeface="Symbol"/>
              </a:rPr>
              <a:t></a:t>
            </a:r>
            <a:r>
              <a:rPr sz="3150" spc="30" baseline="14550" dirty="0">
                <a:latin typeface="Times New Roman"/>
                <a:cs typeface="Times New Roman"/>
              </a:rPr>
              <a:t>5</a:t>
            </a:r>
            <a:r>
              <a:rPr sz="3150" baseline="14550" dirty="0">
                <a:latin typeface="Times New Roman"/>
                <a:cs typeface="Times New Roman"/>
              </a:rPr>
              <a:t>	</a:t>
            </a:r>
            <a:r>
              <a:rPr sz="4000" spc="-295" dirty="0">
                <a:latin typeface="Symbol"/>
                <a:cs typeface="Symbol"/>
              </a:rPr>
              <a:t></a:t>
            </a:r>
            <a:r>
              <a:rPr sz="1800" spc="60" baseline="43981" dirty="0">
                <a:latin typeface="Times New Roman"/>
                <a:cs typeface="Times New Roman"/>
              </a:rPr>
              <a:t>3</a:t>
            </a:r>
            <a:r>
              <a:rPr sz="2100" spc="-35" dirty="0">
                <a:latin typeface="Times New Roman"/>
                <a:cs typeface="Times New Roman"/>
              </a:rPr>
              <a:t>0,</a:t>
            </a:r>
            <a:r>
              <a:rPr sz="2100" dirty="0">
                <a:latin typeface="Times New Roman"/>
                <a:cs typeface="Times New Roman"/>
              </a:rPr>
              <a:t>543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93414" y="5034112"/>
            <a:ext cx="8280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5" dirty="0">
                <a:latin typeface="Symbol"/>
                <a:cs typeface="Symbol"/>
              </a:rPr>
              <a:t>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0,027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4819" y="5157589"/>
            <a:ext cx="117919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45" dirty="0">
                <a:latin typeface="Times New Roman"/>
                <a:cs typeface="Times New Roman"/>
              </a:rPr>
              <a:t>3!</a:t>
            </a:r>
            <a:r>
              <a:rPr sz="2750" spc="-45" dirty="0">
                <a:latin typeface="Symbol"/>
                <a:cs typeface="Symbol"/>
              </a:rPr>
              <a:t></a:t>
            </a:r>
            <a:r>
              <a:rPr sz="2100" spc="-45" dirty="0">
                <a:latin typeface="Times New Roman"/>
                <a:cs typeface="Times New Roman"/>
              </a:rPr>
              <a:t>3*8</a:t>
            </a:r>
            <a:r>
              <a:rPr sz="2100" spc="-290" dirty="0">
                <a:latin typeface="Times New Roman"/>
                <a:cs typeface="Times New Roman"/>
              </a:rPr>
              <a:t> </a:t>
            </a:r>
            <a:r>
              <a:rPr sz="2100" spc="25" dirty="0">
                <a:latin typeface="Symbol"/>
                <a:cs typeface="Symbol"/>
              </a:rPr>
              <a:t></a:t>
            </a:r>
            <a:r>
              <a:rPr sz="2100" spc="-295" dirty="0">
                <a:latin typeface="Times New Roman"/>
                <a:cs typeface="Times New Roman"/>
              </a:rPr>
              <a:t> </a:t>
            </a:r>
            <a:r>
              <a:rPr sz="2100" spc="-90" dirty="0">
                <a:latin typeface="Times New Roman"/>
                <a:cs typeface="Times New Roman"/>
              </a:rPr>
              <a:t>5</a:t>
            </a:r>
            <a:r>
              <a:rPr sz="2750" spc="-90" dirty="0">
                <a:latin typeface="Symbol"/>
                <a:cs typeface="Symbol"/>
              </a:rPr>
              <a:t>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17277" y="5034112"/>
            <a:ext cx="5257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25" dirty="0">
                <a:latin typeface="Times New Roman"/>
                <a:cs typeface="Times New Roman"/>
              </a:rPr>
              <a:t>P</a:t>
            </a:r>
            <a:r>
              <a:rPr sz="2100" spc="25" dirty="0">
                <a:latin typeface="Times New Roman"/>
                <a:cs typeface="Times New Roman"/>
              </a:rPr>
              <a:t>3</a:t>
            </a:r>
            <a:r>
              <a:rPr sz="2100" spc="-235" dirty="0">
                <a:latin typeface="Times New Roman"/>
                <a:cs typeface="Times New Roman"/>
              </a:rPr>
              <a:t> </a:t>
            </a:r>
            <a:r>
              <a:rPr sz="2100" spc="25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4288215" y="3264354"/>
            <a:ext cx="418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por la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que  no hayan clientes + 2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por la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 de 1 cliente en el sistema + 1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 *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es-C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6247192" y="483442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-&gt; </a:t>
            </a:r>
            <a:r>
              <a:rPr lang="es-CL" dirty="0" err="1" smtClean="0"/>
              <a:t>Prob</a:t>
            </a:r>
            <a:r>
              <a:rPr lang="es-CL" dirty="0" smtClean="0"/>
              <a:t> que un trabajo     tenga que esperar.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04800" y="6007883"/>
            <a:ext cx="450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1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por la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de 1 cliente en el sistema + 2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.  *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(2) + 3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maq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 * </a:t>
            </a:r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(3)</a:t>
            </a:r>
            <a:endParaRPr lang="es-C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093414" y="6070602"/>
            <a:ext cx="358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>
                <a:solidFill>
                  <a:schemeClr val="bg1">
                    <a:lumMod val="50000"/>
                  </a:schemeClr>
                </a:solidFill>
              </a:rPr>
              <a:t>Num</a:t>
            </a:r>
            <a:r>
              <a:rPr lang="es-CL" dirty="0" smtClean="0">
                <a:solidFill>
                  <a:schemeClr val="bg1">
                    <a:lumMod val="50000"/>
                  </a:schemeClr>
                </a:solidFill>
              </a:rPr>
              <a:t> medio de servidores ocupados</a:t>
            </a:r>
            <a:endParaRPr lang="es-C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893444"/>
            <a:ext cx="2729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Ejemplo </a:t>
            </a:r>
            <a:r>
              <a:rPr sz="3200" spc="-5" dirty="0"/>
              <a:t>3</a:t>
            </a:r>
            <a:r>
              <a:rPr sz="3200" spc="-45" dirty="0"/>
              <a:t> </a:t>
            </a:r>
            <a:r>
              <a:rPr sz="3200" spc="-15" dirty="0"/>
              <a:t>(cont)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616331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45" dirty="0">
                <a:latin typeface="Constantia"/>
                <a:cs typeface="Constantia"/>
              </a:rPr>
              <a:t>¿Cuál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la </a:t>
            </a:r>
            <a:r>
              <a:rPr sz="2600" spc="-15" dirty="0">
                <a:latin typeface="Constantia"/>
                <a:cs typeface="Constantia"/>
              </a:rPr>
              <a:t>probabilidad </a:t>
            </a:r>
            <a:r>
              <a:rPr sz="2600" spc="-10" dirty="0">
                <a:latin typeface="Constantia"/>
                <a:cs typeface="Constantia"/>
              </a:rPr>
              <a:t>de que </a:t>
            </a:r>
            <a:r>
              <a:rPr sz="2600" spc="-20" dirty="0">
                <a:latin typeface="Constantia"/>
                <a:cs typeface="Constantia"/>
              </a:rPr>
              <a:t>hayan</a:t>
            </a:r>
            <a:r>
              <a:rPr sz="2600" spc="-4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dos  </a:t>
            </a:r>
            <a:r>
              <a:rPr sz="2600" spc="-25" dirty="0">
                <a:latin typeface="Constantia"/>
                <a:cs typeface="Constantia"/>
              </a:rPr>
              <a:t>fotocopias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cola?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00155" y="4276100"/>
            <a:ext cx="266065" cy="374015"/>
          </a:xfrm>
          <a:custGeom>
            <a:avLst/>
            <a:gdLst/>
            <a:ahLst/>
            <a:cxnLst/>
            <a:rect l="l" t="t" r="r" b="b"/>
            <a:pathLst>
              <a:path w="266064" h="374014">
                <a:moveTo>
                  <a:pt x="266026" y="0"/>
                </a:moveTo>
                <a:lnTo>
                  <a:pt x="0" y="374003"/>
                </a:lnTo>
              </a:path>
            </a:pathLst>
          </a:custGeom>
          <a:ln w="4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9880" y="3991505"/>
            <a:ext cx="26797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5325" spc="-457" baseline="-7824" dirty="0">
                <a:latin typeface="Symbol"/>
                <a:cs typeface="Symbol"/>
              </a:rPr>
              <a:t></a:t>
            </a:r>
            <a:r>
              <a:rPr sz="1850" spc="-305" dirty="0">
                <a:latin typeface="Times New Roman"/>
                <a:cs typeface="Times New Roman"/>
              </a:rPr>
              <a:t>5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600" y="4038600"/>
            <a:ext cx="1168529" cy="5629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50" spc="-254" dirty="0" smtClean="0">
                <a:latin typeface="Symbol"/>
                <a:cs typeface="Symbol"/>
              </a:rPr>
              <a:t></a:t>
            </a:r>
            <a:r>
              <a:rPr lang="es-CL" sz="3550" spc="-254" dirty="0" smtClean="0">
                <a:latin typeface="Symbol"/>
                <a:cs typeface="Symbol"/>
              </a:rPr>
              <a:t> </a:t>
            </a:r>
            <a:r>
              <a:rPr sz="1650" spc="37" baseline="42929" dirty="0" smtClean="0">
                <a:latin typeface="Times New Roman"/>
                <a:cs typeface="Times New Roman"/>
              </a:rPr>
              <a:t>3</a:t>
            </a:r>
            <a:r>
              <a:rPr sz="1850" spc="-20" dirty="0" smtClean="0">
                <a:latin typeface="Times New Roman"/>
                <a:cs typeface="Times New Roman"/>
              </a:rPr>
              <a:t>0</a:t>
            </a:r>
            <a:r>
              <a:rPr sz="1850" spc="-25" dirty="0" smtClean="0">
                <a:latin typeface="Times New Roman"/>
                <a:cs typeface="Times New Roman"/>
              </a:rPr>
              <a:t>,</a:t>
            </a:r>
            <a:r>
              <a:rPr sz="1850" spc="10" dirty="0" smtClean="0">
                <a:latin typeface="Times New Roman"/>
                <a:cs typeface="Times New Roman"/>
              </a:rPr>
              <a:t>543</a:t>
            </a: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2156" y="4487888"/>
            <a:ext cx="3147444" cy="4437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756920" algn="l"/>
                <a:tab pos="1626870" algn="l"/>
              </a:tabLst>
            </a:pPr>
            <a:r>
              <a:rPr sz="1850" i="1" spc="35" dirty="0">
                <a:latin typeface="Times New Roman"/>
                <a:cs typeface="Times New Roman"/>
              </a:rPr>
              <a:t>P</a:t>
            </a:r>
            <a:r>
              <a:rPr sz="1850" spc="35" dirty="0">
                <a:latin typeface="Times New Roman"/>
                <a:cs typeface="Times New Roman"/>
              </a:rPr>
              <a:t>3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spc="35" dirty="0" smtClean="0">
                <a:latin typeface="Symbol"/>
                <a:cs typeface="Symbol"/>
              </a:rPr>
              <a:t></a:t>
            </a:r>
            <a:r>
              <a:rPr sz="2775" u="sng" spc="52" baseline="225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775" u="sng" spc="52" baseline="225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 </a:t>
            </a:r>
            <a:r>
              <a:rPr sz="2775" u="sng" spc="44" baseline="22522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r>
              <a:rPr sz="2775" u="sng" spc="44" baseline="225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s-CL" sz="2775" u="sng" spc="44" baseline="225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s-CL" sz="2775" u="sng" spc="44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spc="35" dirty="0" smtClean="0">
                <a:latin typeface="Symbol"/>
                <a:cs typeface="Symbol"/>
              </a:rPr>
              <a:t></a:t>
            </a:r>
            <a:r>
              <a:rPr sz="1850" spc="-130" dirty="0" smtClean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0,022</a:t>
            </a: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75003" y="2713797"/>
            <a:ext cx="180340" cy="253365"/>
          </a:xfrm>
          <a:custGeom>
            <a:avLst/>
            <a:gdLst/>
            <a:ahLst/>
            <a:cxnLst/>
            <a:rect l="l" t="t" r="r" b="b"/>
            <a:pathLst>
              <a:path w="180339" h="253364">
                <a:moveTo>
                  <a:pt x="180153" y="0"/>
                </a:moveTo>
                <a:lnTo>
                  <a:pt x="0" y="253356"/>
                </a:lnTo>
              </a:path>
            </a:pathLst>
          </a:custGeom>
          <a:ln w="33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24292" y="2548978"/>
            <a:ext cx="676275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250" spc="-25" dirty="0">
                <a:latin typeface="Times New Roman"/>
                <a:cs typeface="Times New Roman"/>
              </a:rPr>
              <a:t>0,534</a:t>
            </a:r>
            <a:r>
              <a:rPr sz="1250" spc="-25" dirty="0" smtClean="0">
                <a:latin typeface="Times New Roman"/>
                <a:cs typeface="Times New Roman"/>
              </a:rPr>
              <a:t>*</a:t>
            </a:r>
            <a:r>
              <a:rPr sz="2500" spc="-25" dirty="0" smtClean="0">
                <a:latin typeface="Symbol"/>
                <a:cs typeface="Symbol"/>
              </a:rPr>
              <a:t></a:t>
            </a:r>
            <a:r>
              <a:rPr sz="1875" spc="-37" baseline="15555" dirty="0">
                <a:latin typeface="Times New Roman"/>
                <a:cs typeface="Times New Roman"/>
              </a:rPr>
              <a:t>5</a:t>
            </a:r>
            <a:endParaRPr sz="1875" baseline="1555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7800" y="2486660"/>
            <a:ext cx="708420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750" spc="-532" baseline="-12222" dirty="0" smtClean="0">
                <a:latin typeface="Symbol"/>
                <a:cs typeface="Symbol"/>
              </a:rPr>
              <a:t></a:t>
            </a:r>
            <a:r>
              <a:rPr lang="es-CL" sz="3750" spc="-532" baseline="-12222" dirty="0" smtClean="0">
                <a:latin typeface="Symbol"/>
                <a:cs typeface="Symbol"/>
              </a:rPr>
              <a:t>  </a:t>
            </a:r>
            <a:r>
              <a:rPr sz="750" dirty="0" smtClean="0">
                <a:latin typeface="Times New Roman"/>
                <a:cs typeface="Times New Roman"/>
              </a:rPr>
              <a:t>5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2760" y="2961640"/>
            <a:ext cx="7366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latin typeface="Times New Roman"/>
                <a:cs typeface="Times New Roman"/>
              </a:rPr>
              <a:t>5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114" y="2907742"/>
            <a:ext cx="43942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75" baseline="-24444" dirty="0">
                <a:latin typeface="Times New Roman"/>
                <a:cs typeface="Times New Roman"/>
              </a:rPr>
              <a:t>3!3</a:t>
            </a:r>
            <a:r>
              <a:rPr sz="750" dirty="0">
                <a:latin typeface="Times New Roman"/>
                <a:cs typeface="Times New Roman"/>
              </a:rPr>
              <a:t>5</a:t>
            </a:r>
            <a:r>
              <a:rPr sz="750" dirty="0">
                <a:latin typeface="Symbol"/>
                <a:cs typeface="Symbol"/>
              </a:rPr>
              <a:t></a:t>
            </a:r>
            <a:r>
              <a:rPr sz="750" dirty="0">
                <a:latin typeface="Times New Roman"/>
                <a:cs typeface="Times New Roman"/>
              </a:rPr>
              <a:t>3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7307" y="2853694"/>
            <a:ext cx="1920239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961390" algn="l"/>
                <a:tab pos="1190625" algn="l"/>
              </a:tabLst>
            </a:pPr>
            <a:r>
              <a:rPr sz="1250" i="1" spc="20" dirty="0">
                <a:latin typeface="Times New Roman"/>
                <a:cs typeface="Times New Roman"/>
              </a:rPr>
              <a:t>p </a:t>
            </a:r>
            <a:r>
              <a:rPr sz="1250" i="1" spc="120" dirty="0">
                <a:latin typeface="Times New Roman"/>
                <a:cs typeface="Times New Roman"/>
              </a:rPr>
              <a:t> </a:t>
            </a:r>
            <a:r>
              <a:rPr sz="1250" spc="20" dirty="0" smtClean="0">
                <a:latin typeface="Symbol"/>
                <a:cs typeface="Symbol"/>
              </a:rPr>
              <a:t></a:t>
            </a:r>
            <a:r>
              <a:rPr sz="1875" u="sng" spc="30" baseline="222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1875" u="sng" spc="30" baseline="22222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            </a:t>
            </a:r>
            <a:r>
              <a:rPr sz="1875" u="sng" spc="30" baseline="22222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r>
              <a:rPr sz="1875" u="sng" spc="30" baseline="222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50" spc="20" dirty="0">
                <a:latin typeface="Symbol"/>
                <a:cs typeface="Symbol"/>
              </a:rPr>
              <a:t></a:t>
            </a:r>
            <a:r>
              <a:rPr sz="1250" spc="-8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0,00185</a:t>
            </a:r>
            <a:endParaRPr sz="125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851" y="2853694"/>
            <a:ext cx="69850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i="1" spc="20" dirty="0">
                <a:latin typeface="Times New Roman"/>
                <a:cs typeface="Times New Roman"/>
              </a:rPr>
              <a:t>p </a:t>
            </a:r>
            <a:r>
              <a:rPr sz="1250" spc="20" dirty="0">
                <a:latin typeface="Symbol"/>
                <a:cs typeface="Symbol"/>
              </a:rPr>
              <a:t>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0,534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85186" y="2961640"/>
            <a:ext cx="7366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dirty="0">
                <a:latin typeface="Times New Roman"/>
                <a:cs typeface="Times New Roman"/>
              </a:rPr>
              <a:t>o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17" y="3599179"/>
            <a:ext cx="738822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¿Cuál es la probabilidad que </a:t>
            </a:r>
            <a:r>
              <a:rPr sz="2600" spc="-15" dirty="0">
                <a:latin typeface="Arial"/>
                <a:cs typeface="Arial"/>
              </a:rPr>
              <a:t>hayan </a:t>
            </a:r>
            <a:r>
              <a:rPr sz="2600" spc="-10" dirty="0">
                <a:latin typeface="Arial"/>
                <a:cs typeface="Arial"/>
              </a:rPr>
              <a:t>más </a:t>
            </a:r>
            <a:r>
              <a:rPr sz="2600" spc="-5" dirty="0">
                <a:latin typeface="Arial"/>
                <a:cs typeface="Arial"/>
              </a:rPr>
              <a:t>de tres  </a:t>
            </a:r>
            <a:r>
              <a:rPr sz="2600" spc="-10" dirty="0">
                <a:latin typeface="Arial"/>
                <a:cs typeface="Arial"/>
              </a:rPr>
              <a:t>unidades </a:t>
            </a:r>
            <a:r>
              <a:rPr sz="2600" spc="-5" dirty="0">
                <a:latin typeface="Arial"/>
                <a:cs typeface="Arial"/>
              </a:rPr>
              <a:t>en el</a:t>
            </a:r>
            <a:r>
              <a:rPr sz="2600" spc="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sistema?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217" y="4724400"/>
            <a:ext cx="7682383" cy="1016304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R="1474470" algn="r">
              <a:lnSpc>
                <a:spcPct val="100000"/>
              </a:lnSpc>
              <a:spcBef>
                <a:spcPts val="1325"/>
              </a:spcBef>
            </a:pPr>
            <a:r>
              <a:rPr sz="1850" spc="-195" dirty="0">
                <a:latin typeface="Times New Roman"/>
                <a:cs typeface="Times New Roman"/>
              </a:rPr>
              <a:t>3</a:t>
            </a:r>
            <a:r>
              <a:rPr sz="1850" spc="114" dirty="0">
                <a:latin typeface="Times New Roman"/>
                <a:cs typeface="Times New Roman"/>
              </a:rPr>
              <a:t>!</a:t>
            </a:r>
            <a:r>
              <a:rPr sz="1850" spc="155" dirty="0">
                <a:latin typeface="Times New Roman"/>
                <a:cs typeface="Times New Roman"/>
              </a:rPr>
              <a:t>*</a:t>
            </a:r>
            <a:r>
              <a:rPr sz="1850" spc="5" dirty="0">
                <a:latin typeface="Times New Roman"/>
                <a:cs typeface="Times New Roman"/>
              </a:rPr>
              <a:t>3</a:t>
            </a:r>
            <a:r>
              <a:rPr sz="1650" spc="7" baseline="42929" dirty="0">
                <a:latin typeface="Times New Roman"/>
                <a:cs typeface="Times New Roman"/>
              </a:rPr>
              <a:t>0</a:t>
            </a:r>
            <a:endParaRPr sz="1650" baseline="42929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490"/>
              </a:spcBef>
            </a:pPr>
            <a:r>
              <a:rPr sz="2250" i="1" spc="90" dirty="0">
                <a:latin typeface="Times New Roman"/>
                <a:cs typeface="Times New Roman"/>
              </a:rPr>
              <a:t>P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</a:t>
            </a:r>
            <a:r>
              <a:rPr sz="2250" spc="-350" dirty="0">
                <a:latin typeface="Times New Roman"/>
                <a:cs typeface="Times New Roman"/>
              </a:rPr>
              <a:t> </a:t>
            </a:r>
            <a:r>
              <a:rPr sz="2250" spc="135" dirty="0">
                <a:latin typeface="Times New Roman"/>
                <a:cs typeface="Times New Roman"/>
              </a:rPr>
              <a:t>1</a:t>
            </a:r>
            <a:r>
              <a:rPr sz="2250" spc="135" dirty="0">
                <a:latin typeface="Symbol"/>
                <a:cs typeface="Symbol"/>
              </a:rPr>
              <a:t>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i="1" spc="35" dirty="0">
                <a:latin typeface="Times New Roman"/>
                <a:cs typeface="Times New Roman"/>
              </a:rPr>
              <a:t>p</a:t>
            </a:r>
            <a:r>
              <a:rPr sz="1950" spc="52" baseline="-23504" dirty="0">
                <a:latin typeface="Times New Roman"/>
                <a:cs typeface="Times New Roman"/>
              </a:rPr>
              <a:t>0</a:t>
            </a:r>
            <a:r>
              <a:rPr sz="1950" spc="367" baseline="-23504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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i="1" spc="-30" dirty="0">
                <a:latin typeface="Times New Roman"/>
                <a:cs typeface="Times New Roman"/>
              </a:rPr>
              <a:t>p</a:t>
            </a:r>
            <a:r>
              <a:rPr sz="1950" spc="-44" baseline="-23504" dirty="0">
                <a:latin typeface="Times New Roman"/>
                <a:cs typeface="Times New Roman"/>
              </a:rPr>
              <a:t>1</a:t>
            </a:r>
            <a:r>
              <a:rPr sz="1950" spc="217" baseline="-23504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</a:t>
            </a:r>
            <a:r>
              <a:rPr sz="2250" spc="45" dirty="0">
                <a:latin typeface="Times New Roman"/>
                <a:cs typeface="Times New Roman"/>
              </a:rPr>
              <a:t> </a:t>
            </a:r>
            <a:r>
              <a:rPr lang="es-CL" sz="2400" i="1" spc="25" dirty="0" smtClean="0">
                <a:latin typeface="Times New Roman"/>
                <a:cs typeface="Times New Roman"/>
              </a:rPr>
              <a:t>p</a:t>
            </a:r>
            <a:r>
              <a:rPr lang="es-CL" sz="2000" spc="37" baseline="-23504" dirty="0" smtClean="0">
                <a:latin typeface="Times New Roman"/>
                <a:cs typeface="Times New Roman"/>
              </a:rPr>
              <a:t>2</a:t>
            </a:r>
            <a:r>
              <a:rPr lang="es-CL" sz="2400" spc="85" dirty="0">
                <a:latin typeface="Symbol"/>
                <a:cs typeface="Symbol"/>
              </a:rPr>
              <a:t> </a:t>
            </a:r>
            <a:r>
              <a:rPr lang="es-CL" sz="2400" spc="37" baseline="-23504" dirty="0" smtClean="0">
                <a:latin typeface="Times New Roman"/>
                <a:cs typeface="Times New Roman"/>
              </a:rPr>
              <a:t> </a:t>
            </a:r>
            <a:r>
              <a:rPr sz="2250" i="1" spc="25" dirty="0" smtClean="0">
                <a:latin typeface="Times New Roman"/>
                <a:cs typeface="Times New Roman"/>
              </a:rPr>
              <a:t>p</a:t>
            </a:r>
            <a:r>
              <a:rPr sz="1950" spc="37" baseline="-23504" dirty="0" smtClean="0">
                <a:latin typeface="Times New Roman"/>
                <a:cs typeface="Times New Roman"/>
              </a:rPr>
              <a:t>3</a:t>
            </a:r>
            <a:r>
              <a:rPr sz="1950" spc="525" baseline="-23504" dirty="0" smtClean="0">
                <a:latin typeface="Times New Roman"/>
                <a:cs typeface="Times New Roman"/>
              </a:rPr>
              <a:t> </a:t>
            </a:r>
            <a:r>
              <a:rPr sz="2250" spc="190" dirty="0">
                <a:latin typeface="Symbol"/>
                <a:cs typeface="Symbol"/>
              </a:rPr>
              <a:t></a:t>
            </a:r>
            <a:r>
              <a:rPr sz="2250" spc="190" dirty="0">
                <a:latin typeface="Times New Roman"/>
                <a:cs typeface="Times New Roman"/>
              </a:rPr>
              <a:t>1</a:t>
            </a:r>
            <a:r>
              <a:rPr sz="2250" spc="190" dirty="0">
                <a:latin typeface="Symbol"/>
                <a:cs typeface="Symbol"/>
              </a:rPr>
              <a:t>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0,534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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0,333</a:t>
            </a:r>
            <a:r>
              <a:rPr sz="2250" spc="-345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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0,104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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0,022</a:t>
            </a:r>
            <a:r>
              <a:rPr sz="2250" spc="-125" dirty="0">
                <a:latin typeface="Times New Roman"/>
                <a:cs typeface="Times New Roman"/>
              </a:rPr>
              <a:t> </a:t>
            </a:r>
            <a:r>
              <a:rPr sz="2250" spc="85" dirty="0">
                <a:latin typeface="Symbol"/>
                <a:cs typeface="Symbol"/>
              </a:rPr>
              <a:t></a:t>
            </a:r>
            <a:r>
              <a:rPr sz="2250" spc="-140" dirty="0">
                <a:latin typeface="Times New Roman"/>
                <a:cs typeface="Times New Roman"/>
              </a:rPr>
              <a:t> </a:t>
            </a:r>
            <a:r>
              <a:rPr sz="2250" spc="5" dirty="0">
                <a:latin typeface="Times New Roman"/>
                <a:cs typeface="Times New Roman"/>
              </a:rPr>
              <a:t>0,007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42585" y="6048681"/>
            <a:ext cx="541401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50215" algn="l"/>
                <a:tab pos="1234440" algn="l"/>
              </a:tabLst>
            </a:pPr>
            <a:r>
              <a:rPr sz="2250" i="1" spc="75" dirty="0">
                <a:latin typeface="Times New Roman"/>
                <a:cs typeface="Times New Roman"/>
              </a:rPr>
              <a:t>o	</a:t>
            </a:r>
            <a:r>
              <a:rPr sz="2250" i="1" spc="-10" dirty="0">
                <a:latin typeface="Times New Roman"/>
                <a:cs typeface="Times New Roman"/>
              </a:rPr>
              <a:t>bien	</a:t>
            </a:r>
            <a:r>
              <a:rPr sz="2250" i="1" spc="90" dirty="0">
                <a:latin typeface="Times New Roman"/>
                <a:cs typeface="Times New Roman"/>
              </a:rPr>
              <a:t>P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35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Pk</a:t>
            </a:r>
            <a:r>
              <a:rPr sz="2250" i="1" spc="-5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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p</a:t>
            </a:r>
            <a:r>
              <a:rPr sz="1950" spc="37" baseline="-23504" dirty="0">
                <a:latin typeface="Times New Roman"/>
                <a:cs typeface="Times New Roman"/>
              </a:rPr>
              <a:t>3</a:t>
            </a:r>
            <a:r>
              <a:rPr sz="1950" spc="517" baseline="-23504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14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0,027</a:t>
            </a:r>
            <a:r>
              <a:rPr sz="2250" spc="-229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</a:t>
            </a:r>
            <a:r>
              <a:rPr sz="2250" spc="-28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0,022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spc="80" dirty="0">
                <a:latin typeface="Symbol"/>
                <a:cs typeface="Symbol"/>
              </a:rPr>
              <a:t></a:t>
            </a:r>
            <a:r>
              <a:rPr sz="2250" spc="-145" dirty="0">
                <a:latin typeface="Times New Roman"/>
                <a:cs typeface="Times New Roman"/>
              </a:rPr>
              <a:t> </a:t>
            </a:r>
            <a:r>
              <a:rPr sz="2250" spc="5" dirty="0">
                <a:latin typeface="Times New Roman"/>
                <a:cs typeface="Times New Roman"/>
              </a:rPr>
              <a:t>0,006</a:t>
            </a: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598754"/>
            <a:ext cx="27514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Ejemplo</a:t>
            </a:r>
            <a:r>
              <a:rPr spc="-70" dirty="0"/>
              <a:t> </a:t>
            </a:r>
            <a:r>
              <a:rPr spc="-5" dirty="0"/>
              <a:t>4.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39366"/>
            <a:ext cx="8086090" cy="44157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631190" marR="5080" algn="just">
              <a:lnSpc>
                <a:spcPct val="90000"/>
              </a:lnSpc>
              <a:spcBef>
                <a:spcPts val="360"/>
              </a:spcBef>
            </a:pPr>
            <a:r>
              <a:rPr sz="2100" spc="5" dirty="0">
                <a:latin typeface="Constantia"/>
                <a:cs typeface="Constantia"/>
              </a:rPr>
              <a:t>Seis </a:t>
            </a:r>
            <a:r>
              <a:rPr sz="2100" spc="-5" dirty="0">
                <a:latin typeface="Constantia"/>
                <a:cs typeface="Constantia"/>
              </a:rPr>
              <a:t>empleados atienden </a:t>
            </a:r>
            <a:r>
              <a:rPr sz="2100" dirty="0">
                <a:latin typeface="Constantia"/>
                <a:cs typeface="Constantia"/>
              </a:rPr>
              <a:t>seis cajas </a:t>
            </a:r>
            <a:r>
              <a:rPr sz="2100" spc="-10" dirty="0">
                <a:latin typeface="Constantia"/>
                <a:cs typeface="Constantia"/>
              </a:rPr>
              <a:t>para </a:t>
            </a:r>
            <a:r>
              <a:rPr sz="2100" spc="-5" dirty="0">
                <a:latin typeface="Constantia"/>
                <a:cs typeface="Constantia"/>
              </a:rPr>
              <a:t>clientes </a:t>
            </a:r>
            <a:r>
              <a:rPr sz="2100" spc="5" dirty="0">
                <a:latin typeface="Constantia"/>
                <a:cs typeface="Constantia"/>
              </a:rPr>
              <a:t>que </a:t>
            </a:r>
            <a:r>
              <a:rPr sz="2100" spc="-5" dirty="0">
                <a:latin typeface="Constantia"/>
                <a:cs typeface="Constantia"/>
              </a:rPr>
              <a:t>llegan </a:t>
            </a:r>
            <a:r>
              <a:rPr sz="2100" spc="5" dirty="0">
                <a:latin typeface="Constantia"/>
                <a:cs typeface="Constantia"/>
              </a:rPr>
              <a:t>a </a:t>
            </a:r>
            <a:r>
              <a:rPr sz="2100" dirty="0">
                <a:latin typeface="Constantia"/>
                <a:cs typeface="Constantia"/>
              </a:rPr>
              <a:t>una  tasa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promedio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12</a:t>
            </a:r>
            <a:r>
              <a:rPr sz="2100" spc="-1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clientes/hora.</a:t>
            </a:r>
            <a:r>
              <a:rPr sz="2100" spc="1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Cada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empleado</a:t>
            </a:r>
            <a:r>
              <a:rPr sz="2100" spc="-6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puede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atender  </a:t>
            </a:r>
            <a:r>
              <a:rPr sz="2100" spc="5" dirty="0">
                <a:latin typeface="Constantia"/>
                <a:cs typeface="Constantia"/>
              </a:rPr>
              <a:t>a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una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tasa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media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15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clientes/hora.</a:t>
            </a:r>
            <a:endParaRPr sz="2100">
              <a:latin typeface="Constantia"/>
              <a:cs typeface="Constantia"/>
            </a:endParaRPr>
          </a:p>
          <a:p>
            <a:pPr marL="631190" algn="just">
              <a:lnSpc>
                <a:spcPct val="100000"/>
              </a:lnSpc>
              <a:spcBef>
                <a:spcPts val="270"/>
              </a:spcBef>
            </a:pPr>
            <a:r>
              <a:rPr sz="2100" spc="5" dirty="0">
                <a:latin typeface="Constantia"/>
                <a:cs typeface="Constantia"/>
              </a:rPr>
              <a:t>Se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tiene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las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siguientes</a:t>
            </a:r>
            <a:r>
              <a:rPr sz="2100" spc="-1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políticas</a:t>
            </a:r>
            <a:r>
              <a:rPr sz="2100" spc="-16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atención:</a:t>
            </a:r>
            <a:endParaRPr sz="2100">
              <a:latin typeface="Constantia"/>
              <a:cs typeface="Constantia"/>
            </a:endParaRPr>
          </a:p>
          <a:p>
            <a:pPr marL="631190" indent="-619125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238"/>
              <a:buAutoNum type="romanLcParenR"/>
              <a:tabLst>
                <a:tab pos="631190" algn="l"/>
                <a:tab pos="631825" algn="l"/>
              </a:tabLst>
            </a:pPr>
            <a:r>
              <a:rPr sz="2100" dirty="0">
                <a:latin typeface="Constantia"/>
                <a:cs typeface="Constantia"/>
              </a:rPr>
              <a:t>Empleados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trabajan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equipo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</a:t>
            </a:r>
            <a:r>
              <a:rPr sz="2100" spc="-10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6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cajas,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una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sola</a:t>
            </a:r>
            <a:r>
              <a:rPr sz="2100" spc="-15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cola.</a:t>
            </a:r>
            <a:endParaRPr sz="2100">
              <a:latin typeface="Constantia"/>
              <a:cs typeface="Constantia"/>
            </a:endParaRPr>
          </a:p>
          <a:p>
            <a:pPr marL="631190" indent="-61912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238"/>
              <a:buAutoNum type="romanLcParenR"/>
              <a:tabLst>
                <a:tab pos="631190" algn="l"/>
                <a:tab pos="631825" algn="l"/>
              </a:tabLst>
            </a:pPr>
            <a:r>
              <a:rPr sz="2100" spc="-20" dirty="0">
                <a:latin typeface="Constantia"/>
                <a:cs typeface="Constantia"/>
              </a:rPr>
              <a:t>Trabajan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equipos</a:t>
            </a:r>
            <a:r>
              <a:rPr sz="2100" spc="-14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2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cajas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y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una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cola</a:t>
            </a:r>
            <a:r>
              <a:rPr sz="2100" spc="-15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común.</a:t>
            </a:r>
            <a:endParaRPr sz="2100">
              <a:latin typeface="Constantia"/>
              <a:cs typeface="Constantia"/>
            </a:endParaRPr>
          </a:p>
          <a:p>
            <a:pPr marL="631190" indent="-619125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238"/>
              <a:buAutoNum type="romanLcParenR"/>
              <a:tabLst>
                <a:tab pos="631190" algn="l"/>
                <a:tab pos="631825" algn="l"/>
              </a:tabLst>
            </a:pPr>
            <a:r>
              <a:rPr sz="2100" spc="-20" dirty="0">
                <a:latin typeface="Constantia"/>
                <a:cs typeface="Constantia"/>
              </a:rPr>
              <a:t>Trabajan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equipo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3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cajas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y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cola</a:t>
            </a:r>
            <a:r>
              <a:rPr sz="2100" spc="-15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común.</a:t>
            </a:r>
            <a:endParaRPr sz="2100">
              <a:latin typeface="Constantia"/>
              <a:cs typeface="Constantia"/>
            </a:endParaRPr>
          </a:p>
          <a:p>
            <a:pPr marL="631190" indent="-61912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238"/>
              <a:buAutoNum type="romanLcParenR"/>
              <a:tabLst>
                <a:tab pos="631190" algn="l"/>
                <a:tab pos="631825" algn="l"/>
              </a:tabLst>
            </a:pPr>
            <a:r>
              <a:rPr sz="2100" spc="-20" dirty="0">
                <a:latin typeface="Constantia"/>
                <a:cs typeface="Constantia"/>
              </a:rPr>
              <a:t>Trabajan </a:t>
            </a:r>
            <a:r>
              <a:rPr sz="2100" dirty="0">
                <a:latin typeface="Constantia"/>
                <a:cs typeface="Constantia"/>
              </a:rPr>
              <a:t>cada uno</a:t>
            </a:r>
            <a:r>
              <a:rPr sz="2100" spc="-229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individualmente.</a:t>
            </a:r>
            <a:endParaRPr sz="2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100" spc="10" dirty="0">
                <a:latin typeface="Constantia"/>
                <a:cs typeface="Constantia"/>
              </a:rPr>
              <a:t>1.-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Determine</a:t>
            </a:r>
            <a:r>
              <a:rPr sz="2100" spc="-13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la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opción</a:t>
            </a:r>
            <a:r>
              <a:rPr sz="2100" spc="-15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menor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tiempo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cola.</a:t>
            </a:r>
            <a:endParaRPr sz="2100">
              <a:latin typeface="Constantia"/>
              <a:cs typeface="Constantia"/>
            </a:endParaRPr>
          </a:p>
          <a:p>
            <a:pPr marL="12700">
              <a:lnSpc>
                <a:spcPts val="2400"/>
              </a:lnSpc>
              <a:spcBef>
                <a:spcPts val="244"/>
              </a:spcBef>
            </a:pPr>
            <a:r>
              <a:rPr sz="2100" spc="5" dirty="0">
                <a:latin typeface="Constantia"/>
                <a:cs typeface="Constantia"/>
              </a:rPr>
              <a:t>2.-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determine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la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probabilidad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una</a:t>
            </a:r>
            <a:r>
              <a:rPr sz="2100" spc="-7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unidad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llegue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no</a:t>
            </a:r>
            <a:r>
              <a:rPr sz="2100" spc="-9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tenga</a:t>
            </a:r>
            <a:r>
              <a:rPr sz="2100" spc="-15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que</a:t>
            </a:r>
            <a:endParaRPr sz="2100">
              <a:latin typeface="Constantia"/>
              <a:cs typeface="Constantia"/>
            </a:endParaRPr>
          </a:p>
          <a:p>
            <a:pPr marL="631190">
              <a:lnSpc>
                <a:spcPts val="2400"/>
              </a:lnSpc>
            </a:pPr>
            <a:r>
              <a:rPr sz="2100" spc="-30" dirty="0">
                <a:latin typeface="Constantia"/>
                <a:cs typeface="Constantia"/>
              </a:rPr>
              <a:t>esperar.</a:t>
            </a:r>
            <a:endParaRPr sz="2100">
              <a:latin typeface="Constantia"/>
              <a:cs typeface="Constantia"/>
            </a:endParaRPr>
          </a:p>
          <a:p>
            <a:pPr marL="12700">
              <a:lnSpc>
                <a:spcPts val="2400"/>
              </a:lnSpc>
              <a:spcBef>
                <a:spcPts val="240"/>
              </a:spcBef>
            </a:pPr>
            <a:r>
              <a:rPr sz="2100" spc="5" dirty="0">
                <a:latin typeface="Constantia"/>
                <a:cs typeface="Constantia"/>
              </a:rPr>
              <a:t>3.-</a:t>
            </a:r>
            <a:r>
              <a:rPr sz="2100" spc="-1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Encuentre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la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probabilidad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de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que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hayan</a:t>
            </a:r>
            <a:r>
              <a:rPr sz="2100" spc="-3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3</a:t>
            </a:r>
            <a:r>
              <a:rPr sz="2100" spc="-5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o</a:t>
            </a:r>
            <a:r>
              <a:rPr sz="2100" spc="-6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más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unidades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en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cola</a:t>
            </a:r>
            <a:endParaRPr sz="2100">
              <a:latin typeface="Constantia"/>
              <a:cs typeface="Constantia"/>
            </a:endParaRPr>
          </a:p>
          <a:p>
            <a:pPr marL="631190">
              <a:lnSpc>
                <a:spcPts val="2400"/>
              </a:lnSpc>
            </a:pPr>
            <a:r>
              <a:rPr sz="2100" spc="5" dirty="0">
                <a:latin typeface="Constantia"/>
                <a:cs typeface="Constantia"/>
              </a:rPr>
              <a:t>en </a:t>
            </a:r>
            <a:r>
              <a:rPr sz="2100" dirty="0">
                <a:latin typeface="Constantia"/>
                <a:cs typeface="Constantia"/>
              </a:rPr>
              <a:t>cada</a:t>
            </a:r>
            <a:r>
              <a:rPr sz="2100" spc="-24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opción.</a:t>
            </a:r>
            <a:endParaRPr sz="21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5024" y="1277111"/>
            <a:ext cx="7598664" cy="2276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56791"/>
            <a:ext cx="438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Descripción </a:t>
            </a:r>
            <a:r>
              <a:rPr sz="3600" dirty="0"/>
              <a:t>del</a:t>
            </a:r>
            <a:r>
              <a:rPr sz="3600" spc="-70" dirty="0"/>
              <a:t> </a:t>
            </a:r>
            <a:r>
              <a:rPr sz="3600" dirty="0"/>
              <a:t>modelo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6244" y="1877390"/>
            <a:ext cx="8081645" cy="40684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7020" marR="5080" indent="-274320" algn="just">
              <a:lnSpc>
                <a:spcPts val="2500"/>
              </a:lnSpc>
              <a:spcBef>
                <a:spcPts val="6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Hay </a:t>
            </a:r>
            <a:r>
              <a:rPr sz="2600" spc="-5" dirty="0">
                <a:latin typeface="Constantia"/>
                <a:cs typeface="Constantia"/>
              </a:rPr>
              <a:t>una sola </a:t>
            </a:r>
            <a:r>
              <a:rPr sz="2600" spc="-15" dirty="0">
                <a:latin typeface="Constantia"/>
                <a:cs typeface="Constantia"/>
              </a:rPr>
              <a:t>cola, cuya </a:t>
            </a:r>
            <a:r>
              <a:rPr sz="2600" spc="-5" dirty="0">
                <a:latin typeface="Constantia"/>
                <a:cs typeface="Constantia"/>
              </a:rPr>
              <a:t>capacidad </a:t>
            </a:r>
            <a:r>
              <a:rPr sz="2600" dirty="0">
                <a:latin typeface="Constantia"/>
                <a:cs typeface="Constantia"/>
              </a:rPr>
              <a:t>es </a:t>
            </a:r>
            <a:r>
              <a:rPr sz="2600" spc="5" dirty="0">
                <a:latin typeface="Constantia"/>
                <a:cs typeface="Constantia"/>
              </a:rPr>
              <a:t>finita </a:t>
            </a:r>
            <a:r>
              <a:rPr sz="2600" dirty="0">
                <a:latin typeface="Constantia"/>
                <a:cs typeface="Constantia"/>
              </a:rPr>
              <a:t>(M&lt;20), </a:t>
            </a:r>
            <a:r>
              <a:rPr sz="2600" spc="-5" dirty="0">
                <a:latin typeface="Constantia"/>
                <a:cs typeface="Constantia"/>
              </a:rPr>
              <a:t>y  </a:t>
            </a:r>
            <a:r>
              <a:rPr sz="2600" spc="-15" dirty="0">
                <a:latin typeface="Constantia"/>
                <a:cs typeface="Constantia"/>
              </a:rPr>
              <a:t>un </a:t>
            </a:r>
            <a:r>
              <a:rPr sz="2600" spc="-25" dirty="0">
                <a:latin typeface="Constantia"/>
                <a:cs typeface="Constantia"/>
              </a:rPr>
              <a:t>servidor, </a:t>
            </a:r>
            <a:r>
              <a:rPr sz="2600" spc="15" dirty="0">
                <a:latin typeface="Constantia"/>
                <a:cs typeface="Constantia"/>
              </a:rPr>
              <a:t>La </a:t>
            </a:r>
            <a:r>
              <a:rPr sz="2600" spc="-10" dirty="0">
                <a:latin typeface="Constantia"/>
                <a:cs typeface="Constantia"/>
              </a:rPr>
              <a:t>disciplina </a:t>
            </a:r>
            <a:r>
              <a:rPr sz="2600" spc="-20" dirty="0">
                <a:latin typeface="Constantia"/>
                <a:cs typeface="Constantia"/>
              </a:rPr>
              <a:t>será</a:t>
            </a:r>
            <a:r>
              <a:rPr sz="2600" spc="-25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FIFO</a:t>
            </a:r>
            <a:endParaRPr sz="2600">
              <a:latin typeface="Constantia"/>
              <a:cs typeface="Constantia"/>
            </a:endParaRPr>
          </a:p>
          <a:p>
            <a:pPr marL="287020" marR="6350" indent="-274320" algn="just">
              <a:lnSpc>
                <a:spcPct val="80000"/>
              </a:lnSpc>
              <a:spcBef>
                <a:spcPts val="64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10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llegadas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producen </a:t>
            </a:r>
            <a:r>
              <a:rPr sz="2600" dirty="0">
                <a:latin typeface="Constantia"/>
                <a:cs typeface="Constantia"/>
              </a:rPr>
              <a:t>según </a:t>
            </a:r>
            <a:r>
              <a:rPr sz="2600" spc="-15" dirty="0">
                <a:latin typeface="Constantia"/>
                <a:cs typeface="Constantia"/>
              </a:rPr>
              <a:t>un proceso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Poisson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donde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 por 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</a:t>
            </a:r>
            <a:r>
              <a:rPr sz="2600" spc="-5" dirty="0">
                <a:latin typeface="Constantia"/>
                <a:cs typeface="Constantia"/>
              </a:rPr>
              <a:t>medio entre  </a:t>
            </a:r>
            <a:r>
              <a:rPr sz="2600" spc="-10" dirty="0">
                <a:latin typeface="Constantia"/>
                <a:cs typeface="Constantia"/>
              </a:rPr>
              <a:t>llegadas, </a:t>
            </a:r>
            <a:r>
              <a:rPr sz="2600" spc="-5" dirty="0">
                <a:latin typeface="Constantia"/>
                <a:cs typeface="Constantia"/>
              </a:rPr>
              <a:t>Los tiempos </a:t>
            </a:r>
            <a:r>
              <a:rPr sz="2600" spc="-20" dirty="0">
                <a:latin typeface="Constantia"/>
                <a:cs typeface="Constantia"/>
              </a:rPr>
              <a:t>entre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tiempos de </a:t>
            </a:r>
            <a:r>
              <a:rPr sz="2600" spc="5" dirty="0">
                <a:latin typeface="Constantia"/>
                <a:cs typeface="Constantia"/>
              </a:rPr>
              <a:t>servicio </a:t>
            </a:r>
            <a:r>
              <a:rPr sz="2600" spc="-5" dirty="0">
                <a:latin typeface="Constantia"/>
                <a:cs typeface="Constantia"/>
              </a:rPr>
              <a:t>también </a:t>
            </a:r>
            <a:r>
              <a:rPr sz="2600" spc="10" dirty="0">
                <a:latin typeface="Constantia"/>
                <a:cs typeface="Constantia"/>
              </a:rPr>
              <a:t>se 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), </a:t>
            </a:r>
            <a:r>
              <a:rPr sz="2600" spc="-10" dirty="0">
                <a:latin typeface="Constantia"/>
                <a:cs typeface="Constantia"/>
              </a:rPr>
              <a:t>de tal manera que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 </a:t>
            </a: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que </a:t>
            </a:r>
            <a:r>
              <a:rPr sz="2600" dirty="0">
                <a:latin typeface="Constantia"/>
                <a:cs typeface="Constantia"/>
              </a:rPr>
              <a:t>cada servidor </a:t>
            </a:r>
            <a:r>
              <a:rPr sz="2600" spc="-5" dirty="0">
                <a:latin typeface="Constantia"/>
                <a:cs typeface="Constantia"/>
              </a:rPr>
              <a:t>es capaz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atender </a:t>
            </a:r>
            <a:r>
              <a:rPr sz="2600" dirty="0">
                <a:latin typeface="Constantia"/>
                <a:cs typeface="Constantia"/>
              </a:rPr>
              <a:t>por </a:t>
            </a:r>
            <a:r>
              <a:rPr sz="2600" spc="-5" dirty="0">
                <a:latin typeface="Constantia"/>
                <a:cs typeface="Constantia"/>
              </a:rPr>
              <a:t>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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2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servicio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963039"/>
            <a:ext cx="1993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0AD0D9"/>
                </a:solidFill>
                <a:latin typeface="Wingdings 2"/>
                <a:cs typeface="Wingdings 2"/>
              </a:rPr>
              <a:t></a:t>
            </a:r>
            <a:endParaRPr sz="2450">
              <a:latin typeface="Wingdings 2"/>
              <a:cs typeface="Wingdings 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862660"/>
            <a:ext cx="53632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/>
                <a:cs typeface="Arial"/>
              </a:rPr>
              <a:t>Condición </a:t>
            </a:r>
            <a:r>
              <a:rPr sz="3200" b="1" spc="-5" dirty="0">
                <a:latin typeface="Arial"/>
                <a:cs typeface="Arial"/>
              </a:rPr>
              <a:t>de </a:t>
            </a:r>
            <a:r>
              <a:rPr sz="3200" b="1" spc="-15" dirty="0">
                <a:latin typeface="Arial"/>
                <a:cs typeface="Arial"/>
              </a:rPr>
              <a:t>no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saturación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568" y="1746961"/>
            <a:ext cx="755650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99800"/>
              </a:lnSpc>
              <a:spcBef>
                <a:spcPts val="10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10" dirty="0">
                <a:latin typeface="Arial"/>
                <a:cs typeface="Arial"/>
              </a:rPr>
              <a:t>Se </a:t>
            </a:r>
            <a:r>
              <a:rPr sz="2600" dirty="0">
                <a:latin typeface="Arial"/>
                <a:cs typeface="Arial"/>
              </a:rPr>
              <a:t>demuestra que </a:t>
            </a:r>
            <a:r>
              <a:rPr sz="2600" spc="5" dirty="0">
                <a:latin typeface="Arial"/>
                <a:cs typeface="Arial"/>
              </a:rPr>
              <a:t>si </a:t>
            </a:r>
            <a:r>
              <a:rPr sz="2600" spc="-5" dirty="0">
                <a:latin typeface="Symbol"/>
                <a:cs typeface="Symbol"/>
              </a:rPr>
              <a:t></a:t>
            </a:r>
            <a:r>
              <a:rPr sz="2600" spc="-5" dirty="0">
                <a:latin typeface="Arial"/>
                <a:cs typeface="Arial"/>
              </a:rPr>
              <a:t>,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sistema </a:t>
            </a:r>
            <a:r>
              <a:rPr sz="2600" spc="5" dirty="0">
                <a:latin typeface="Arial"/>
                <a:cs typeface="Arial"/>
              </a:rPr>
              <a:t>se </a:t>
            </a:r>
            <a:r>
              <a:rPr sz="2600" spc="-5" dirty="0">
                <a:latin typeface="Arial"/>
                <a:cs typeface="Arial"/>
              </a:rPr>
              <a:t>satura, 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30" dirty="0">
                <a:latin typeface="Arial"/>
                <a:cs typeface="Arial"/>
              </a:rPr>
              <a:t>decir,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dirty="0">
                <a:latin typeface="Arial"/>
                <a:cs typeface="Arial"/>
              </a:rPr>
              <a:t>número </a:t>
            </a:r>
            <a:r>
              <a:rPr sz="2600" spc="-10" dirty="0">
                <a:latin typeface="Arial"/>
                <a:cs typeface="Arial"/>
              </a:rPr>
              <a:t>de </a:t>
            </a:r>
            <a:r>
              <a:rPr sz="2600" spc="-5" dirty="0">
                <a:latin typeface="Arial"/>
                <a:cs typeface="Arial"/>
              </a:rPr>
              <a:t>clientes </a:t>
            </a:r>
            <a:r>
              <a:rPr sz="2600" spc="5" dirty="0">
                <a:latin typeface="Arial"/>
                <a:cs typeface="Arial"/>
              </a:rPr>
              <a:t>en la </a:t>
            </a:r>
            <a:r>
              <a:rPr sz="2600" dirty="0">
                <a:latin typeface="Arial"/>
                <a:cs typeface="Arial"/>
              </a:rPr>
              <a:t>cola </a:t>
            </a:r>
            <a:r>
              <a:rPr sz="2600" spc="-5" dirty="0">
                <a:latin typeface="Arial"/>
                <a:cs typeface="Arial"/>
              </a:rPr>
              <a:t>crece  indefinidamente </a:t>
            </a:r>
            <a:r>
              <a:rPr sz="2600" dirty="0">
                <a:latin typeface="Arial"/>
                <a:cs typeface="Arial"/>
              </a:rPr>
              <a:t>con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tiempo, </a:t>
            </a:r>
            <a:r>
              <a:rPr sz="2600" spc="-10" dirty="0">
                <a:latin typeface="Arial"/>
                <a:cs typeface="Arial"/>
              </a:rPr>
              <a:t>Por </a:t>
            </a:r>
            <a:r>
              <a:rPr sz="2600" dirty="0">
                <a:latin typeface="Arial"/>
                <a:cs typeface="Arial"/>
              </a:rPr>
              <a:t>consiguiente,  </a:t>
            </a:r>
            <a:r>
              <a:rPr sz="2600" spc="-5" dirty="0">
                <a:latin typeface="Arial"/>
                <a:cs typeface="Arial"/>
              </a:rPr>
              <a:t>la condición </a:t>
            </a:r>
            <a:r>
              <a:rPr sz="2600" spc="-10" dirty="0">
                <a:latin typeface="Arial"/>
                <a:cs typeface="Arial"/>
              </a:rPr>
              <a:t>de no </a:t>
            </a:r>
            <a:r>
              <a:rPr sz="2600" spc="-5" dirty="0">
                <a:latin typeface="Arial"/>
                <a:cs typeface="Arial"/>
              </a:rPr>
              <a:t>saturación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será: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1248" y="3988127"/>
            <a:ext cx="24066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i="1" spc="-40" dirty="0">
                <a:latin typeface="Symbol"/>
                <a:cs typeface="Symbol"/>
              </a:rPr>
              <a:t>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1248" y="3723680"/>
            <a:ext cx="915669" cy="462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850" i="1" spc="5" dirty="0">
                <a:latin typeface="Times New Roman"/>
                <a:cs typeface="Times New Roman"/>
              </a:rPr>
              <a:t>donde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3085" y="3703068"/>
            <a:ext cx="330644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2416810" algn="l"/>
              </a:tabLst>
            </a:pPr>
            <a:r>
              <a:rPr sz="3000" i="1" spc="-40" dirty="0">
                <a:latin typeface="Symbol"/>
                <a:cs typeface="Symbol"/>
              </a:rPr>
              <a:t></a:t>
            </a:r>
            <a:r>
              <a:rPr sz="3000" i="1" spc="60" dirty="0">
                <a:latin typeface="Times New Roman"/>
                <a:cs typeface="Times New Roman"/>
              </a:rPr>
              <a:t> </a:t>
            </a:r>
            <a:r>
              <a:rPr sz="2850" spc="45" dirty="0">
                <a:latin typeface="Symbol"/>
                <a:cs typeface="Symbol"/>
              </a:rPr>
              <a:t></a:t>
            </a:r>
            <a:r>
              <a:rPr sz="2850" spc="-400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1,	</a:t>
            </a:r>
            <a:r>
              <a:rPr sz="3000" i="1" spc="-40" dirty="0">
                <a:latin typeface="Symbol"/>
                <a:cs typeface="Symbol"/>
              </a:rPr>
              <a:t></a:t>
            </a:r>
            <a:r>
              <a:rPr sz="3000" i="1" spc="-40" dirty="0">
                <a:latin typeface="Times New Roman"/>
                <a:cs typeface="Times New Roman"/>
              </a:rPr>
              <a:t> </a:t>
            </a:r>
            <a:r>
              <a:rPr sz="2850" spc="45" dirty="0">
                <a:latin typeface="Symbol"/>
                <a:cs typeface="Symbol"/>
              </a:rPr>
              <a:t></a:t>
            </a:r>
            <a:r>
              <a:rPr sz="2850" spc="270" dirty="0">
                <a:latin typeface="Times New Roman"/>
                <a:cs typeface="Times New Roman"/>
              </a:rPr>
              <a:t> </a:t>
            </a:r>
            <a:r>
              <a:rPr sz="4500" i="1" u="heavy" spc="-60" baseline="3333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4500" baseline="3333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568" y="4750384"/>
            <a:ext cx="755967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Nosotros </a:t>
            </a:r>
            <a:r>
              <a:rPr sz="2600" dirty="0">
                <a:latin typeface="Arial"/>
                <a:cs typeface="Arial"/>
              </a:rPr>
              <a:t>sólo </a:t>
            </a:r>
            <a:r>
              <a:rPr sz="2600" spc="-5" dirty="0">
                <a:latin typeface="Arial"/>
                <a:cs typeface="Arial"/>
              </a:rPr>
              <a:t>estudiaremos </a:t>
            </a:r>
            <a:r>
              <a:rPr sz="2600" dirty="0">
                <a:latin typeface="Arial"/>
                <a:cs typeface="Arial"/>
              </a:rPr>
              <a:t>las colas que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15" dirty="0">
                <a:latin typeface="Arial"/>
                <a:cs typeface="Arial"/>
              </a:rPr>
              <a:t>se  </a:t>
            </a:r>
            <a:r>
              <a:rPr sz="2600" spc="-5" dirty="0">
                <a:latin typeface="Arial"/>
                <a:cs typeface="Arial"/>
              </a:rPr>
              <a:t>saturan, </a:t>
            </a:r>
            <a:r>
              <a:rPr sz="2600" dirty="0">
                <a:latin typeface="Arial"/>
                <a:cs typeface="Arial"/>
              </a:rPr>
              <a:t>Cuando una </a:t>
            </a:r>
            <a:r>
              <a:rPr sz="2600" spc="-5" dirty="0">
                <a:latin typeface="Arial"/>
                <a:cs typeface="Arial"/>
              </a:rPr>
              <a:t>cola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-5" dirty="0">
                <a:latin typeface="Arial"/>
                <a:cs typeface="Arial"/>
              </a:rPr>
              <a:t>se </a:t>
            </a:r>
            <a:r>
              <a:rPr sz="2600" dirty="0">
                <a:latin typeface="Arial"/>
                <a:cs typeface="Arial"/>
              </a:rPr>
              <a:t>satura, </a:t>
            </a:r>
            <a:r>
              <a:rPr sz="2600" spc="-5" dirty="0">
                <a:latin typeface="Arial"/>
                <a:cs typeface="Arial"/>
              </a:rPr>
              <a:t>también  se dice </a:t>
            </a:r>
            <a:r>
              <a:rPr sz="2600" spc="-10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alcanza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estado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estacionario,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862660"/>
            <a:ext cx="29305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/>
                <a:cs typeface="Arial"/>
              </a:rPr>
              <a:t>Probabilidades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445" y="1761490"/>
            <a:ext cx="8126730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82270" marR="30480" indent="-344805" algn="just">
              <a:lnSpc>
                <a:spcPct val="90100"/>
              </a:lnSpc>
              <a:spcBef>
                <a:spcPts val="385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82905" algn="l"/>
              </a:tabLst>
            </a:pPr>
            <a:r>
              <a:rPr sz="2400" dirty="0">
                <a:latin typeface="Arial"/>
                <a:cs typeface="Arial"/>
              </a:rPr>
              <a:t>Suponiendo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el </a:t>
            </a:r>
            <a:r>
              <a:rPr sz="2400" spc="-5" dirty="0">
                <a:latin typeface="Arial"/>
                <a:cs typeface="Arial"/>
              </a:rPr>
              <a:t>sistema </a:t>
            </a:r>
            <a:r>
              <a:rPr sz="2400" spc="-1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se satura, </a:t>
            </a:r>
            <a:r>
              <a:rPr sz="2400" spc="-1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deducen </a:t>
            </a:r>
            <a:r>
              <a:rPr sz="2400" spc="-5" dirty="0">
                <a:latin typeface="Arial"/>
                <a:cs typeface="Arial"/>
              </a:rPr>
              <a:t>las  </a:t>
            </a:r>
            <a:r>
              <a:rPr sz="2400" dirty="0">
                <a:latin typeface="Arial"/>
                <a:cs typeface="Arial"/>
              </a:rPr>
              <a:t>siguientes fórmulas </a:t>
            </a:r>
            <a:r>
              <a:rPr sz="2400" spc="-5" dirty="0">
                <a:latin typeface="Arial"/>
                <a:cs typeface="Arial"/>
              </a:rPr>
              <a:t>para las </a:t>
            </a:r>
            <a:r>
              <a:rPr sz="2400" dirty="0">
                <a:latin typeface="Arial"/>
                <a:cs typeface="Arial"/>
              </a:rPr>
              <a:t>probabilidades </a:t>
            </a:r>
            <a:r>
              <a:rPr sz="2400" spc="5" dirty="0">
                <a:latin typeface="Arial"/>
                <a:cs typeface="Arial"/>
              </a:rPr>
              <a:t>p</a:t>
            </a:r>
            <a:r>
              <a:rPr sz="2400" spc="7" baseline="-20833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que  haya n </a:t>
            </a:r>
            <a:r>
              <a:rPr sz="2400" dirty="0">
                <a:latin typeface="Arial"/>
                <a:cs typeface="Arial"/>
              </a:rPr>
              <a:t>clientes en el sistema, donde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10" dirty="0">
                <a:latin typeface="Symbol"/>
                <a:cs typeface="Symbol"/>
              </a:rPr>
              <a:t>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71799"/>
            <a:ext cx="6172200" cy="3062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862660"/>
            <a:ext cx="4662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/>
                <a:cs typeface="Arial"/>
              </a:rPr>
              <a:t>Medidas </a:t>
            </a:r>
            <a:r>
              <a:rPr sz="3200" b="1" spc="-5" dirty="0">
                <a:latin typeface="Arial"/>
                <a:cs typeface="Arial"/>
              </a:rPr>
              <a:t>de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rendimiento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1722660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Número medio de clientes 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cola: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5446" y="2747322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5">
                <a:moveTo>
                  <a:pt x="0" y="0"/>
                </a:moveTo>
                <a:lnTo>
                  <a:pt x="2013240" y="0"/>
                </a:lnTo>
              </a:path>
            </a:pathLst>
          </a:custGeom>
          <a:ln w="13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7264" y="2489591"/>
            <a:ext cx="1282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30" dirty="0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0777" y="2706121"/>
            <a:ext cx="1282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i="1" spc="30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0454" y="2191796"/>
            <a:ext cx="2007870" cy="9937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  <a:tabLst>
                <a:tab pos="1864360" algn="l"/>
              </a:tabLst>
            </a:pPr>
            <a:r>
              <a:rPr sz="2700" spc="20" dirty="0">
                <a:latin typeface="Times New Roman"/>
                <a:cs typeface="Times New Roman"/>
              </a:rPr>
              <a:t>(</a:t>
            </a:r>
            <a:r>
              <a:rPr sz="2850" i="1" spc="-45" dirty="0">
                <a:latin typeface="Symbol"/>
                <a:cs typeface="Symbol"/>
              </a:rPr>
              <a:t></a:t>
            </a:r>
            <a:r>
              <a:rPr sz="2850" spc="-130" dirty="0">
                <a:latin typeface="Times New Roman"/>
                <a:cs typeface="Times New Roman"/>
              </a:rPr>
              <a:t> </a:t>
            </a:r>
            <a:r>
              <a:rPr sz="2700" spc="40" dirty="0">
                <a:latin typeface="Symbol"/>
                <a:cs typeface="Symbol"/>
              </a:rPr>
              <a:t></a:t>
            </a:r>
            <a:r>
              <a:rPr sz="2700" spc="-175" dirty="0">
                <a:latin typeface="Times New Roman"/>
                <a:cs typeface="Times New Roman"/>
              </a:rPr>
              <a:t> </a:t>
            </a:r>
            <a:r>
              <a:rPr sz="2850" i="1" spc="130" dirty="0">
                <a:latin typeface="Symbol"/>
                <a:cs typeface="Symbol"/>
              </a:rPr>
              <a:t></a:t>
            </a:r>
            <a:r>
              <a:rPr sz="2700" spc="-5" dirty="0">
                <a:latin typeface="Times New Roman"/>
                <a:cs typeface="Times New Roman"/>
              </a:rPr>
              <a:t>)</a:t>
            </a:r>
            <a:r>
              <a:rPr sz="2700" spc="-250" dirty="0">
                <a:latin typeface="Times New Roman"/>
                <a:cs typeface="Times New Roman"/>
              </a:rPr>
              <a:t>(</a:t>
            </a:r>
            <a:r>
              <a:rPr sz="2700" spc="210" dirty="0">
                <a:latin typeface="Times New Roman"/>
                <a:cs typeface="Times New Roman"/>
              </a:rPr>
              <a:t>1</a:t>
            </a:r>
            <a:r>
              <a:rPr sz="2700" spc="40" dirty="0">
                <a:latin typeface="Symbol"/>
                <a:cs typeface="Symbol"/>
              </a:rPr>
              <a:t></a:t>
            </a:r>
            <a:r>
              <a:rPr sz="2700" spc="75" dirty="0">
                <a:latin typeface="Times New Roman"/>
                <a:cs typeface="Times New Roman"/>
              </a:rPr>
              <a:t> </a:t>
            </a:r>
            <a:r>
              <a:rPr sz="2700" i="1" spc="35" dirty="0">
                <a:latin typeface="Times New Roman"/>
                <a:cs typeface="Times New Roman"/>
              </a:rPr>
              <a:t>p</a:t>
            </a:r>
            <a:r>
              <a:rPr sz="2700" i="1" dirty="0">
                <a:latin typeface="Times New Roman"/>
                <a:cs typeface="Times New Roman"/>
              </a:rPr>
              <a:t>	</a:t>
            </a:r>
            <a:r>
              <a:rPr sz="2700" spc="20" dirty="0">
                <a:latin typeface="Times New Roman"/>
                <a:cs typeface="Times New Roman"/>
              </a:rPr>
              <a:t>)</a:t>
            </a:r>
            <a:endParaRPr sz="2700">
              <a:latin typeface="Times New Roman"/>
              <a:cs typeface="Times New Roman"/>
            </a:endParaRPr>
          </a:p>
          <a:p>
            <a:pPr marR="13335" algn="ctr">
              <a:lnSpc>
                <a:spcPct val="100000"/>
              </a:lnSpc>
              <a:spcBef>
                <a:spcPts val="395"/>
              </a:spcBef>
            </a:pPr>
            <a:r>
              <a:rPr sz="2850" i="1" spc="-45" dirty="0">
                <a:latin typeface="Symbol"/>
                <a:cs typeface="Symbol"/>
              </a:rPr>
              <a:t>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8604" y="2478225"/>
            <a:ext cx="1290955" cy="436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14020" algn="l"/>
              </a:tabLst>
            </a:pPr>
            <a:r>
              <a:rPr sz="2700" i="1" spc="40" dirty="0">
                <a:latin typeface="Times New Roman"/>
                <a:cs typeface="Times New Roman"/>
              </a:rPr>
              <a:t>L	</a:t>
            </a:r>
            <a:r>
              <a:rPr sz="2700" spc="40" dirty="0">
                <a:latin typeface="Symbol"/>
                <a:cs typeface="Symbol"/>
              </a:rPr>
              <a:t></a:t>
            </a:r>
            <a:r>
              <a:rPr sz="2700" spc="40" dirty="0">
                <a:latin typeface="Times New Roman"/>
                <a:cs typeface="Times New Roman"/>
              </a:rPr>
              <a:t> </a:t>
            </a:r>
            <a:r>
              <a:rPr sz="2700" i="1" spc="60" dirty="0">
                <a:latin typeface="Times New Roman"/>
                <a:cs typeface="Times New Roman"/>
              </a:rPr>
              <a:t>M</a:t>
            </a:r>
            <a:r>
              <a:rPr sz="2700" i="1" spc="-50" dirty="0">
                <a:latin typeface="Times New Roman"/>
                <a:cs typeface="Times New Roman"/>
              </a:rPr>
              <a:t> </a:t>
            </a:r>
            <a:r>
              <a:rPr sz="2700" spc="40" dirty="0">
                <a:latin typeface="Symbol"/>
                <a:cs typeface="Symbol"/>
              </a:rPr>
              <a:t>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3383026"/>
            <a:ext cx="6744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Usamos razonamientos </a:t>
            </a:r>
            <a:r>
              <a:rPr sz="2400" spc="-15" dirty="0">
                <a:latin typeface="Arial"/>
                <a:cs typeface="Arial"/>
              </a:rPr>
              <a:t>ya </a:t>
            </a:r>
            <a:r>
              <a:rPr sz="2400" spc="-5" dirty="0">
                <a:latin typeface="Arial"/>
                <a:cs typeface="Arial"/>
              </a:rPr>
              <a:t>vistos </a:t>
            </a:r>
            <a:r>
              <a:rPr sz="2400" dirty="0">
                <a:latin typeface="Arial"/>
                <a:cs typeface="Arial"/>
              </a:rPr>
              <a:t>para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obtener: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4688" y="4394487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>
                <a:moveTo>
                  <a:pt x="0" y="0"/>
                </a:moveTo>
                <a:lnTo>
                  <a:pt x="272390" y="0"/>
                </a:lnTo>
              </a:path>
            </a:pathLst>
          </a:custGeom>
          <a:ln w="139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27700" y="3905949"/>
            <a:ext cx="57023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050" spc="37" baseline="-34979" dirty="0">
                <a:latin typeface="Symbol"/>
                <a:cs typeface="Symbol"/>
              </a:rPr>
              <a:t></a:t>
            </a:r>
            <a:r>
              <a:rPr sz="4050" spc="375" baseline="-34979" dirty="0">
                <a:latin typeface="Times New Roman"/>
                <a:cs typeface="Times New Roman"/>
              </a:rPr>
              <a:t> </a:t>
            </a:r>
            <a:r>
              <a:rPr sz="2700" spc="25" dirty="0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2945" y="4353001"/>
            <a:ext cx="1276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spc="25" dirty="0">
                <a:latin typeface="Times New Roman"/>
                <a:cs typeface="Times New Roman"/>
              </a:rPr>
              <a:t>q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1060" y="4123370"/>
            <a:ext cx="988694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6245" algn="l"/>
              </a:tabLst>
            </a:pPr>
            <a:r>
              <a:rPr sz="2700" i="1" spc="40" dirty="0">
                <a:latin typeface="Times New Roman"/>
                <a:cs typeface="Times New Roman"/>
              </a:rPr>
              <a:t>W	</a:t>
            </a:r>
            <a:r>
              <a:rPr sz="2700" spc="25" dirty="0">
                <a:latin typeface="Symbol"/>
                <a:cs typeface="Symbol"/>
              </a:rPr>
              <a:t></a:t>
            </a:r>
            <a:r>
              <a:rPr sz="2700" spc="-315" dirty="0">
                <a:latin typeface="Times New Roman"/>
                <a:cs typeface="Times New Roman"/>
              </a:rPr>
              <a:t> </a:t>
            </a:r>
            <a:r>
              <a:rPr sz="2700" i="1" spc="40" dirty="0">
                <a:latin typeface="Times New Roman"/>
                <a:cs typeface="Times New Roman"/>
              </a:rPr>
              <a:t>W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8983" y="5061953"/>
            <a:ext cx="2389505" cy="45268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i="1" spc="-5" dirty="0">
                <a:latin typeface="Times New Roman"/>
                <a:cs typeface="Times New Roman"/>
              </a:rPr>
              <a:t>L</a:t>
            </a:r>
            <a:r>
              <a:rPr sz="2325" i="1" spc="-7" baseline="-25089" dirty="0">
                <a:latin typeface="Times New Roman"/>
                <a:cs typeface="Times New Roman"/>
              </a:rPr>
              <a:t>q </a:t>
            </a:r>
            <a:r>
              <a:rPr sz="2700" spc="75" dirty="0">
                <a:latin typeface="Symbol"/>
                <a:cs typeface="Symbol"/>
              </a:rPr>
              <a:t></a:t>
            </a:r>
            <a:r>
              <a:rPr sz="2700" spc="75" dirty="0">
                <a:latin typeface="Times New Roman"/>
                <a:cs typeface="Times New Roman"/>
              </a:rPr>
              <a:t> </a:t>
            </a:r>
            <a:r>
              <a:rPr sz="2850" i="1" spc="50" dirty="0">
                <a:latin typeface="Symbol"/>
                <a:cs typeface="Symbol"/>
              </a:rPr>
              <a:t></a:t>
            </a:r>
            <a:r>
              <a:rPr sz="2700" spc="50" dirty="0">
                <a:latin typeface="Times New Roman"/>
                <a:cs typeface="Times New Roman"/>
              </a:rPr>
              <a:t>(1</a:t>
            </a:r>
            <a:r>
              <a:rPr sz="2700" spc="50">
                <a:latin typeface="Symbol"/>
                <a:cs typeface="Symbol"/>
              </a:rPr>
              <a:t></a:t>
            </a:r>
            <a:r>
              <a:rPr sz="2700" spc="10">
                <a:latin typeface="Times New Roman"/>
                <a:cs typeface="Times New Roman"/>
              </a:rPr>
              <a:t> </a:t>
            </a:r>
            <a:r>
              <a:rPr lang="es-CL" sz="2700" i="1" spc="-25">
                <a:latin typeface="Times New Roman"/>
                <a:cs typeface="Times New Roman"/>
              </a:rPr>
              <a:t>p</a:t>
            </a:r>
            <a:r>
              <a:rPr lang="es-CL" sz="2325" i="1" spc="-37" baseline="-25089" smtClean="0">
                <a:latin typeface="Times New Roman"/>
                <a:cs typeface="Times New Roman"/>
              </a:rPr>
              <a:t>0</a:t>
            </a:r>
            <a:r>
              <a:rPr sz="2700" spc="-25" smtClean="0">
                <a:latin typeface="Times New Roman"/>
                <a:cs typeface="Times New Roman"/>
              </a:rPr>
              <a:t>)</a:t>
            </a:r>
            <a:r>
              <a:rPr sz="2700" i="1" spc="-25" smtClean="0">
                <a:latin typeface="Times New Roman"/>
                <a:cs typeface="Times New Roman"/>
              </a:rPr>
              <a:t>W</a:t>
            </a:r>
            <a:r>
              <a:rPr sz="2325" i="1" spc="-37" baseline="-25089" smtClean="0">
                <a:latin typeface="Times New Roman"/>
                <a:cs typeface="Times New Roman"/>
              </a:rPr>
              <a:t>q</a:t>
            </a:r>
            <a:endParaRPr sz="2325" baseline="-2508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0916" y="4373915"/>
            <a:ext cx="2423160" cy="1151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i="1" spc="-60" dirty="0">
                <a:latin typeface="Symbol"/>
                <a:cs typeface="Symbol"/>
              </a:rPr>
              <a:t></a:t>
            </a:r>
            <a:endParaRPr sz="2850">
              <a:latin typeface="Symbol"/>
              <a:cs typeface="Symbol"/>
            </a:endParaRPr>
          </a:p>
          <a:p>
            <a:pPr marL="187960">
              <a:lnSpc>
                <a:spcPct val="100000"/>
              </a:lnSpc>
              <a:spcBef>
                <a:spcPts val="2200"/>
              </a:spcBef>
            </a:pPr>
            <a:r>
              <a:rPr sz="2700" i="1" spc="45" dirty="0">
                <a:latin typeface="Times New Roman"/>
                <a:cs typeface="Times New Roman"/>
              </a:rPr>
              <a:t>L</a:t>
            </a:r>
            <a:r>
              <a:rPr sz="2700" i="1" spc="-135" dirty="0">
                <a:latin typeface="Times New Roman"/>
                <a:cs typeface="Times New Roman"/>
              </a:rPr>
              <a:t> </a:t>
            </a:r>
            <a:r>
              <a:rPr sz="2700" spc="45">
                <a:latin typeface="Symbol"/>
                <a:cs typeface="Symbol"/>
              </a:rPr>
              <a:t></a:t>
            </a:r>
            <a:r>
              <a:rPr sz="2700" spc="-70">
                <a:latin typeface="Times New Roman"/>
                <a:cs typeface="Times New Roman"/>
              </a:rPr>
              <a:t> </a:t>
            </a:r>
            <a:r>
              <a:rPr lang="es-CL" sz="2700" i="1" spc="-5">
                <a:latin typeface="Times New Roman"/>
                <a:cs typeface="Times New Roman"/>
              </a:rPr>
              <a:t>L</a:t>
            </a:r>
            <a:r>
              <a:rPr lang="es-CL" sz="2325" i="1" spc="-7" baseline="-25089">
                <a:latin typeface="Times New Roman"/>
                <a:cs typeface="Times New Roman"/>
              </a:rPr>
              <a:t>q</a:t>
            </a:r>
            <a:r>
              <a:rPr sz="2700" i="1" spc="-320" smtClean="0">
                <a:latin typeface="Times New Roman"/>
                <a:cs typeface="Times New Roman"/>
              </a:rPr>
              <a:t> </a:t>
            </a:r>
            <a:r>
              <a:rPr sz="2700" spc="45" dirty="0">
                <a:latin typeface="Symbol"/>
                <a:cs typeface="Symbol"/>
              </a:rPr>
              <a:t></a:t>
            </a:r>
            <a:r>
              <a:rPr sz="2700" spc="-315" dirty="0">
                <a:latin typeface="Times New Roman"/>
                <a:cs typeface="Times New Roman"/>
              </a:rPr>
              <a:t> </a:t>
            </a:r>
            <a:r>
              <a:rPr sz="2700" spc="-10" dirty="0">
                <a:latin typeface="Times New Roman"/>
                <a:cs typeface="Times New Roman"/>
              </a:rPr>
              <a:t>(1</a:t>
            </a:r>
            <a:r>
              <a:rPr sz="2700" spc="-10">
                <a:latin typeface="Symbol"/>
                <a:cs typeface="Symbol"/>
              </a:rPr>
              <a:t></a:t>
            </a:r>
            <a:r>
              <a:rPr sz="2700" spc="10">
                <a:latin typeface="Times New Roman"/>
                <a:cs typeface="Times New Roman"/>
              </a:rPr>
              <a:t> </a:t>
            </a:r>
            <a:r>
              <a:rPr lang="es-CL" sz="2700" i="1" spc="-25">
                <a:latin typeface="Times New Roman"/>
                <a:cs typeface="Times New Roman"/>
              </a:rPr>
              <a:t>p</a:t>
            </a:r>
            <a:r>
              <a:rPr lang="es-CL" sz="2325" i="1" spc="-37" baseline="-25089">
                <a:latin typeface="Times New Roman"/>
                <a:cs typeface="Times New Roman"/>
              </a:rPr>
              <a:t>0</a:t>
            </a:r>
            <a:r>
              <a:rPr sz="2700" smtClean="0">
                <a:latin typeface="Times New Roman"/>
                <a:cs typeface="Times New Roman"/>
              </a:rPr>
              <a:t>)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39751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5" dirty="0"/>
              <a:t>Elementos </a:t>
            </a:r>
            <a:r>
              <a:rPr sz="3200" spc="-5" dirty="0"/>
              <a:t>a</a:t>
            </a:r>
            <a:r>
              <a:rPr sz="3200" spc="10" dirty="0"/>
              <a:t> </a:t>
            </a:r>
            <a:r>
              <a:rPr sz="3200" spc="-20" dirty="0"/>
              <a:t>considerar: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749550" y="1334479"/>
            <a:ext cx="3823334" cy="72135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 algn="r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pc="-10" dirty="0">
                <a:latin typeface="Constantia"/>
                <a:cs typeface="Constantia"/>
              </a:rPr>
              <a:t>Llamaremos </a:t>
            </a:r>
            <a:r>
              <a:rPr b="1" spc="-10" dirty="0">
                <a:latin typeface="Constantia"/>
                <a:cs typeface="Constantia"/>
              </a:rPr>
              <a:t>clientes</a:t>
            </a:r>
            <a:r>
              <a:rPr spc="-10" dirty="0">
                <a:latin typeface="Constantia"/>
                <a:cs typeface="Constantia"/>
              </a:rPr>
              <a:t>, trabajos o tareas a los que demandan  </a:t>
            </a:r>
            <a:r>
              <a:rPr spc="-10" dirty="0" err="1">
                <a:latin typeface="Constantia"/>
                <a:cs typeface="Constantia"/>
              </a:rPr>
              <a:t>servicio</a:t>
            </a:r>
            <a:r>
              <a:rPr spc="-10" dirty="0">
                <a:latin typeface="Constantia"/>
                <a:cs typeface="Constantia"/>
              </a:rPr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336129" y="4051852"/>
            <a:ext cx="4572000" cy="14035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7020" marR="5715" indent="-274320">
              <a:lnSpc>
                <a:spcPts val="2590"/>
              </a:lnSpc>
              <a:spcBef>
                <a:spcPts val="144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71463" algn="l"/>
              </a:tabLst>
            </a:pPr>
            <a:r>
              <a:rPr lang="es-MX" spc="-25" dirty="0" smtClean="0">
                <a:latin typeface="Constantia"/>
                <a:cs typeface="Constantia"/>
              </a:rPr>
              <a:t>Una </a:t>
            </a:r>
            <a:r>
              <a:rPr lang="es-MX" b="1" spc="-15" dirty="0" smtClean="0">
                <a:latin typeface="Constantia"/>
                <a:cs typeface="Constantia"/>
              </a:rPr>
              <a:t>cola </a:t>
            </a:r>
            <a:r>
              <a:rPr lang="es-MX" spc="-5" dirty="0" smtClean="0">
                <a:latin typeface="Constantia"/>
                <a:cs typeface="Constantia"/>
              </a:rPr>
              <a:t>son </a:t>
            </a:r>
            <a:r>
              <a:rPr lang="es-MX" spc="-10" dirty="0" smtClean="0">
                <a:latin typeface="Constantia"/>
                <a:cs typeface="Constantia"/>
              </a:rPr>
              <a:t>clientes que esperan recibir </a:t>
            </a:r>
            <a:r>
              <a:rPr lang="es-MX" dirty="0" smtClean="0">
                <a:latin typeface="Constantia"/>
                <a:cs typeface="Constantia"/>
              </a:rPr>
              <a:t>un </a:t>
            </a:r>
            <a:r>
              <a:rPr lang="es-MX" spc="-10" dirty="0" smtClean="0">
                <a:latin typeface="Constantia"/>
                <a:cs typeface="Constantia"/>
              </a:rPr>
              <a:t>determinado  </a:t>
            </a:r>
            <a:r>
              <a:rPr lang="es-MX" spc="-5" dirty="0" smtClean="0">
                <a:latin typeface="Constantia"/>
                <a:cs typeface="Constantia"/>
              </a:rPr>
              <a:t>servicio. </a:t>
            </a:r>
            <a:r>
              <a:rPr lang="es-MX" dirty="0" smtClean="0">
                <a:latin typeface="Constantia"/>
                <a:cs typeface="Constantia"/>
              </a:rPr>
              <a:t>E</a:t>
            </a:r>
            <a:r>
              <a:rPr lang="es-MX" spc="-15" dirty="0" smtClean="0">
                <a:latin typeface="Constantia"/>
                <a:cs typeface="Constantia"/>
              </a:rPr>
              <a:t>s</a:t>
            </a:r>
            <a:r>
              <a:rPr lang="es-MX" spc="-35" dirty="0" smtClean="0">
                <a:latin typeface="Constantia"/>
                <a:cs typeface="Constantia"/>
              </a:rPr>
              <a:t>t</a:t>
            </a:r>
            <a:r>
              <a:rPr lang="es-MX" dirty="0" smtClean="0">
                <a:latin typeface="Constantia"/>
                <a:cs typeface="Constantia"/>
              </a:rPr>
              <a:t>e</a:t>
            </a:r>
            <a:r>
              <a:rPr lang="es-MX" dirty="0">
                <a:latin typeface="Constantia"/>
                <a:cs typeface="Constantia"/>
              </a:rPr>
              <a:t> </a:t>
            </a:r>
            <a:r>
              <a:rPr lang="es-MX" spc="-15" dirty="0" smtClean="0">
                <a:latin typeface="Constantia"/>
                <a:cs typeface="Constantia"/>
              </a:rPr>
              <a:t>s</a:t>
            </a:r>
            <a:r>
              <a:rPr lang="es-MX" dirty="0" smtClean="0">
                <a:latin typeface="Constantia"/>
                <a:cs typeface="Constantia"/>
              </a:rPr>
              <a:t>e</a:t>
            </a:r>
            <a:r>
              <a:rPr lang="es-MX" spc="40" dirty="0" smtClean="0">
                <a:latin typeface="Constantia"/>
                <a:cs typeface="Constantia"/>
              </a:rPr>
              <a:t>r</a:t>
            </a:r>
            <a:r>
              <a:rPr lang="es-MX" dirty="0" smtClean="0">
                <a:latin typeface="Constantia"/>
                <a:cs typeface="Constantia"/>
              </a:rPr>
              <a:t>v</a:t>
            </a:r>
            <a:r>
              <a:rPr lang="es-MX" spc="5" dirty="0" smtClean="0">
                <a:latin typeface="Constantia"/>
                <a:cs typeface="Constantia"/>
              </a:rPr>
              <a:t>i</a:t>
            </a:r>
            <a:r>
              <a:rPr lang="es-MX" spc="-5" dirty="0" smtClean="0">
                <a:latin typeface="Constantia"/>
                <a:cs typeface="Constantia"/>
              </a:rPr>
              <a:t>c</a:t>
            </a:r>
            <a:r>
              <a:rPr lang="es-MX" spc="-15" dirty="0" smtClean="0">
                <a:latin typeface="Constantia"/>
                <a:cs typeface="Constantia"/>
              </a:rPr>
              <a:t>i</a:t>
            </a:r>
            <a:r>
              <a:rPr lang="es-MX" dirty="0" smtClean="0">
                <a:latin typeface="Constantia"/>
                <a:cs typeface="Constantia"/>
              </a:rPr>
              <a:t>o </a:t>
            </a:r>
            <a:r>
              <a:rPr lang="es-MX" spc="-5" dirty="0" smtClean="0">
                <a:latin typeface="Constantia"/>
                <a:cs typeface="Constantia"/>
              </a:rPr>
              <a:t>l</a:t>
            </a:r>
            <a:r>
              <a:rPr lang="es-MX" dirty="0" smtClean="0">
                <a:latin typeface="Constantia"/>
                <a:cs typeface="Constantia"/>
              </a:rPr>
              <a:t>o p</a:t>
            </a:r>
            <a:r>
              <a:rPr lang="es-MX" spc="-35" dirty="0" smtClean="0">
                <a:latin typeface="Constantia"/>
                <a:cs typeface="Constantia"/>
              </a:rPr>
              <a:t>r</a:t>
            </a:r>
            <a:r>
              <a:rPr lang="es-MX" dirty="0" smtClean="0">
                <a:latin typeface="Constantia"/>
                <a:cs typeface="Constantia"/>
              </a:rPr>
              <a:t>opo</a:t>
            </a:r>
            <a:r>
              <a:rPr lang="es-MX" spc="-35" dirty="0" smtClean="0">
                <a:latin typeface="Constantia"/>
                <a:cs typeface="Constantia"/>
              </a:rPr>
              <a:t>r</a:t>
            </a:r>
            <a:r>
              <a:rPr lang="es-MX" spc="-5" dirty="0" smtClean="0">
                <a:latin typeface="Constantia"/>
                <a:cs typeface="Constantia"/>
              </a:rPr>
              <a:t>c</a:t>
            </a:r>
            <a:r>
              <a:rPr lang="es-MX" spc="-15" dirty="0" smtClean="0">
                <a:latin typeface="Constantia"/>
                <a:cs typeface="Constantia"/>
              </a:rPr>
              <a:t>i</a:t>
            </a:r>
            <a:r>
              <a:rPr lang="es-MX" dirty="0" smtClean="0">
                <a:latin typeface="Constantia"/>
                <a:cs typeface="Constantia"/>
              </a:rPr>
              <a:t>o</a:t>
            </a:r>
            <a:r>
              <a:rPr lang="es-MX" spc="-10" dirty="0" smtClean="0">
                <a:latin typeface="Constantia"/>
                <a:cs typeface="Constantia"/>
              </a:rPr>
              <a:t>n</a:t>
            </a:r>
            <a:r>
              <a:rPr lang="es-MX" dirty="0" smtClean="0">
                <a:latin typeface="Constantia"/>
                <a:cs typeface="Constantia"/>
              </a:rPr>
              <a:t>a	</a:t>
            </a:r>
            <a:r>
              <a:rPr lang="es-MX" spc="-5" dirty="0" smtClean="0">
                <a:latin typeface="Constantia"/>
                <a:cs typeface="Constantia"/>
              </a:rPr>
              <a:t>un</a:t>
            </a:r>
            <a:r>
              <a:rPr lang="es-MX" dirty="0" smtClean="0">
                <a:latin typeface="Constantia"/>
                <a:cs typeface="Constantia"/>
              </a:rPr>
              <a:t>o	o	</a:t>
            </a:r>
            <a:r>
              <a:rPr lang="es-MX" spc="-35" dirty="0" smtClean="0">
                <a:latin typeface="Constantia"/>
                <a:cs typeface="Constantia"/>
              </a:rPr>
              <a:t>v</a:t>
            </a:r>
            <a:r>
              <a:rPr lang="es-MX" dirty="0" smtClean="0">
                <a:latin typeface="Constantia"/>
                <a:cs typeface="Constantia"/>
              </a:rPr>
              <a:t>ar</a:t>
            </a:r>
            <a:r>
              <a:rPr lang="es-MX" spc="-15" dirty="0" smtClean="0">
                <a:latin typeface="Constantia"/>
                <a:cs typeface="Constantia"/>
              </a:rPr>
              <a:t>i</a:t>
            </a:r>
            <a:r>
              <a:rPr lang="es-MX" spc="20" dirty="0" smtClean="0">
                <a:latin typeface="Constantia"/>
                <a:cs typeface="Constantia"/>
              </a:rPr>
              <a:t>o</a:t>
            </a:r>
            <a:r>
              <a:rPr lang="es-MX" dirty="0" smtClean="0">
                <a:latin typeface="Constantia"/>
                <a:cs typeface="Constantia"/>
              </a:rPr>
              <a:t>s </a:t>
            </a:r>
            <a:r>
              <a:rPr lang="es-MX" spc="25" dirty="0" smtClean="0">
                <a:latin typeface="Constantia"/>
                <a:cs typeface="Constantia"/>
              </a:rPr>
              <a:t>d</a:t>
            </a:r>
            <a:r>
              <a:rPr lang="es-MX" dirty="0" smtClean="0">
                <a:latin typeface="Constantia"/>
                <a:cs typeface="Constantia"/>
              </a:rPr>
              <a:t>epend</a:t>
            </a:r>
            <a:r>
              <a:rPr lang="es-MX" spc="-5" dirty="0" smtClean="0">
                <a:latin typeface="Constantia"/>
                <a:cs typeface="Constantia"/>
              </a:rPr>
              <a:t>ie</a:t>
            </a:r>
            <a:r>
              <a:rPr lang="es-MX" spc="-15" dirty="0" smtClean="0">
                <a:latin typeface="Constantia"/>
                <a:cs typeface="Constantia"/>
              </a:rPr>
              <a:t>n</a:t>
            </a:r>
            <a:r>
              <a:rPr lang="es-MX" spc="-35" dirty="0" smtClean="0">
                <a:latin typeface="Constantia"/>
                <a:cs typeface="Constantia"/>
              </a:rPr>
              <a:t>t</a:t>
            </a:r>
            <a:r>
              <a:rPr lang="es-MX" dirty="0" smtClean="0">
                <a:latin typeface="Constantia"/>
                <a:cs typeface="Constantia"/>
              </a:rPr>
              <a:t>es  </a:t>
            </a:r>
            <a:r>
              <a:rPr lang="es-MX" spc="-5" dirty="0" smtClean="0">
                <a:latin typeface="Constantia"/>
                <a:cs typeface="Constantia"/>
              </a:rPr>
              <a:t>(canal simple,</a:t>
            </a:r>
            <a:r>
              <a:rPr lang="es-MX" spc="-55" dirty="0" smtClean="0">
                <a:latin typeface="Constantia"/>
                <a:cs typeface="Constantia"/>
              </a:rPr>
              <a:t> </a:t>
            </a:r>
            <a:r>
              <a:rPr lang="es-MX" spc="-5" dirty="0" smtClean="0">
                <a:latin typeface="Constantia"/>
                <a:cs typeface="Constantia"/>
              </a:rPr>
              <a:t>multicanal).</a:t>
            </a:r>
            <a:endParaRPr lang="es-MX" dirty="0">
              <a:latin typeface="Constantia"/>
              <a:cs typeface="Constantia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7" y="3782428"/>
            <a:ext cx="2633662" cy="179803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37144" y="2564798"/>
            <a:ext cx="438626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020" marR="5080" indent="-274320" algn="r">
              <a:lnSpc>
                <a:spcPts val="2590"/>
              </a:lnSpc>
              <a:spcBef>
                <a:spcPts val="145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  <a:tab pos="1253490" algn="l"/>
                <a:tab pos="1741170" algn="l"/>
                <a:tab pos="3003550" algn="l"/>
                <a:tab pos="4674235" algn="l"/>
                <a:tab pos="4972685" algn="l"/>
                <a:tab pos="6573520" algn="l"/>
                <a:tab pos="6793230" algn="l"/>
                <a:tab pos="7073900" algn="l"/>
                <a:tab pos="7579359" algn="l"/>
              </a:tabLst>
            </a:pPr>
            <a:r>
              <a:rPr lang="es-MX" b="1" dirty="0" smtClean="0">
                <a:latin typeface="Constantia"/>
                <a:cs typeface="Constantia"/>
              </a:rPr>
              <a:t>C</a:t>
            </a:r>
            <a:r>
              <a:rPr lang="es-MX" b="1" spc="5" dirty="0" smtClean="0">
                <a:latin typeface="Constantia"/>
                <a:cs typeface="Constantia"/>
              </a:rPr>
              <a:t>a</a:t>
            </a:r>
            <a:r>
              <a:rPr lang="es-MX" b="1" dirty="0" smtClean="0">
                <a:latin typeface="Constantia"/>
                <a:cs typeface="Constantia"/>
              </a:rPr>
              <a:t>n</a:t>
            </a:r>
            <a:r>
              <a:rPr lang="es-MX" b="1" spc="5" dirty="0" smtClean="0">
                <a:latin typeface="Constantia"/>
                <a:cs typeface="Constantia"/>
              </a:rPr>
              <a:t>a</a:t>
            </a:r>
            <a:r>
              <a:rPr lang="es-MX" b="1" dirty="0" smtClean="0">
                <a:latin typeface="Constantia"/>
                <a:cs typeface="Constantia"/>
              </a:rPr>
              <a:t>l </a:t>
            </a:r>
            <a:r>
              <a:rPr lang="es-MX" b="1" spc="-5" dirty="0" smtClean="0">
                <a:latin typeface="Constantia"/>
                <a:cs typeface="Constantia"/>
              </a:rPr>
              <a:t>d</a:t>
            </a:r>
            <a:r>
              <a:rPr lang="es-MX" b="1" dirty="0" smtClean="0">
                <a:latin typeface="Constantia"/>
                <a:cs typeface="Constantia"/>
              </a:rPr>
              <a:t>e </a:t>
            </a:r>
            <a:r>
              <a:rPr lang="es-MX" b="1" spc="-20" dirty="0" smtClean="0">
                <a:latin typeface="Constantia"/>
                <a:cs typeface="Constantia"/>
              </a:rPr>
              <a:t>s</a:t>
            </a:r>
            <a:r>
              <a:rPr lang="es-MX" b="1" dirty="0" smtClean="0">
                <a:latin typeface="Constantia"/>
                <a:cs typeface="Constantia"/>
              </a:rPr>
              <a:t>e</a:t>
            </a:r>
            <a:r>
              <a:rPr lang="es-MX" b="1" spc="40" dirty="0" smtClean="0">
                <a:latin typeface="Constantia"/>
                <a:cs typeface="Constantia"/>
              </a:rPr>
              <a:t>r</a:t>
            </a:r>
            <a:r>
              <a:rPr lang="es-MX" b="1" spc="-5" dirty="0" smtClean="0">
                <a:latin typeface="Constantia"/>
                <a:cs typeface="Constantia"/>
              </a:rPr>
              <a:t>vi</a:t>
            </a:r>
            <a:r>
              <a:rPr lang="es-MX" b="1" spc="-10" dirty="0" smtClean="0">
                <a:latin typeface="Constantia"/>
                <a:cs typeface="Constantia"/>
              </a:rPr>
              <a:t>c</a:t>
            </a:r>
            <a:r>
              <a:rPr lang="es-MX" b="1" dirty="0" smtClean="0">
                <a:latin typeface="Constantia"/>
                <a:cs typeface="Constantia"/>
              </a:rPr>
              <a:t>io </a:t>
            </a:r>
            <a:r>
              <a:rPr lang="es-MX" b="1" spc="10" dirty="0" smtClean="0">
                <a:latin typeface="Constantia"/>
                <a:cs typeface="Constantia"/>
              </a:rPr>
              <a:t>(</a:t>
            </a:r>
            <a:r>
              <a:rPr lang="es-MX" spc="-25" dirty="0" smtClean="0">
                <a:latin typeface="Constantia"/>
                <a:cs typeface="Constantia"/>
              </a:rPr>
              <a:t>e</a:t>
            </a:r>
            <a:r>
              <a:rPr lang="es-MX" spc="5" dirty="0" smtClean="0">
                <a:latin typeface="Constantia"/>
                <a:cs typeface="Constantia"/>
              </a:rPr>
              <a:t>m</a:t>
            </a:r>
            <a:r>
              <a:rPr lang="es-MX" dirty="0" smtClean="0">
                <a:latin typeface="Constantia"/>
                <a:cs typeface="Constantia"/>
              </a:rPr>
              <a:t>plea</a:t>
            </a:r>
            <a:r>
              <a:rPr lang="es-MX" spc="5" dirty="0" smtClean="0">
                <a:latin typeface="Constantia"/>
                <a:cs typeface="Constantia"/>
              </a:rPr>
              <a:t>d</a:t>
            </a:r>
            <a:r>
              <a:rPr lang="es-MX" dirty="0" smtClean="0">
                <a:latin typeface="Constantia"/>
                <a:cs typeface="Constantia"/>
              </a:rPr>
              <a:t>os o se</a:t>
            </a:r>
            <a:r>
              <a:rPr lang="es-MX" spc="40" dirty="0" smtClean="0">
                <a:latin typeface="Constantia"/>
                <a:cs typeface="Constantia"/>
              </a:rPr>
              <a:t>r</a:t>
            </a:r>
            <a:r>
              <a:rPr lang="es-MX" dirty="0" smtClean="0">
                <a:latin typeface="Constantia"/>
                <a:cs typeface="Constantia"/>
              </a:rPr>
              <a:t>v</a:t>
            </a:r>
            <a:r>
              <a:rPr lang="es-MX" spc="-15" dirty="0" smtClean="0">
                <a:latin typeface="Constantia"/>
                <a:cs typeface="Constantia"/>
              </a:rPr>
              <a:t>i</a:t>
            </a:r>
            <a:r>
              <a:rPr lang="es-MX" dirty="0" smtClean="0">
                <a:latin typeface="Constantia"/>
                <a:cs typeface="Constantia"/>
              </a:rPr>
              <a:t>do</a:t>
            </a:r>
            <a:r>
              <a:rPr lang="es-MX" spc="-35" dirty="0" smtClean="0">
                <a:latin typeface="Constantia"/>
                <a:cs typeface="Constantia"/>
              </a:rPr>
              <a:t>r</a:t>
            </a:r>
            <a:r>
              <a:rPr lang="es-MX" spc="20" dirty="0" smtClean="0">
                <a:latin typeface="Constantia"/>
                <a:cs typeface="Constantia"/>
              </a:rPr>
              <a:t>e</a:t>
            </a:r>
            <a:r>
              <a:rPr lang="es-MX" spc="10" dirty="0" smtClean="0">
                <a:latin typeface="Constantia"/>
                <a:cs typeface="Constantia"/>
              </a:rPr>
              <a:t>s</a:t>
            </a:r>
            <a:r>
              <a:rPr lang="es-MX" dirty="0" smtClean="0">
                <a:latin typeface="Constantia"/>
                <a:cs typeface="Constantia"/>
              </a:rPr>
              <a:t>):  a </a:t>
            </a:r>
            <a:r>
              <a:rPr lang="es-MX" spc="-5" dirty="0" smtClean="0">
                <a:latin typeface="Constantia"/>
                <a:cs typeface="Constantia"/>
              </a:rPr>
              <a:t>lo</a:t>
            </a:r>
            <a:r>
              <a:rPr lang="es-MX" dirty="0" smtClean="0">
                <a:latin typeface="Constantia"/>
                <a:cs typeface="Constantia"/>
              </a:rPr>
              <a:t>s </a:t>
            </a:r>
            <a:r>
              <a:rPr lang="es-MX" spc="-5" dirty="0" smtClean="0">
                <a:latin typeface="Constantia"/>
                <a:cs typeface="Constantia"/>
              </a:rPr>
              <a:t>que  </a:t>
            </a:r>
            <a:r>
              <a:rPr lang="es-MX" spc="-10" dirty="0" smtClean="0">
                <a:latin typeface="Constantia"/>
                <a:cs typeface="Constantia"/>
              </a:rPr>
              <a:t>entregan </a:t>
            </a:r>
            <a:r>
              <a:rPr lang="es-MX" dirty="0" smtClean="0">
                <a:latin typeface="Constantia"/>
                <a:cs typeface="Constantia"/>
              </a:rPr>
              <a:t>algún</a:t>
            </a:r>
            <a:r>
              <a:rPr lang="es-MX" spc="-145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servicio.</a:t>
            </a:r>
            <a:endParaRPr lang="es-MX" dirty="0">
              <a:latin typeface="Constantia"/>
              <a:cs typeface="Constantia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654186"/>
            <a:ext cx="990600" cy="1333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41362" y="5974911"/>
            <a:ext cx="722852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020" marR="8890" indent="-274320">
              <a:lnSpc>
                <a:spcPts val="2590"/>
              </a:lnSpc>
              <a:spcBef>
                <a:spcPts val="143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lang="es-CL" dirty="0" smtClean="0">
                <a:latin typeface="Constantia"/>
                <a:cs typeface="Constantia"/>
              </a:rPr>
              <a:t>Nº </a:t>
            </a:r>
            <a:r>
              <a:rPr lang="es-CL" spc="-10" dirty="0" smtClean="0">
                <a:latin typeface="Constantia"/>
                <a:cs typeface="Constantia"/>
              </a:rPr>
              <a:t>clientes </a:t>
            </a:r>
            <a:r>
              <a:rPr lang="es-CL" dirty="0" smtClean="0">
                <a:latin typeface="Constantia"/>
                <a:cs typeface="Constantia"/>
              </a:rPr>
              <a:t>(M): es el </a:t>
            </a:r>
            <a:r>
              <a:rPr lang="es-CL" spc="-5" dirty="0" smtClean="0">
                <a:latin typeface="Constantia"/>
                <a:cs typeface="Constantia"/>
              </a:rPr>
              <a:t>nº </a:t>
            </a:r>
            <a:r>
              <a:rPr lang="es-CL" dirty="0" smtClean="0">
                <a:latin typeface="Constantia"/>
                <a:cs typeface="Constantia"/>
              </a:rPr>
              <a:t>de </a:t>
            </a:r>
            <a:r>
              <a:rPr lang="es-CL" spc="-10" dirty="0" smtClean="0">
                <a:latin typeface="Constantia"/>
                <a:cs typeface="Constantia"/>
              </a:rPr>
              <a:t>clientes </a:t>
            </a:r>
            <a:r>
              <a:rPr lang="es-CL" spc="-5" dirty="0" smtClean="0">
                <a:latin typeface="Constantia"/>
                <a:cs typeface="Constantia"/>
              </a:rPr>
              <a:t>potenciales </a:t>
            </a:r>
            <a:r>
              <a:rPr lang="es-CL" dirty="0" smtClean="0">
                <a:latin typeface="Constantia"/>
                <a:cs typeface="Constantia"/>
              </a:rPr>
              <a:t>del </a:t>
            </a:r>
            <a:r>
              <a:rPr lang="es-CL" spc="-10" dirty="0" smtClean="0">
                <a:latin typeface="Constantia"/>
                <a:cs typeface="Constantia"/>
              </a:rPr>
              <a:t>sistema.  </a:t>
            </a:r>
            <a:r>
              <a:rPr lang="es-CL" spc="-5" dirty="0" smtClean="0">
                <a:latin typeface="Constantia"/>
                <a:cs typeface="Constantia"/>
              </a:rPr>
              <a:t>(finito </a:t>
            </a:r>
            <a:r>
              <a:rPr lang="es-CL" dirty="0" smtClean="0">
                <a:latin typeface="Constantia"/>
                <a:cs typeface="Constantia"/>
              </a:rPr>
              <a:t>o</a:t>
            </a:r>
            <a:r>
              <a:rPr lang="es-CL" spc="-150" dirty="0" smtClean="0">
                <a:latin typeface="Constantia"/>
                <a:cs typeface="Constantia"/>
              </a:rPr>
              <a:t> </a:t>
            </a:r>
            <a:r>
              <a:rPr lang="es-CL" spc="-5" dirty="0" smtClean="0">
                <a:latin typeface="Constantia"/>
                <a:cs typeface="Constantia"/>
              </a:rPr>
              <a:t>infinito).</a:t>
            </a:r>
            <a:endParaRPr lang="es-CL" dirty="0">
              <a:latin typeface="Constantia"/>
              <a:cs typeface="Constantia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13252"/>
            <a:ext cx="2049133" cy="1675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56791"/>
            <a:ext cx="1871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Ejemplo</a:t>
            </a:r>
            <a:r>
              <a:rPr sz="3600" spc="-85" dirty="0"/>
              <a:t> </a:t>
            </a:r>
            <a:r>
              <a:rPr sz="3600" dirty="0"/>
              <a:t>1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6244" y="1907870"/>
            <a:ext cx="8087359" cy="41903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7020" marR="5080" indent="-274320" algn="just">
              <a:lnSpc>
                <a:spcPct val="90100"/>
              </a:lnSpc>
              <a:spcBef>
                <a:spcPts val="40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Una </a:t>
            </a:r>
            <a:r>
              <a:rPr sz="2600" spc="-10" dirty="0">
                <a:latin typeface="Constantia"/>
                <a:cs typeface="Constantia"/>
              </a:rPr>
              <a:t>empresa </a:t>
            </a:r>
            <a:r>
              <a:rPr sz="2600" dirty="0">
                <a:latin typeface="Constantia"/>
                <a:cs typeface="Constantia"/>
              </a:rPr>
              <a:t>tiene </a:t>
            </a:r>
            <a:r>
              <a:rPr sz="2600" spc="-5">
                <a:latin typeface="Constantia"/>
                <a:cs typeface="Constantia"/>
              </a:rPr>
              <a:t>4 </a:t>
            </a:r>
            <a:r>
              <a:rPr lang="es-CL" sz="2600" spc="-5" smtClean="0">
                <a:latin typeface="Constantia"/>
                <a:cs typeface="Constantia"/>
              </a:rPr>
              <a:t>aviones </a:t>
            </a:r>
            <a:r>
              <a:rPr sz="2600" spc="-10" smtClean="0">
                <a:latin typeface="Constantia"/>
                <a:cs typeface="Constantia"/>
              </a:rPr>
              <a:t>jumbo, </a:t>
            </a:r>
            <a:r>
              <a:rPr sz="2600" spc="-10" dirty="0">
                <a:latin typeface="Constantia"/>
                <a:cs typeface="Constantia"/>
              </a:rPr>
              <a:t>las fallas de </a:t>
            </a:r>
            <a:r>
              <a:rPr sz="2600" dirty="0">
                <a:latin typeface="Constantia"/>
                <a:cs typeface="Constantia"/>
              </a:rPr>
              <a:t>las </a:t>
            </a:r>
            <a:r>
              <a:rPr sz="2600" spc="-15" dirty="0">
                <a:latin typeface="Constantia"/>
                <a:cs typeface="Constantia"/>
              </a:rPr>
              <a:t>turbinas</a:t>
            </a:r>
            <a:r>
              <a:rPr sz="2600" spc="-3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y  el tiempo </a:t>
            </a:r>
            <a:r>
              <a:rPr sz="2600" spc="-10" dirty="0">
                <a:latin typeface="Constantia"/>
                <a:cs typeface="Constantia"/>
              </a:rPr>
              <a:t>promedio entre </a:t>
            </a:r>
            <a:r>
              <a:rPr sz="2600" spc="-15" dirty="0">
                <a:latin typeface="Constantia"/>
                <a:cs typeface="Constantia"/>
              </a:rPr>
              <a:t>dos </a:t>
            </a:r>
            <a:r>
              <a:rPr sz="2600" spc="-5" dirty="0">
                <a:latin typeface="Constantia"/>
                <a:cs typeface="Constantia"/>
              </a:rPr>
              <a:t>fallas </a:t>
            </a:r>
            <a:r>
              <a:rPr sz="2600" spc="-15" dirty="0">
                <a:latin typeface="Constantia"/>
                <a:cs typeface="Constantia"/>
              </a:rPr>
              <a:t>consecutivas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5" dirty="0">
                <a:latin typeface="Constantia"/>
                <a:cs typeface="Constantia"/>
              </a:rPr>
              <a:t>de  un </a:t>
            </a:r>
            <a:r>
              <a:rPr sz="2600" spc="-30" dirty="0">
                <a:latin typeface="Constantia"/>
                <a:cs typeface="Constantia"/>
              </a:rPr>
              <a:t>año.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tiempo promedio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revisión </a:t>
            </a:r>
            <a:r>
              <a:rPr sz="2600" spc="10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0" dirty="0">
                <a:latin typeface="Constantia"/>
                <a:cs typeface="Constantia"/>
              </a:rPr>
              <a:t>45 </a:t>
            </a:r>
            <a:r>
              <a:rPr sz="2600" spc="-10" dirty="0">
                <a:latin typeface="Constantia"/>
                <a:cs typeface="Constantia"/>
              </a:rPr>
              <a:t>días  </a:t>
            </a:r>
            <a:r>
              <a:rPr sz="2600" spc="-5" dirty="0">
                <a:latin typeface="Constantia"/>
                <a:cs typeface="Constantia"/>
              </a:rPr>
              <a:t>(1/8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año).</a:t>
            </a:r>
            <a:endParaRPr sz="26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315"/>
              </a:spcBef>
            </a:pPr>
            <a:r>
              <a:rPr sz="2600" spc="-5" dirty="0">
                <a:latin typeface="Constantia"/>
                <a:cs typeface="Constantia"/>
              </a:rPr>
              <a:t>Se </a:t>
            </a:r>
            <a:r>
              <a:rPr sz="2600" spc="-10" dirty="0">
                <a:latin typeface="Constantia"/>
                <a:cs typeface="Constantia"/>
              </a:rPr>
              <a:t>tienen </a:t>
            </a:r>
            <a:r>
              <a:rPr sz="2600" spc="-1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siguientes</a:t>
            </a:r>
            <a:r>
              <a:rPr sz="2600" spc="-2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costos:</a:t>
            </a:r>
            <a:endParaRPr sz="2600">
              <a:latin typeface="Constantia"/>
              <a:cs typeface="Constantia"/>
            </a:endParaRPr>
          </a:p>
          <a:p>
            <a:pPr marL="652780" lvl="1" indent="-247015">
              <a:lnSpc>
                <a:spcPct val="100000"/>
              </a:lnSpc>
              <a:spcBef>
                <a:spcPts val="30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52780" algn="l"/>
              </a:tabLst>
            </a:pPr>
            <a:r>
              <a:rPr sz="2200" spc="-10" dirty="0">
                <a:latin typeface="Constantia"/>
                <a:cs typeface="Constantia"/>
              </a:rPr>
              <a:t>Costo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estar</a:t>
            </a:r>
            <a:r>
              <a:rPr sz="2200" spc="-15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en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pana: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2000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US/hora</a:t>
            </a:r>
            <a:endParaRPr sz="2200">
              <a:latin typeface="Constantia"/>
              <a:cs typeface="Constantia"/>
            </a:endParaRPr>
          </a:p>
          <a:p>
            <a:pPr marL="652780" lvl="1" indent="-247015">
              <a:lnSpc>
                <a:spcPct val="100000"/>
              </a:lnSpc>
              <a:spcBef>
                <a:spcPts val="26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52780" algn="l"/>
              </a:tabLst>
            </a:pPr>
            <a:r>
              <a:rPr sz="2200" dirty="0">
                <a:latin typeface="Constantia"/>
                <a:cs typeface="Constantia"/>
              </a:rPr>
              <a:t>Sueldo </a:t>
            </a:r>
            <a:r>
              <a:rPr sz="2200" spc="-5" dirty="0">
                <a:latin typeface="Constantia"/>
                <a:cs typeface="Constantia"/>
              </a:rPr>
              <a:t>tripulación: </a:t>
            </a:r>
            <a:r>
              <a:rPr sz="2200" spc="5" dirty="0">
                <a:latin typeface="Constantia"/>
                <a:cs typeface="Constantia"/>
              </a:rPr>
              <a:t>400.000</a:t>
            </a:r>
            <a:r>
              <a:rPr sz="2200" spc="-22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US/mes</a:t>
            </a:r>
            <a:endParaRPr sz="2200">
              <a:latin typeface="Constantia"/>
              <a:cs typeface="Constantia"/>
            </a:endParaRPr>
          </a:p>
          <a:p>
            <a:pPr marL="652780" lvl="1" indent="-247015">
              <a:lnSpc>
                <a:spcPct val="100000"/>
              </a:lnSpc>
              <a:spcBef>
                <a:spcPts val="26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52780" algn="l"/>
              </a:tabLst>
            </a:pPr>
            <a:r>
              <a:rPr sz="2200" spc="-10" dirty="0">
                <a:latin typeface="Constantia"/>
                <a:cs typeface="Constantia"/>
              </a:rPr>
              <a:t>Costo </a:t>
            </a:r>
            <a:r>
              <a:rPr sz="2200" spc="-5" dirty="0">
                <a:latin typeface="Constantia"/>
                <a:cs typeface="Constantia"/>
              </a:rPr>
              <a:t>equipo </a:t>
            </a:r>
            <a:r>
              <a:rPr sz="2200" spc="-10" dirty="0">
                <a:latin typeface="Constantia"/>
                <a:cs typeface="Constantia"/>
              </a:rPr>
              <a:t>reparación: </a:t>
            </a:r>
            <a:r>
              <a:rPr sz="2200" spc="5" dirty="0">
                <a:latin typeface="Constantia"/>
                <a:cs typeface="Constantia"/>
              </a:rPr>
              <a:t>300.000</a:t>
            </a:r>
            <a:r>
              <a:rPr sz="2200" spc="-36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US/mes</a:t>
            </a:r>
            <a:endParaRPr sz="2200">
              <a:latin typeface="Constantia"/>
              <a:cs typeface="Constantia"/>
            </a:endParaRPr>
          </a:p>
          <a:p>
            <a:pPr marL="287020" marR="6350" algn="just">
              <a:lnSpc>
                <a:spcPct val="90000"/>
              </a:lnSpc>
              <a:spcBef>
                <a:spcPts val="635"/>
              </a:spcBef>
            </a:pPr>
            <a:r>
              <a:rPr sz="2600" spc="-15" dirty="0">
                <a:latin typeface="Constantia"/>
                <a:cs typeface="Constantia"/>
              </a:rPr>
              <a:t>Parámetros </a:t>
            </a:r>
            <a:r>
              <a:rPr sz="2600" spc="-10" dirty="0">
                <a:latin typeface="Constantia"/>
                <a:cs typeface="Constantia"/>
              </a:rPr>
              <a:t>del </a:t>
            </a:r>
            <a:r>
              <a:rPr sz="2600" spc="-5" dirty="0">
                <a:latin typeface="Constantia"/>
                <a:cs typeface="Constantia"/>
              </a:rPr>
              <a:t>sistema: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 1 </a:t>
            </a:r>
            <a:r>
              <a:rPr sz="2600" spc="-15" dirty="0">
                <a:latin typeface="Constantia"/>
                <a:cs typeface="Constantia"/>
              </a:rPr>
              <a:t>turbina/año,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 8  </a:t>
            </a:r>
            <a:r>
              <a:rPr sz="2600" spc="-15" dirty="0">
                <a:latin typeface="Constantia"/>
                <a:cs typeface="Constantia"/>
              </a:rPr>
              <a:t>turbinas/año, </a:t>
            </a:r>
            <a:r>
              <a:rPr sz="2600" spc="-10" dirty="0">
                <a:latin typeface="Constantia"/>
                <a:cs typeface="Constantia"/>
              </a:rPr>
              <a:t>M </a:t>
            </a:r>
            <a:r>
              <a:rPr sz="2600" spc="-5" dirty="0">
                <a:latin typeface="Constantia"/>
                <a:cs typeface="Constantia"/>
              </a:rPr>
              <a:t>= 4 </a:t>
            </a:r>
            <a:r>
              <a:rPr sz="2600" spc="-15" dirty="0">
                <a:latin typeface="Constantia"/>
                <a:cs typeface="Constantia"/>
              </a:rPr>
              <a:t>clientes potenciales, </a:t>
            </a:r>
            <a:r>
              <a:rPr sz="2600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sistema </a:t>
            </a:r>
            <a:r>
              <a:rPr sz="2600" spc="-5" dirty="0">
                <a:latin typeface="Constantia"/>
                <a:cs typeface="Constantia"/>
              </a:rPr>
              <a:t>no  se </a:t>
            </a:r>
            <a:r>
              <a:rPr sz="2600" spc="-20" dirty="0">
                <a:latin typeface="Constantia"/>
                <a:cs typeface="Constantia"/>
              </a:rPr>
              <a:t>satura porque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Symbol"/>
                <a:cs typeface="Symbol"/>
              </a:rPr>
              <a:t></a:t>
            </a:r>
            <a:r>
              <a:rPr sz="2600" spc="-5" dirty="0">
                <a:latin typeface="Constantia"/>
                <a:cs typeface="Constantia"/>
              </a:rPr>
              <a:t>&lt;1,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56791"/>
            <a:ext cx="307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Ejemplo </a:t>
            </a:r>
            <a:r>
              <a:rPr sz="3600" dirty="0"/>
              <a:t>1</a:t>
            </a:r>
            <a:r>
              <a:rPr sz="3600" spc="-70" dirty="0"/>
              <a:t> </a:t>
            </a:r>
            <a:r>
              <a:rPr sz="3600" spc="-15" dirty="0"/>
              <a:t>(cont)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47217" y="1653362"/>
            <a:ext cx="802576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  <a:tab pos="4104640" algn="l"/>
              </a:tabLst>
            </a:pPr>
            <a:r>
              <a:rPr sz="2600" spc="-5" dirty="0">
                <a:latin typeface="Arial"/>
                <a:cs typeface="Arial"/>
              </a:rPr>
              <a:t>¿Cuál es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la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probabilidad	que el sistema esté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vacío?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3154" y="2288388"/>
            <a:ext cx="296545" cy="415925"/>
          </a:xfrm>
          <a:custGeom>
            <a:avLst/>
            <a:gdLst/>
            <a:ahLst/>
            <a:cxnLst/>
            <a:rect l="l" t="t" r="r" b="b"/>
            <a:pathLst>
              <a:path w="296544" h="415925">
                <a:moveTo>
                  <a:pt x="296463" y="0"/>
                </a:moveTo>
                <a:lnTo>
                  <a:pt x="0" y="415517"/>
                </a:lnTo>
              </a:path>
            </a:pathLst>
          </a:custGeom>
          <a:ln w="4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182858" y="2478591"/>
            <a:ext cx="637540" cy="279400"/>
            <a:chOff x="3182858" y="2478591"/>
            <a:chExt cx="637540" cy="279400"/>
          </a:xfrm>
        </p:grpSpPr>
        <p:sp>
          <p:nvSpPr>
            <p:cNvPr id="6" name="object 6"/>
            <p:cNvSpPr/>
            <p:nvPr/>
          </p:nvSpPr>
          <p:spPr>
            <a:xfrm>
              <a:off x="3532173" y="2481057"/>
              <a:ext cx="76200" cy="237490"/>
            </a:xfrm>
            <a:custGeom>
              <a:avLst/>
              <a:gdLst/>
              <a:ahLst/>
              <a:cxnLst/>
              <a:rect l="l" t="t" r="r" b="b"/>
              <a:pathLst>
                <a:path w="76200" h="237489">
                  <a:moveTo>
                    <a:pt x="75955" y="0"/>
                  </a:moveTo>
                  <a:lnTo>
                    <a:pt x="0" y="237461"/>
                  </a:lnTo>
                </a:path>
              </a:pathLst>
            </a:custGeom>
            <a:ln w="4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2858" y="2753049"/>
              <a:ext cx="637540" cy="0"/>
            </a:xfrm>
            <a:custGeom>
              <a:avLst/>
              <a:gdLst/>
              <a:ahLst/>
              <a:cxnLst/>
              <a:rect l="l" t="t" r="r" b="b"/>
              <a:pathLst>
                <a:path w="637539">
                  <a:moveTo>
                    <a:pt x="0" y="0"/>
                  </a:moveTo>
                  <a:lnTo>
                    <a:pt x="637313" y="0"/>
                  </a:lnTo>
                </a:path>
              </a:pathLst>
            </a:custGeom>
            <a:ln w="9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46455" y="2478591"/>
            <a:ext cx="742315" cy="279400"/>
            <a:chOff x="4046455" y="2478591"/>
            <a:chExt cx="742315" cy="279400"/>
          </a:xfrm>
        </p:grpSpPr>
        <p:sp>
          <p:nvSpPr>
            <p:cNvPr id="9" name="object 9"/>
            <p:cNvSpPr/>
            <p:nvPr/>
          </p:nvSpPr>
          <p:spPr>
            <a:xfrm>
              <a:off x="4395771" y="2481057"/>
              <a:ext cx="76200" cy="237490"/>
            </a:xfrm>
            <a:custGeom>
              <a:avLst/>
              <a:gdLst/>
              <a:ahLst/>
              <a:cxnLst/>
              <a:rect l="l" t="t" r="r" b="b"/>
              <a:pathLst>
                <a:path w="76200" h="237489">
                  <a:moveTo>
                    <a:pt x="76153" y="0"/>
                  </a:moveTo>
                  <a:lnTo>
                    <a:pt x="0" y="237461"/>
                  </a:lnTo>
                </a:path>
              </a:pathLst>
            </a:custGeom>
            <a:ln w="4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46455" y="2753049"/>
              <a:ext cx="742315" cy="0"/>
            </a:xfrm>
            <a:custGeom>
              <a:avLst/>
              <a:gdLst/>
              <a:ahLst/>
              <a:cxnLst/>
              <a:rect l="l" t="t" r="r" b="b"/>
              <a:pathLst>
                <a:path w="742314">
                  <a:moveTo>
                    <a:pt x="0" y="0"/>
                  </a:moveTo>
                  <a:lnTo>
                    <a:pt x="742147" y="0"/>
                  </a:lnTo>
                </a:path>
              </a:pathLst>
            </a:custGeom>
            <a:ln w="9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015479" y="2478591"/>
            <a:ext cx="734060" cy="279400"/>
            <a:chOff x="5015479" y="2478591"/>
            <a:chExt cx="734060" cy="279400"/>
          </a:xfrm>
        </p:grpSpPr>
        <p:sp>
          <p:nvSpPr>
            <p:cNvPr id="12" name="object 12"/>
            <p:cNvSpPr/>
            <p:nvPr/>
          </p:nvSpPr>
          <p:spPr>
            <a:xfrm>
              <a:off x="5364795" y="2481057"/>
              <a:ext cx="76200" cy="237490"/>
            </a:xfrm>
            <a:custGeom>
              <a:avLst/>
              <a:gdLst/>
              <a:ahLst/>
              <a:cxnLst/>
              <a:rect l="l" t="t" r="r" b="b"/>
              <a:pathLst>
                <a:path w="76200" h="237489">
                  <a:moveTo>
                    <a:pt x="76153" y="0"/>
                  </a:moveTo>
                  <a:lnTo>
                    <a:pt x="0" y="237461"/>
                  </a:lnTo>
                </a:path>
              </a:pathLst>
            </a:custGeom>
            <a:ln w="4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15479" y="2753049"/>
              <a:ext cx="734060" cy="0"/>
            </a:xfrm>
            <a:custGeom>
              <a:avLst/>
              <a:gdLst/>
              <a:ahLst/>
              <a:cxnLst/>
              <a:rect l="l" t="t" r="r" b="b"/>
              <a:pathLst>
                <a:path w="734060">
                  <a:moveTo>
                    <a:pt x="0" y="0"/>
                  </a:moveTo>
                  <a:lnTo>
                    <a:pt x="733642" y="0"/>
                  </a:lnTo>
                </a:path>
              </a:pathLst>
            </a:custGeom>
            <a:ln w="9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975405" y="2478591"/>
            <a:ext cx="742950" cy="279400"/>
            <a:chOff x="5975405" y="2478591"/>
            <a:chExt cx="742950" cy="279400"/>
          </a:xfrm>
        </p:grpSpPr>
        <p:sp>
          <p:nvSpPr>
            <p:cNvPr id="15" name="object 15"/>
            <p:cNvSpPr/>
            <p:nvPr/>
          </p:nvSpPr>
          <p:spPr>
            <a:xfrm>
              <a:off x="6324918" y="2481057"/>
              <a:ext cx="76200" cy="237490"/>
            </a:xfrm>
            <a:custGeom>
              <a:avLst/>
              <a:gdLst/>
              <a:ahLst/>
              <a:cxnLst/>
              <a:rect l="l" t="t" r="r" b="b"/>
              <a:pathLst>
                <a:path w="76200" h="237489">
                  <a:moveTo>
                    <a:pt x="75955" y="0"/>
                  </a:moveTo>
                  <a:lnTo>
                    <a:pt x="0" y="237461"/>
                  </a:lnTo>
                </a:path>
              </a:pathLst>
            </a:custGeom>
            <a:ln w="4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75405" y="2753049"/>
              <a:ext cx="742950" cy="0"/>
            </a:xfrm>
            <a:custGeom>
              <a:avLst/>
              <a:gdLst/>
              <a:ahLst/>
              <a:cxnLst/>
              <a:rect l="l" t="t" r="r" b="b"/>
              <a:pathLst>
                <a:path w="742950">
                  <a:moveTo>
                    <a:pt x="0" y="0"/>
                  </a:moveTo>
                  <a:lnTo>
                    <a:pt x="742740" y="0"/>
                  </a:lnTo>
                </a:path>
              </a:pathLst>
            </a:custGeom>
            <a:ln w="9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146582" y="2630918"/>
            <a:ext cx="76200" cy="237490"/>
          </a:xfrm>
          <a:custGeom>
            <a:avLst/>
            <a:gdLst/>
            <a:ahLst/>
            <a:cxnLst/>
            <a:rect l="l" t="t" r="r" b="b"/>
            <a:pathLst>
              <a:path w="76200" h="237489">
                <a:moveTo>
                  <a:pt x="76153" y="0"/>
                </a:moveTo>
                <a:lnTo>
                  <a:pt x="0" y="237461"/>
                </a:lnTo>
              </a:path>
            </a:pathLst>
          </a:custGeom>
          <a:ln w="9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14639" y="2748705"/>
            <a:ext cx="304927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8369" algn="l"/>
                <a:tab pos="1889125" algn="l"/>
                <a:tab pos="2855595" algn="l"/>
              </a:tabLst>
            </a:pPr>
            <a:r>
              <a:rPr sz="1850" spc="-204" dirty="0">
                <a:latin typeface="Times New Roman"/>
                <a:cs typeface="Times New Roman"/>
              </a:rPr>
              <a:t>3</a:t>
            </a:r>
            <a:r>
              <a:rPr sz="1850" spc="15" dirty="0">
                <a:latin typeface="Times New Roman"/>
                <a:cs typeface="Times New Roman"/>
              </a:rPr>
              <a:t>!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spc="-140" dirty="0">
                <a:latin typeface="Times New Roman"/>
                <a:cs typeface="Times New Roman"/>
              </a:rPr>
              <a:t>2</a:t>
            </a:r>
            <a:r>
              <a:rPr sz="1850" spc="15" dirty="0">
                <a:latin typeface="Times New Roman"/>
                <a:cs typeface="Times New Roman"/>
              </a:rPr>
              <a:t>!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spc="-285" dirty="0">
                <a:latin typeface="Times New Roman"/>
                <a:cs typeface="Times New Roman"/>
              </a:rPr>
              <a:t>1</a:t>
            </a:r>
            <a:r>
              <a:rPr sz="1850" spc="15" dirty="0">
                <a:latin typeface="Times New Roman"/>
                <a:cs typeface="Times New Roman"/>
              </a:rPr>
              <a:t>!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spc="-140" dirty="0">
                <a:latin typeface="Times New Roman"/>
                <a:cs typeface="Times New Roman"/>
              </a:rPr>
              <a:t>0</a:t>
            </a:r>
            <a:r>
              <a:rPr sz="1850" spc="15" dirty="0">
                <a:latin typeface="Times New Roman"/>
                <a:cs typeface="Times New Roman"/>
              </a:rPr>
              <a:t>!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5116" y="2562836"/>
            <a:ext cx="164846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070"/>
              </a:lnSpc>
              <a:spcBef>
                <a:spcPts val="114"/>
              </a:spcBef>
            </a:pPr>
            <a:r>
              <a:rPr sz="2775" spc="22" baseline="3003" dirty="0">
                <a:latin typeface="Symbol"/>
                <a:cs typeface="Symbol"/>
              </a:rPr>
              <a:t></a:t>
            </a:r>
            <a:r>
              <a:rPr sz="2775" spc="-112" baseline="3003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Symbol"/>
                <a:cs typeface="Symbol"/>
              </a:rPr>
              <a:t></a:t>
            </a:r>
            <a:r>
              <a:rPr sz="1850" spc="-254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1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Times New Roman"/>
                <a:cs typeface="Times New Roman"/>
              </a:rPr>
              <a:t>1,74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Symbol"/>
                <a:cs typeface="Symbol"/>
              </a:rPr>
              <a:t>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0,574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ts val="2070"/>
              </a:lnSpc>
            </a:pPr>
            <a:r>
              <a:rPr sz="1850" spc="15" dirty="0">
                <a:latin typeface="Symbol"/>
                <a:cs typeface="Symbol"/>
              </a:rPr>
              <a:t>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0977" y="2438400"/>
            <a:ext cx="371792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901065" algn="l"/>
                <a:tab pos="1870075" algn="l"/>
                <a:tab pos="2830195" algn="l"/>
              </a:tabLst>
            </a:pPr>
            <a:r>
              <a:rPr sz="1850" spc="-60" dirty="0">
                <a:latin typeface="Times New Roman"/>
                <a:cs typeface="Times New Roman"/>
              </a:rPr>
              <a:t>4!(1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Times New Roman"/>
                <a:cs typeface="Times New Roman"/>
              </a:rPr>
              <a:t>8)	</a:t>
            </a:r>
            <a:r>
              <a:rPr sz="1850" spc="-60" dirty="0">
                <a:latin typeface="Times New Roman"/>
                <a:cs typeface="Times New Roman"/>
              </a:rPr>
              <a:t>4!(1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35" dirty="0">
                <a:latin typeface="Times New Roman"/>
                <a:cs typeface="Times New Roman"/>
              </a:rPr>
              <a:t>8)</a:t>
            </a:r>
            <a:r>
              <a:rPr sz="1575" spc="52" baseline="44973" dirty="0">
                <a:latin typeface="Times New Roman"/>
                <a:cs typeface="Times New Roman"/>
              </a:rPr>
              <a:t>2	</a:t>
            </a:r>
            <a:r>
              <a:rPr sz="1850" spc="-60" dirty="0">
                <a:latin typeface="Times New Roman"/>
                <a:cs typeface="Times New Roman"/>
              </a:rPr>
              <a:t>4!(1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8)</a:t>
            </a:r>
            <a:r>
              <a:rPr sz="1575" spc="30" baseline="44973" dirty="0">
                <a:latin typeface="Times New Roman"/>
                <a:cs typeface="Times New Roman"/>
              </a:rPr>
              <a:t>3	</a:t>
            </a:r>
            <a:r>
              <a:rPr sz="1850" spc="-60" dirty="0">
                <a:latin typeface="Times New Roman"/>
                <a:cs typeface="Times New Roman"/>
              </a:rPr>
              <a:t>4!(1 </a:t>
            </a:r>
            <a:r>
              <a:rPr sz="1850" spc="35" dirty="0">
                <a:latin typeface="Times New Roman"/>
                <a:cs typeface="Times New Roman"/>
              </a:rPr>
              <a:t>8)</a:t>
            </a:r>
            <a:r>
              <a:rPr sz="1575" spc="52" baseline="44973" dirty="0">
                <a:latin typeface="Times New Roman"/>
                <a:cs typeface="Times New Roman"/>
              </a:rPr>
              <a:t>4</a:t>
            </a:r>
            <a:r>
              <a:rPr sz="1575" spc="277" baseline="44973" dirty="0">
                <a:latin typeface="Times New Roman"/>
                <a:cs typeface="Times New Roman"/>
              </a:rPr>
              <a:t> </a:t>
            </a:r>
            <a:r>
              <a:rPr sz="2775" spc="22" baseline="3003" dirty="0">
                <a:latin typeface="Symbol"/>
                <a:cs typeface="Symbol"/>
              </a:rPr>
              <a:t></a:t>
            </a:r>
            <a:endParaRPr sz="2775" baseline="3003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1897" y="2400325"/>
            <a:ext cx="11811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5" dirty="0">
                <a:latin typeface="Symbol"/>
                <a:cs typeface="Symbol"/>
              </a:rPr>
              <a:t>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5339" y="2562836"/>
            <a:ext cx="208724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81075" algn="l"/>
                <a:tab pos="1941195" algn="l"/>
              </a:tabLst>
            </a:pPr>
            <a:r>
              <a:rPr sz="1850" spc="25" dirty="0">
                <a:latin typeface="Symbol"/>
                <a:cs typeface="Symbol"/>
              </a:rPr>
              <a:t></a:t>
            </a:r>
            <a:r>
              <a:rPr sz="1850" spc="25" dirty="0">
                <a:latin typeface="Times New Roman"/>
                <a:cs typeface="Times New Roman"/>
              </a:rPr>
              <a:t>	</a:t>
            </a:r>
            <a:r>
              <a:rPr sz="1850" spc="25" dirty="0">
                <a:latin typeface="Symbol"/>
                <a:cs typeface="Symbol"/>
              </a:rPr>
              <a:t></a:t>
            </a:r>
            <a:r>
              <a:rPr sz="1850" spc="25" dirty="0">
                <a:latin typeface="Times New Roman"/>
                <a:cs typeface="Times New Roman"/>
              </a:rPr>
              <a:t>	</a:t>
            </a:r>
            <a:r>
              <a:rPr sz="1850" spc="25" dirty="0">
                <a:latin typeface="Symbol"/>
                <a:cs typeface="Symbol"/>
              </a:rPr>
              <a:t>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3481" y="2562836"/>
            <a:ext cx="56642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070"/>
              </a:lnSpc>
              <a:spcBef>
                <a:spcPts val="114"/>
              </a:spcBef>
            </a:pPr>
            <a:r>
              <a:rPr sz="1850" spc="25" dirty="0">
                <a:latin typeface="Symbol"/>
                <a:cs typeface="Symbol"/>
              </a:rPr>
              <a:t>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2775" spc="89" baseline="3003" dirty="0">
                <a:latin typeface="Symbol"/>
                <a:cs typeface="Symbol"/>
              </a:rPr>
              <a:t></a:t>
            </a:r>
            <a:r>
              <a:rPr sz="1850" spc="60" dirty="0">
                <a:latin typeface="Times New Roman"/>
                <a:cs typeface="Times New Roman"/>
              </a:rPr>
              <a:t>1</a:t>
            </a:r>
            <a:r>
              <a:rPr sz="1850" spc="60" dirty="0">
                <a:latin typeface="Symbol"/>
                <a:cs typeface="Symbol"/>
              </a:rPr>
              <a:t></a:t>
            </a:r>
            <a:endParaRPr sz="1850">
              <a:latin typeface="Symbol"/>
              <a:cs typeface="Symbol"/>
            </a:endParaRPr>
          </a:p>
          <a:p>
            <a:pPr marR="83185" algn="ctr">
              <a:lnSpc>
                <a:spcPts val="2070"/>
              </a:lnSpc>
            </a:pPr>
            <a:r>
              <a:rPr sz="1850" spc="15" dirty="0">
                <a:latin typeface="Symbol"/>
                <a:cs typeface="Symbol"/>
              </a:rPr>
              <a:t>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68821" y="2929716"/>
            <a:ext cx="11811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5" dirty="0">
                <a:latin typeface="Symbol"/>
                <a:cs typeface="Symbol"/>
              </a:rPr>
              <a:t>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2068" y="2929716"/>
            <a:ext cx="11811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5" dirty="0">
                <a:latin typeface="Symbol"/>
                <a:cs typeface="Symbol"/>
              </a:rPr>
              <a:t>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068" y="3082009"/>
            <a:ext cx="156527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459230" algn="l"/>
              </a:tabLst>
            </a:pPr>
            <a:r>
              <a:rPr sz="1850" spc="15" dirty="0">
                <a:latin typeface="Symbol"/>
                <a:cs typeface="Symbol"/>
              </a:rPr>
              <a:t></a:t>
            </a:r>
            <a:r>
              <a:rPr sz="1850" spc="15" dirty="0">
                <a:latin typeface="Times New Roman"/>
                <a:cs typeface="Times New Roman"/>
              </a:rPr>
              <a:t>	</a:t>
            </a:r>
            <a:r>
              <a:rPr sz="1850" spc="15" dirty="0">
                <a:latin typeface="Symbol"/>
                <a:cs typeface="Symbol"/>
              </a:rPr>
              <a:t>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2068" y="2125904"/>
            <a:ext cx="11811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5" dirty="0">
                <a:latin typeface="Symbol"/>
                <a:cs typeface="Symbol"/>
              </a:rPr>
              <a:t>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6668" y="2790076"/>
            <a:ext cx="43624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775" spc="22" baseline="13513" dirty="0">
                <a:latin typeface="Symbol"/>
                <a:cs typeface="Symbol"/>
              </a:rPr>
              <a:t></a:t>
            </a:r>
            <a:r>
              <a:rPr sz="2775" spc="-330" baseline="13513" dirty="0">
                <a:latin typeface="Times New Roman"/>
                <a:cs typeface="Times New Roman"/>
              </a:rPr>
              <a:t> </a:t>
            </a:r>
            <a:r>
              <a:rPr sz="1050" i="1" spc="60" dirty="0">
                <a:latin typeface="Times New Roman"/>
                <a:cs typeface="Times New Roman"/>
              </a:rPr>
              <a:t>n</a:t>
            </a:r>
            <a:r>
              <a:rPr sz="1050" spc="60" dirty="0">
                <a:latin typeface="Symbol"/>
                <a:cs typeface="Symbol"/>
              </a:rPr>
              <a:t></a:t>
            </a:r>
            <a:r>
              <a:rPr sz="1050" spc="60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04280" y="2032475"/>
            <a:ext cx="563245" cy="3098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30480" algn="r">
              <a:lnSpc>
                <a:spcPts val="495"/>
              </a:lnSpc>
              <a:spcBef>
                <a:spcPts val="380"/>
              </a:spcBef>
            </a:pPr>
            <a:r>
              <a:rPr sz="1050" spc="15" dirty="0">
                <a:latin typeface="Symbol"/>
                <a:cs typeface="Symbol"/>
              </a:rPr>
              <a:t></a:t>
            </a:r>
            <a:r>
              <a:rPr sz="1050" spc="2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38100">
              <a:lnSpc>
                <a:spcPts val="1455"/>
              </a:lnSpc>
            </a:pPr>
            <a:r>
              <a:rPr sz="2775" spc="89" baseline="-37537" dirty="0">
                <a:latin typeface="Symbol"/>
                <a:cs typeface="Symbol"/>
              </a:rPr>
              <a:t></a:t>
            </a:r>
            <a:r>
              <a:rPr sz="1050" i="1" spc="60" dirty="0">
                <a:latin typeface="Times New Roman"/>
                <a:cs typeface="Times New Roman"/>
              </a:rPr>
              <a:t>n</a:t>
            </a:r>
            <a:r>
              <a:rPr sz="1050" i="1" spc="229" dirty="0">
                <a:latin typeface="Times New Roman"/>
                <a:cs typeface="Times New Roman"/>
              </a:rPr>
              <a:t> </a:t>
            </a:r>
            <a:r>
              <a:rPr sz="2775" spc="22" baseline="-22522" dirty="0">
                <a:latin typeface="Symbol"/>
                <a:cs typeface="Symbol"/>
              </a:rPr>
              <a:t></a:t>
            </a:r>
            <a:endParaRPr sz="2775" baseline="-22522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39890" y="2748705"/>
            <a:ext cx="104711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60" dirty="0">
                <a:latin typeface="Times New Roman"/>
                <a:cs typeface="Times New Roman"/>
              </a:rPr>
              <a:t>(</a:t>
            </a:r>
            <a:r>
              <a:rPr sz="1850" i="1" spc="60" dirty="0">
                <a:latin typeface="Times New Roman"/>
                <a:cs typeface="Times New Roman"/>
              </a:rPr>
              <a:t>M </a:t>
            </a:r>
            <a:r>
              <a:rPr sz="1850" spc="25" dirty="0">
                <a:latin typeface="Symbol"/>
                <a:cs typeface="Symbol"/>
              </a:rPr>
              <a:t></a:t>
            </a:r>
            <a:r>
              <a:rPr sz="1850" spc="25" dirty="0">
                <a:latin typeface="Times New Roman"/>
                <a:cs typeface="Times New Roman"/>
              </a:rPr>
              <a:t> </a:t>
            </a:r>
            <a:r>
              <a:rPr sz="1850" i="1" spc="20" dirty="0">
                <a:latin typeface="Times New Roman"/>
                <a:cs typeface="Times New Roman"/>
              </a:rPr>
              <a:t>n</a:t>
            </a:r>
            <a:r>
              <a:rPr sz="1850" spc="20" dirty="0">
                <a:latin typeface="Times New Roman"/>
                <a:cs typeface="Times New Roman"/>
              </a:rPr>
              <a:t>)!</a:t>
            </a:r>
            <a:r>
              <a:rPr sz="1850" spc="210" dirty="0">
                <a:latin typeface="Times New Roman"/>
                <a:cs typeface="Times New Roman"/>
              </a:rPr>
              <a:t> </a:t>
            </a:r>
            <a:r>
              <a:rPr sz="2775" spc="22" baseline="3003" dirty="0">
                <a:latin typeface="Symbol"/>
                <a:cs typeface="Symbol"/>
              </a:rPr>
              <a:t></a:t>
            </a:r>
            <a:endParaRPr sz="2775" baseline="3003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1467" y="2336840"/>
            <a:ext cx="2061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06500" algn="l"/>
                <a:tab pos="1690370" algn="l"/>
                <a:tab pos="1929764" algn="l"/>
              </a:tabLst>
            </a:pPr>
            <a:r>
              <a:rPr sz="2775" i="1" spc="22" baseline="-25525" dirty="0">
                <a:latin typeface="Times New Roman"/>
                <a:cs typeface="Times New Roman"/>
              </a:rPr>
              <a:t>p</a:t>
            </a:r>
            <a:r>
              <a:rPr sz="1575" spc="22" baseline="-68783" dirty="0">
                <a:latin typeface="Times New Roman"/>
                <a:cs typeface="Times New Roman"/>
              </a:rPr>
              <a:t>0 </a:t>
            </a:r>
            <a:r>
              <a:rPr sz="1575" spc="104" baseline="-68783" dirty="0">
                <a:latin typeface="Times New Roman"/>
                <a:cs typeface="Times New Roman"/>
              </a:rPr>
              <a:t> </a:t>
            </a:r>
            <a:r>
              <a:rPr sz="2775" spc="37" baseline="-25525" dirty="0">
                <a:latin typeface="Symbol"/>
                <a:cs typeface="Symbol"/>
              </a:rPr>
              <a:t></a:t>
            </a:r>
            <a:r>
              <a:rPr sz="2775" spc="-150" baseline="-25525" dirty="0">
                <a:latin typeface="Times New Roman"/>
                <a:cs typeface="Times New Roman"/>
              </a:rPr>
              <a:t> </a:t>
            </a:r>
            <a:r>
              <a:rPr sz="2775" spc="359" baseline="-12012" dirty="0" smtClean="0">
                <a:latin typeface="Symbol"/>
                <a:cs typeface="Symbol"/>
              </a:rPr>
              <a:t></a:t>
            </a:r>
            <a:r>
              <a:rPr sz="4200" spc="359" baseline="-25793" dirty="0" smtClean="0">
                <a:latin typeface="Symbol"/>
                <a:cs typeface="Symbol"/>
              </a:rPr>
              <a:t></a:t>
            </a:r>
            <a:r>
              <a:rPr sz="2800" u="sng" spc="24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800" u="sng" spc="24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</a:t>
            </a:r>
            <a:r>
              <a:rPr sz="1850" u="sng" spc="1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</a:t>
            </a:r>
            <a:r>
              <a:rPr sz="185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50" u="sng" spc="1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</a:t>
            </a:r>
            <a:r>
              <a:rPr sz="1850" spc="15" dirty="0">
                <a:latin typeface="Times New Roman"/>
                <a:cs typeface="Times New Roman"/>
              </a:rPr>
              <a:t>	</a:t>
            </a:r>
            <a:r>
              <a:rPr sz="2775" spc="22" baseline="-12012" dirty="0">
                <a:latin typeface="Symbol"/>
                <a:cs typeface="Symbol"/>
              </a:rPr>
              <a:t></a:t>
            </a:r>
            <a:endParaRPr sz="2775" baseline="-12012" dirty="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668" y="2270296"/>
            <a:ext cx="1616075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64184" algn="l"/>
                <a:tab pos="1070610" algn="l"/>
                <a:tab pos="1484630" algn="l"/>
              </a:tabLst>
            </a:pPr>
            <a:r>
              <a:rPr sz="2775" spc="22" baseline="1501" dirty="0">
                <a:latin typeface="Symbol"/>
                <a:cs typeface="Symbol"/>
              </a:rPr>
              <a:t></a:t>
            </a:r>
            <a:r>
              <a:rPr sz="2775" spc="292" baseline="1501" dirty="0">
                <a:latin typeface="Times New Roman"/>
                <a:cs typeface="Times New Roman"/>
              </a:rPr>
              <a:t> </a:t>
            </a:r>
            <a:r>
              <a:rPr sz="1575" i="1" spc="67" baseline="-15873" dirty="0">
                <a:latin typeface="Times New Roman"/>
                <a:cs typeface="Times New Roman"/>
              </a:rPr>
              <a:t>M	</a:t>
            </a:r>
            <a:r>
              <a:rPr sz="1850" i="1" spc="65" dirty="0">
                <a:latin typeface="Times New Roman"/>
                <a:cs typeface="Times New Roman"/>
              </a:rPr>
              <a:t>M</a:t>
            </a:r>
            <a:r>
              <a:rPr sz="1850" spc="65" dirty="0">
                <a:latin typeface="Times New Roman"/>
                <a:cs typeface="Times New Roman"/>
              </a:rPr>
              <a:t>!</a:t>
            </a:r>
            <a:r>
              <a:rPr sz="2775" spc="97" baseline="-4504" dirty="0">
                <a:latin typeface="Symbol"/>
                <a:cs typeface="Symbol"/>
              </a:rPr>
              <a:t></a:t>
            </a:r>
            <a:r>
              <a:rPr sz="2775" spc="97" baseline="-4504" dirty="0">
                <a:latin typeface="Times New Roman"/>
                <a:cs typeface="Times New Roman"/>
              </a:rPr>
              <a:t>	</a:t>
            </a:r>
            <a:r>
              <a:rPr sz="2925" i="1" spc="-44" baseline="-27065" dirty="0">
                <a:latin typeface="Symbol"/>
                <a:cs typeface="Symbol"/>
              </a:rPr>
              <a:t></a:t>
            </a:r>
            <a:r>
              <a:rPr sz="2925" i="1" spc="-315" baseline="-27065" dirty="0">
                <a:latin typeface="Times New Roman"/>
                <a:cs typeface="Times New Roman"/>
              </a:rPr>
              <a:t> </a:t>
            </a:r>
            <a:r>
              <a:rPr sz="2775" spc="22" baseline="-4504" dirty="0">
                <a:latin typeface="Symbol"/>
                <a:cs typeface="Symbol"/>
              </a:rPr>
              <a:t></a:t>
            </a:r>
            <a:r>
              <a:rPr sz="2775" spc="22" baseline="-4504" dirty="0">
                <a:latin typeface="Times New Roman"/>
                <a:cs typeface="Times New Roman"/>
              </a:rPr>
              <a:t>	</a:t>
            </a:r>
            <a:r>
              <a:rPr sz="2775" spc="22" baseline="1501" dirty="0">
                <a:latin typeface="Symbol"/>
                <a:cs typeface="Symbol"/>
              </a:rPr>
              <a:t></a:t>
            </a:r>
            <a:endParaRPr sz="2775" baseline="1501" dirty="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0044" y="2179781"/>
            <a:ext cx="339090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spc="15" dirty="0">
                <a:latin typeface="Symbol"/>
                <a:cs typeface="Symbol"/>
              </a:rPr>
              <a:t></a:t>
            </a:r>
            <a:r>
              <a:rPr sz="1850" spc="-215" dirty="0">
                <a:latin typeface="Times New Roman"/>
                <a:cs typeface="Times New Roman"/>
              </a:rPr>
              <a:t> </a:t>
            </a:r>
            <a:r>
              <a:rPr sz="2925" i="1" spc="-44" baseline="-5698" dirty="0">
                <a:latin typeface="Symbol"/>
                <a:cs typeface="Symbol"/>
              </a:rPr>
              <a:t></a:t>
            </a:r>
            <a:endParaRPr sz="2925" baseline="-5698">
              <a:latin typeface="Symbol"/>
              <a:cs typeface="Symbo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63790" y="4557915"/>
            <a:ext cx="1993264" cy="0"/>
          </a:xfrm>
          <a:custGeom>
            <a:avLst/>
            <a:gdLst/>
            <a:ahLst/>
            <a:cxnLst/>
            <a:rect l="l" t="t" r="r" b="b"/>
            <a:pathLst>
              <a:path w="1993264">
                <a:moveTo>
                  <a:pt x="0" y="0"/>
                </a:moveTo>
                <a:lnTo>
                  <a:pt x="1992646" y="0"/>
                </a:lnTo>
              </a:path>
            </a:pathLst>
          </a:custGeom>
          <a:ln w="129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27550" y="4557915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1041" y="0"/>
                </a:lnTo>
              </a:path>
            </a:pathLst>
          </a:custGeom>
          <a:ln w="129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66890" y="4555706"/>
            <a:ext cx="18605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35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95127" y="4318618"/>
            <a:ext cx="1193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10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93856" y="4865855"/>
            <a:ext cx="5594241" cy="970137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85"/>
              </a:spcBef>
            </a:pPr>
            <a:r>
              <a:rPr sz="2450" spc="45" dirty="0">
                <a:latin typeface="Times New Roman"/>
                <a:cs typeface="Times New Roman"/>
              </a:rPr>
              <a:t>L</a:t>
            </a:r>
            <a:r>
              <a:rPr sz="2450" spc="-60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-180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Times New Roman"/>
                <a:cs typeface="Times New Roman"/>
              </a:rPr>
              <a:t>0,17</a:t>
            </a:r>
            <a:r>
              <a:rPr sz="2450" spc="-204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</a:t>
            </a:r>
            <a:r>
              <a:rPr sz="2450" spc="-215" dirty="0">
                <a:latin typeface="Times New Roman"/>
                <a:cs typeface="Times New Roman"/>
              </a:rPr>
              <a:t> </a:t>
            </a:r>
            <a:r>
              <a:rPr sz="2450" spc="65" dirty="0">
                <a:latin typeface="Times New Roman"/>
                <a:cs typeface="Times New Roman"/>
              </a:rPr>
              <a:t>(1-</a:t>
            </a:r>
            <a:r>
              <a:rPr sz="2450" spc="-29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0,574)</a:t>
            </a:r>
            <a:r>
              <a:rPr sz="2450" spc="-6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-175" dirty="0">
                <a:latin typeface="Times New Roman"/>
                <a:cs typeface="Times New Roman"/>
              </a:rPr>
              <a:t> </a:t>
            </a:r>
            <a:r>
              <a:rPr sz="2450" spc="20">
                <a:latin typeface="Times New Roman"/>
                <a:cs typeface="Times New Roman"/>
              </a:rPr>
              <a:t>0,6</a:t>
            </a:r>
            <a:r>
              <a:rPr sz="2450" spc="65">
                <a:latin typeface="Times New Roman"/>
                <a:cs typeface="Times New Roman"/>
              </a:rPr>
              <a:t> </a:t>
            </a:r>
            <a:r>
              <a:rPr lang="es-CL" sz="2450" spc="65" smtClean="0">
                <a:latin typeface="Times New Roman"/>
                <a:cs typeface="Times New Roman"/>
              </a:rPr>
              <a:t>avione</a:t>
            </a:r>
            <a:r>
              <a:rPr sz="2450" spc="-5" smtClean="0">
                <a:latin typeface="Times New Roman"/>
                <a:cs typeface="Times New Roman"/>
              </a:rPr>
              <a:t>s</a:t>
            </a: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sz="2450" spc="65" dirty="0">
                <a:latin typeface="Times New Roman"/>
                <a:cs typeface="Times New Roman"/>
              </a:rPr>
              <a:t>M</a:t>
            </a:r>
            <a:r>
              <a:rPr sz="2450" spc="-215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-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spc="45" dirty="0">
                <a:latin typeface="Times New Roman"/>
                <a:cs typeface="Times New Roman"/>
              </a:rPr>
              <a:t>L</a:t>
            </a:r>
            <a:r>
              <a:rPr sz="2450" spc="-60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-130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4</a:t>
            </a:r>
            <a:r>
              <a:rPr sz="2450" spc="-290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-</a:t>
            </a:r>
            <a:r>
              <a:rPr sz="2450" spc="-285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Times New Roman"/>
                <a:cs typeface="Times New Roman"/>
              </a:rPr>
              <a:t>0,6</a:t>
            </a:r>
            <a:r>
              <a:rPr sz="2450" spc="-175" dirty="0">
                <a:latin typeface="Times New Roman"/>
                <a:cs typeface="Times New Roman"/>
              </a:rPr>
              <a:t> </a:t>
            </a:r>
            <a:r>
              <a:rPr sz="2450" spc="40">
                <a:latin typeface="Symbol"/>
                <a:cs typeface="Symbol"/>
              </a:rPr>
              <a:t></a:t>
            </a:r>
            <a:r>
              <a:rPr sz="2450" spc="-210">
                <a:latin typeface="Times New Roman"/>
                <a:cs typeface="Times New Roman"/>
              </a:rPr>
              <a:t> </a:t>
            </a:r>
            <a:r>
              <a:rPr sz="2450" spc="20" smtClean="0">
                <a:latin typeface="Times New Roman"/>
                <a:cs typeface="Times New Roman"/>
              </a:rPr>
              <a:t>3,4</a:t>
            </a:r>
            <a:r>
              <a:rPr lang="es-CL" sz="2450" spc="65">
                <a:latin typeface="Times New Roman"/>
                <a:cs typeface="Times New Roman"/>
              </a:rPr>
              <a:t> </a:t>
            </a:r>
            <a:r>
              <a:rPr lang="es-CL" sz="2450" spc="65" smtClean="0">
                <a:latin typeface="Times New Roman"/>
                <a:cs typeface="Times New Roman"/>
              </a:rPr>
              <a:t>avione</a:t>
            </a:r>
            <a:r>
              <a:rPr sz="2450" spc="-5" smtClean="0">
                <a:latin typeface="Times New Roman"/>
                <a:cs typeface="Times New Roman"/>
              </a:rPr>
              <a:t>s</a:t>
            </a:r>
            <a:r>
              <a:rPr sz="2450" spc="-45" smtClean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funcionando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31968" y="4108801"/>
            <a:ext cx="205613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" dirty="0">
                <a:latin typeface="Times New Roman"/>
                <a:cs typeface="Times New Roman"/>
              </a:rPr>
              <a:t>(1</a:t>
            </a:r>
            <a:r>
              <a:rPr sz="2450" spc="20" dirty="0">
                <a:latin typeface="Symbol"/>
                <a:cs typeface="Symbol"/>
              </a:rPr>
              <a:t></a:t>
            </a:r>
            <a:r>
              <a:rPr sz="2450" spc="-315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Times New Roman"/>
                <a:cs typeface="Times New Roman"/>
              </a:rPr>
              <a:t>8)(1</a:t>
            </a:r>
            <a:r>
              <a:rPr sz="2450" spc="5" dirty="0">
                <a:latin typeface="Symbol"/>
                <a:cs typeface="Symbol"/>
              </a:rPr>
              <a:t></a:t>
            </a:r>
            <a:r>
              <a:rPr sz="2450" spc="-27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0,574)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27222" y="4308577"/>
            <a:ext cx="46659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845435" algn="l"/>
              </a:tabLst>
            </a:pP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-55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4</a:t>
            </a:r>
            <a:r>
              <a:rPr sz="2450" spc="-24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r>
              <a:rPr sz="2450" spc="40" dirty="0">
                <a:latin typeface="Times New Roman"/>
                <a:cs typeface="Times New Roman"/>
              </a:rPr>
              <a:t>	</a:t>
            </a:r>
            <a:r>
              <a:rPr sz="2450" spc="40" dirty="0">
                <a:latin typeface="Symbol"/>
                <a:cs typeface="Symbol"/>
              </a:rPr>
              <a:t></a:t>
            </a:r>
            <a:r>
              <a:rPr sz="2450" spc="40" dirty="0">
                <a:latin typeface="Times New Roman"/>
                <a:cs typeface="Times New Roman"/>
              </a:rPr>
              <a:t> </a:t>
            </a:r>
            <a:r>
              <a:rPr sz="2450" spc="20">
                <a:latin typeface="Times New Roman"/>
                <a:cs typeface="Times New Roman"/>
              </a:rPr>
              <a:t>0,17</a:t>
            </a:r>
            <a:r>
              <a:rPr sz="2450" spc="-105">
                <a:latin typeface="Times New Roman"/>
                <a:cs typeface="Times New Roman"/>
              </a:rPr>
              <a:t> </a:t>
            </a:r>
            <a:r>
              <a:rPr lang="es-CL" sz="2450" spc="-105" smtClean="0">
                <a:latin typeface="Times New Roman"/>
                <a:cs typeface="Times New Roman"/>
              </a:rPr>
              <a:t>avione</a:t>
            </a:r>
            <a:r>
              <a:rPr sz="2450" spc="-5" smtClean="0">
                <a:latin typeface="Times New Roman"/>
                <a:cs typeface="Times New Roman"/>
              </a:rPr>
              <a:t>s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0406" y="4538070"/>
            <a:ext cx="20193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i="1" spc="-40" dirty="0">
                <a:latin typeface="Symbol"/>
                <a:cs typeface="Symbol"/>
              </a:rPr>
              <a:t>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67524" y="4090518"/>
            <a:ext cx="198818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51560" algn="l"/>
              </a:tabLst>
            </a:pPr>
            <a:r>
              <a:rPr sz="2450" spc="-5" dirty="0">
                <a:latin typeface="Times New Roman"/>
                <a:cs typeface="Times New Roman"/>
              </a:rPr>
              <a:t>(</a:t>
            </a:r>
            <a:r>
              <a:rPr sz="2600" i="1" spc="-5" dirty="0">
                <a:latin typeface="Symbol"/>
                <a:cs typeface="Symbol"/>
              </a:rPr>
              <a:t></a:t>
            </a:r>
            <a:r>
              <a:rPr sz="2600" i="1" spc="-90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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600" i="1" spc="80" dirty="0">
                <a:latin typeface="Symbol"/>
                <a:cs typeface="Symbol"/>
              </a:rPr>
              <a:t></a:t>
            </a:r>
            <a:r>
              <a:rPr sz="2450" spc="80" dirty="0">
                <a:latin typeface="Times New Roman"/>
                <a:cs typeface="Times New Roman"/>
              </a:rPr>
              <a:t>)	</a:t>
            </a:r>
            <a:r>
              <a:rPr sz="2450" spc="20" dirty="0">
                <a:latin typeface="Times New Roman"/>
                <a:cs typeface="Times New Roman"/>
              </a:rPr>
              <a:t>(1</a:t>
            </a:r>
            <a:r>
              <a:rPr sz="2450" spc="20" dirty="0">
                <a:latin typeface="Symbol"/>
                <a:cs typeface="Symbol"/>
              </a:rPr>
              <a:t>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i="1" spc="35" dirty="0">
                <a:latin typeface="Times New Roman"/>
                <a:cs typeface="Times New Roman"/>
              </a:rPr>
              <a:t>p</a:t>
            </a:r>
            <a:r>
              <a:rPr sz="2450" i="1" spc="370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9406" y="4308577"/>
            <a:ext cx="119062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3540" algn="l"/>
              </a:tabLst>
            </a:pPr>
            <a:r>
              <a:rPr sz="2450" i="1" spc="40" dirty="0">
                <a:latin typeface="Times New Roman"/>
                <a:cs typeface="Times New Roman"/>
              </a:rPr>
              <a:t>L	</a:t>
            </a:r>
            <a:r>
              <a:rPr sz="2450" spc="40" dirty="0">
                <a:latin typeface="Symbol"/>
                <a:cs typeface="Symbol"/>
              </a:rPr>
              <a:t></a:t>
            </a:r>
            <a:r>
              <a:rPr sz="2450" spc="40" dirty="0">
                <a:latin typeface="Times New Roman"/>
                <a:cs typeface="Times New Roman"/>
              </a:rPr>
              <a:t> </a:t>
            </a:r>
            <a:r>
              <a:rPr sz="2450" i="1" spc="60" dirty="0">
                <a:latin typeface="Times New Roman"/>
                <a:cs typeface="Times New Roman"/>
              </a:rPr>
              <a:t>M</a:t>
            </a:r>
            <a:r>
              <a:rPr sz="2450" i="1" spc="15" dirty="0">
                <a:latin typeface="Times New Roman"/>
                <a:cs typeface="Times New Roman"/>
              </a:rPr>
              <a:t> </a:t>
            </a:r>
            <a:r>
              <a:rPr sz="2450" spc="40" dirty="0">
                <a:latin typeface="Symbol"/>
                <a:cs typeface="Symbol"/>
              </a:rPr>
              <a:t>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7163" y="4519067"/>
            <a:ext cx="11938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i="1" spc="10" dirty="0">
                <a:latin typeface="Times New Roman"/>
                <a:cs typeface="Times New Roman"/>
              </a:rPr>
              <a:t>q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4065" y="3383026"/>
            <a:ext cx="8098917" cy="4116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</a:t>
            </a:r>
            <a:r>
              <a:rPr sz="2600" spc="-5">
                <a:latin typeface="Arial"/>
                <a:cs typeface="Arial"/>
              </a:rPr>
              <a:t>Cuántos </a:t>
            </a:r>
            <a:r>
              <a:rPr lang="es-CL" sz="2600" spc="-5" smtClean="0">
                <a:latin typeface="Arial"/>
                <a:cs typeface="Arial"/>
              </a:rPr>
              <a:t>aviones</a:t>
            </a:r>
            <a:r>
              <a:rPr sz="2600" spc="-5" smtClean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están funcionando en</a:t>
            </a:r>
            <a:r>
              <a:rPr sz="2600" spc="2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promedio?</a:t>
            </a:r>
            <a:endParaRPr sz="2600">
              <a:latin typeface="Arial"/>
              <a:cs typeface="Arial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6578662" y="2375384"/>
            <a:ext cx="462626" cy="156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0480" algn="r">
              <a:lnSpc>
                <a:spcPts val="495"/>
              </a:lnSpc>
              <a:spcBef>
                <a:spcPts val="380"/>
              </a:spcBef>
            </a:pPr>
            <a:r>
              <a:rPr lang="es-CL" spc="15">
                <a:latin typeface="Symbol"/>
                <a:cs typeface="Symbol"/>
              </a:rPr>
              <a:t></a:t>
            </a:r>
            <a:r>
              <a:rPr lang="es-CL" spc="25">
                <a:latin typeface="Times New Roman"/>
                <a:cs typeface="Times New Roman"/>
              </a:rPr>
              <a:t>1</a:t>
            </a:r>
            <a:endParaRPr lang="es-CL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56791"/>
            <a:ext cx="307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Ejemplo </a:t>
            </a:r>
            <a:r>
              <a:rPr sz="3600" dirty="0"/>
              <a:t>1</a:t>
            </a:r>
            <a:r>
              <a:rPr sz="3600" spc="-70" dirty="0"/>
              <a:t> </a:t>
            </a:r>
            <a:r>
              <a:rPr sz="3600" spc="-15" dirty="0"/>
              <a:t>(cont)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47217" y="1653362"/>
            <a:ext cx="681228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¿Cuál es el tiempo promedio en el</a:t>
            </a:r>
            <a:r>
              <a:rPr sz="2600" spc="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sistema?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295" y="2496235"/>
            <a:ext cx="103505" cy="323215"/>
          </a:xfrm>
          <a:custGeom>
            <a:avLst/>
            <a:gdLst/>
            <a:ahLst/>
            <a:cxnLst/>
            <a:rect l="l" t="t" r="r" b="b"/>
            <a:pathLst>
              <a:path w="103505" h="323214">
                <a:moveTo>
                  <a:pt x="103196" y="0"/>
                </a:moveTo>
                <a:lnTo>
                  <a:pt x="0" y="322730"/>
                </a:lnTo>
              </a:path>
            </a:pathLst>
          </a:custGeom>
          <a:ln w="13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1295" y="2496235"/>
            <a:ext cx="103505" cy="323215"/>
          </a:xfrm>
          <a:custGeom>
            <a:avLst/>
            <a:gdLst/>
            <a:ahLst/>
            <a:cxnLst/>
            <a:rect l="l" t="t" r="r" b="b"/>
            <a:pathLst>
              <a:path w="103504" h="323214">
                <a:moveTo>
                  <a:pt x="103276" y="0"/>
                </a:moveTo>
                <a:lnTo>
                  <a:pt x="0" y="322730"/>
                </a:lnTo>
              </a:path>
            </a:pathLst>
          </a:custGeom>
          <a:ln w="13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1785" y="4565333"/>
            <a:ext cx="323215" cy="452120"/>
          </a:xfrm>
          <a:custGeom>
            <a:avLst/>
            <a:gdLst/>
            <a:ahLst/>
            <a:cxnLst/>
            <a:rect l="l" t="t" r="r" b="b"/>
            <a:pathLst>
              <a:path w="323214" h="452120">
                <a:moveTo>
                  <a:pt x="323192" y="0"/>
                </a:moveTo>
                <a:lnTo>
                  <a:pt x="0" y="451855"/>
                </a:lnTo>
              </a:path>
            </a:pathLst>
          </a:custGeom>
          <a:ln w="109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5385" y="4565333"/>
            <a:ext cx="323215" cy="452120"/>
          </a:xfrm>
          <a:custGeom>
            <a:avLst/>
            <a:gdLst/>
            <a:ahLst/>
            <a:cxnLst/>
            <a:rect l="l" t="t" r="r" b="b"/>
            <a:pathLst>
              <a:path w="323214" h="452120">
                <a:moveTo>
                  <a:pt x="323126" y="0"/>
                </a:moveTo>
                <a:lnTo>
                  <a:pt x="0" y="451855"/>
                </a:lnTo>
              </a:path>
            </a:pathLst>
          </a:custGeom>
          <a:ln w="109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7200" y="2448982"/>
            <a:ext cx="9144000" cy="38756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90575">
              <a:lnSpc>
                <a:spcPct val="100000"/>
              </a:lnSpc>
              <a:spcBef>
                <a:spcPts val="140"/>
              </a:spcBef>
            </a:pPr>
            <a:r>
              <a:rPr sz="2500" i="1" spc="155" dirty="0">
                <a:latin typeface="Times New Roman"/>
                <a:cs typeface="Times New Roman"/>
              </a:rPr>
              <a:t>W</a:t>
            </a:r>
            <a:r>
              <a:rPr sz="2500" i="1" spc="180" dirty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Symbol"/>
                <a:cs typeface="Symbol"/>
              </a:rPr>
              <a:t>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i="1" spc="105" dirty="0">
                <a:latin typeface="Times New Roman"/>
                <a:cs typeface="Times New Roman"/>
              </a:rPr>
              <a:t>L</a:t>
            </a:r>
            <a:r>
              <a:rPr sz="2500" i="1" spc="350" dirty="0">
                <a:latin typeface="Times New Roman"/>
                <a:cs typeface="Times New Roman"/>
              </a:rPr>
              <a:t> </a:t>
            </a:r>
            <a:r>
              <a:rPr sz="2650" i="1" spc="65" dirty="0">
                <a:latin typeface="Symbol"/>
                <a:cs typeface="Symbol"/>
              </a:rPr>
              <a:t></a:t>
            </a:r>
            <a:r>
              <a:rPr sz="2500" spc="65" dirty="0">
                <a:latin typeface="Times New Roman"/>
                <a:cs typeface="Times New Roman"/>
              </a:rPr>
              <a:t>(1</a:t>
            </a:r>
            <a:r>
              <a:rPr sz="2500" spc="65">
                <a:latin typeface="Symbol"/>
                <a:cs typeface="Symbol"/>
              </a:rPr>
              <a:t></a:t>
            </a:r>
            <a:r>
              <a:rPr sz="2500" spc="40">
                <a:latin typeface="Times New Roman"/>
                <a:cs typeface="Times New Roman"/>
              </a:rPr>
              <a:t> </a:t>
            </a:r>
            <a:r>
              <a:rPr lang="es-CL" sz="2400" i="1" spc="-25">
                <a:latin typeface="Times New Roman"/>
                <a:cs typeface="Times New Roman"/>
              </a:rPr>
              <a:t>p</a:t>
            </a:r>
            <a:r>
              <a:rPr lang="es-CL" sz="2000" i="1" spc="-37" baseline="-25089">
                <a:latin typeface="Times New Roman"/>
                <a:cs typeface="Times New Roman"/>
              </a:rPr>
              <a:t>0</a:t>
            </a:r>
            <a:r>
              <a:rPr sz="2500" spc="45" smtClean="0">
                <a:latin typeface="Times New Roman"/>
                <a:cs typeface="Times New Roman"/>
              </a:rPr>
              <a:t>)</a:t>
            </a:r>
            <a:r>
              <a:rPr sz="2500" spc="-100" smtClean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Symbol"/>
                <a:cs typeface="Symbol"/>
              </a:rPr>
              <a:t></a:t>
            </a:r>
            <a:r>
              <a:rPr sz="2500" spc="-155" dirty="0">
                <a:latin typeface="Times New Roman"/>
                <a:cs typeface="Times New Roman"/>
              </a:rPr>
              <a:t> </a:t>
            </a:r>
            <a:r>
              <a:rPr sz="2500" spc="25">
                <a:latin typeface="Times New Roman"/>
                <a:cs typeface="Times New Roman"/>
              </a:rPr>
              <a:t>0,6</a:t>
            </a:r>
            <a:r>
              <a:rPr sz="2500" spc="290">
                <a:latin typeface="Times New Roman"/>
                <a:cs typeface="Times New Roman"/>
              </a:rPr>
              <a:t> </a:t>
            </a:r>
            <a:r>
              <a:rPr sz="2500" spc="20" smtClean="0">
                <a:latin typeface="Times New Roman"/>
                <a:cs typeface="Times New Roman"/>
              </a:rPr>
              <a:t>8(1</a:t>
            </a:r>
            <a:r>
              <a:rPr sz="2500" spc="20" dirty="0">
                <a:latin typeface="Symbol"/>
                <a:cs typeface="Symbol"/>
              </a:rPr>
              <a:t></a:t>
            </a:r>
            <a:r>
              <a:rPr sz="2500" spc="-315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0,574)</a:t>
            </a:r>
            <a:r>
              <a:rPr sz="2500" spc="-95" dirty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Symbol"/>
                <a:cs typeface="Symbol"/>
              </a:rPr>
              <a:t></a:t>
            </a:r>
            <a:r>
              <a:rPr sz="2500" spc="-160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0,176</a:t>
            </a:r>
            <a:r>
              <a:rPr sz="2500" spc="-155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años</a:t>
            </a:r>
            <a:endParaRPr sz="2500">
              <a:latin typeface="Times New Roman"/>
              <a:cs typeface="Times New Roman"/>
            </a:endParaRPr>
          </a:p>
          <a:p>
            <a:pPr marL="369570" indent="-344805">
              <a:lnSpc>
                <a:spcPct val="100000"/>
              </a:lnSpc>
              <a:spcBef>
                <a:spcPts val="28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69570" algn="l"/>
                <a:tab pos="370205" algn="l"/>
                <a:tab pos="3495040" algn="l"/>
              </a:tabLst>
            </a:pPr>
            <a:r>
              <a:rPr sz="2600" spc="-10" dirty="0">
                <a:latin typeface="Arial"/>
                <a:cs typeface="Arial"/>
              </a:rPr>
              <a:t>¿Cuánto </a:t>
            </a:r>
            <a:r>
              <a:rPr sz="2600" spc="-5" dirty="0">
                <a:latin typeface="Arial"/>
                <a:cs typeface="Arial"/>
              </a:rPr>
              <a:t>es</a:t>
            </a:r>
            <a:r>
              <a:rPr sz="2600" spc="8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el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costo	promedio </a:t>
            </a:r>
            <a:r>
              <a:rPr sz="2600" spc="-10" dirty="0">
                <a:latin typeface="Arial"/>
                <a:cs typeface="Arial"/>
              </a:rPr>
              <a:t>mensual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asociado?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 i="1">
              <a:latin typeface="Arial"/>
              <a:cs typeface="Arial"/>
            </a:endParaRPr>
          </a:p>
          <a:p>
            <a:pPr marL="1056005" marR="1229360" indent="-1019175">
              <a:lnSpc>
                <a:spcPct val="47800"/>
              </a:lnSpc>
              <a:tabLst>
                <a:tab pos="1321435" algn="l"/>
                <a:tab pos="3812540" algn="l"/>
              </a:tabLst>
            </a:pPr>
            <a:r>
              <a:rPr lang="es-CL" sz="2050" i="1" spc="5" smtClean="0">
                <a:latin typeface="Times New Roman"/>
                <a:cs typeface="Times New Roman"/>
              </a:rPr>
              <a:t> </a:t>
            </a:r>
            <a:r>
              <a:rPr sz="2050" i="1" spc="5" smtClean="0">
                <a:latin typeface="Times New Roman"/>
                <a:cs typeface="Times New Roman"/>
              </a:rPr>
              <a:t>Cto</a:t>
            </a:r>
            <a:r>
              <a:rPr sz="2050" i="1" spc="35" smtClean="0">
                <a:latin typeface="Times New Roman"/>
                <a:cs typeface="Times New Roman"/>
              </a:rPr>
              <a:t> </a:t>
            </a:r>
            <a:r>
              <a:rPr sz="2050" i="1" spc="40">
                <a:latin typeface="Symbol"/>
                <a:cs typeface="Symbol"/>
              </a:rPr>
              <a:t></a:t>
            </a:r>
            <a:r>
              <a:rPr sz="2050" i="1" spc="-80">
                <a:latin typeface="Times New Roman"/>
                <a:cs typeface="Times New Roman"/>
              </a:rPr>
              <a:t> </a:t>
            </a:r>
            <a:r>
              <a:rPr lang="es-CL" sz="2050" i="1" spc="-80" smtClean="0">
                <a:latin typeface="Times New Roman"/>
                <a:cs typeface="Times New Roman"/>
              </a:rPr>
              <a:t>(W-W</a:t>
            </a:r>
            <a:r>
              <a:rPr lang="es-CL" sz="2050" i="1" spc="10" smtClean="0">
                <a:latin typeface="Times New Roman"/>
                <a:cs typeface="Times New Roman"/>
              </a:rPr>
              <a:t>q)</a:t>
            </a:r>
            <a:r>
              <a:rPr sz="2050" spc="35" smtClean="0">
                <a:latin typeface="Times New Roman"/>
                <a:cs typeface="Times New Roman"/>
              </a:rPr>
              <a:t>* </a:t>
            </a:r>
            <a:r>
              <a:rPr sz="2050" i="1" spc="-20" dirty="0">
                <a:latin typeface="Times New Roman"/>
                <a:cs typeface="Times New Roman"/>
              </a:rPr>
              <a:t>cto </a:t>
            </a:r>
            <a:r>
              <a:rPr sz="2050" i="1" spc="10" dirty="0">
                <a:latin typeface="Times New Roman"/>
                <a:cs typeface="Times New Roman"/>
              </a:rPr>
              <a:t>reparación</a:t>
            </a:r>
            <a:r>
              <a:rPr sz="2050" i="1" spc="-380" dirty="0">
                <a:latin typeface="Times New Roman"/>
                <a:cs typeface="Times New Roman"/>
              </a:rPr>
              <a:t> </a:t>
            </a:r>
            <a:r>
              <a:rPr sz="2050" spc="40">
                <a:latin typeface="Symbol"/>
                <a:cs typeface="Symbol"/>
              </a:rPr>
              <a:t></a:t>
            </a:r>
            <a:r>
              <a:rPr sz="2050" spc="-175">
                <a:latin typeface="Times New Roman"/>
                <a:cs typeface="Times New Roman"/>
              </a:rPr>
              <a:t> </a:t>
            </a:r>
            <a:r>
              <a:rPr sz="2050" i="1" spc="10" smtClean="0">
                <a:latin typeface="Times New Roman"/>
                <a:cs typeface="Times New Roman"/>
              </a:rPr>
              <a:t>W</a:t>
            </a:r>
            <a:r>
              <a:rPr sz="2050" i="1" spc="10" dirty="0">
                <a:latin typeface="Times New Roman"/>
                <a:cs typeface="Times New Roman"/>
              </a:rPr>
              <a:t>	</a:t>
            </a:r>
            <a:r>
              <a:rPr sz="2050" spc="35" dirty="0">
                <a:latin typeface="Times New Roman"/>
                <a:cs typeface="Times New Roman"/>
              </a:rPr>
              <a:t>*</a:t>
            </a:r>
            <a:r>
              <a:rPr sz="2050" i="1" spc="35" dirty="0">
                <a:latin typeface="Times New Roman"/>
                <a:cs typeface="Times New Roman"/>
              </a:rPr>
              <a:t>cto </a:t>
            </a:r>
            <a:r>
              <a:rPr sz="2050" i="1" spc="20" dirty="0">
                <a:latin typeface="Times New Roman"/>
                <a:cs typeface="Times New Roman"/>
              </a:rPr>
              <a:t>pana </a:t>
            </a:r>
            <a:r>
              <a:rPr sz="2050" spc="40" dirty="0">
                <a:latin typeface="Symbol"/>
                <a:cs typeface="Symbol"/>
              </a:rPr>
              <a:t>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i="1" spc="5">
                <a:latin typeface="Times New Roman"/>
                <a:cs typeface="Times New Roman"/>
              </a:rPr>
              <a:t>sueldo</a:t>
            </a:r>
            <a:r>
              <a:rPr sz="2050" i="1" spc="-75">
                <a:latin typeface="Times New Roman"/>
                <a:cs typeface="Times New Roman"/>
              </a:rPr>
              <a:t> </a:t>
            </a:r>
            <a:r>
              <a:rPr sz="2050" i="1" spc="15" smtClean="0">
                <a:latin typeface="Times New Roman"/>
                <a:cs typeface="Times New Roman"/>
              </a:rPr>
              <a:t>tripulación </a:t>
            </a:r>
            <a:endParaRPr lang="es-CL" sz="2050" i="1" spc="15" smtClean="0">
              <a:latin typeface="Times New Roman"/>
              <a:cs typeface="Times New Roman"/>
            </a:endParaRPr>
          </a:p>
          <a:p>
            <a:pPr marL="1056005" marR="1229360" indent="-1019175">
              <a:lnSpc>
                <a:spcPct val="47800"/>
              </a:lnSpc>
              <a:tabLst>
                <a:tab pos="1321435" algn="l"/>
                <a:tab pos="3812540" algn="l"/>
              </a:tabLst>
            </a:pPr>
            <a:r>
              <a:rPr sz="2050" i="1" spc="15" smtClean="0">
                <a:latin typeface="Times New Roman"/>
                <a:cs typeface="Times New Roman"/>
              </a:rPr>
              <a:t> </a:t>
            </a:r>
            <a:endParaRPr sz="2050">
              <a:latin typeface="Times New Roman"/>
              <a:cs typeface="Times New Roman"/>
            </a:endParaRPr>
          </a:p>
          <a:p>
            <a:pPr marL="443865">
              <a:lnSpc>
                <a:spcPct val="100000"/>
              </a:lnSpc>
              <a:spcBef>
                <a:spcPts val="1555"/>
              </a:spcBef>
            </a:pPr>
            <a:r>
              <a:rPr sz="2050" spc="40">
                <a:latin typeface="Symbol"/>
                <a:cs typeface="Symbol"/>
              </a:rPr>
              <a:t></a:t>
            </a:r>
            <a:r>
              <a:rPr sz="2050" spc="-145">
                <a:latin typeface="Times New Roman"/>
                <a:cs typeface="Times New Roman"/>
              </a:rPr>
              <a:t> </a:t>
            </a:r>
            <a:r>
              <a:rPr sz="3075" spc="60" baseline="24390" smtClean="0">
                <a:latin typeface="Times New Roman"/>
                <a:cs typeface="Times New Roman"/>
              </a:rPr>
              <a:t>0,</a:t>
            </a:r>
            <a:r>
              <a:rPr lang="es-CL" sz="3075" spc="60" baseline="24390" smtClean="0">
                <a:latin typeface="Times New Roman"/>
                <a:cs typeface="Times New Roman"/>
              </a:rPr>
              <a:t>051</a:t>
            </a:r>
            <a:r>
              <a:rPr sz="3075" spc="60" baseline="-29810" smtClean="0">
                <a:latin typeface="Times New Roman"/>
                <a:cs typeface="Times New Roman"/>
              </a:rPr>
              <a:t>12</a:t>
            </a:r>
            <a:r>
              <a:rPr sz="2050" spc="40" smtClean="0">
                <a:latin typeface="Times New Roman"/>
                <a:cs typeface="Times New Roman"/>
              </a:rPr>
              <a:t>*300.000</a:t>
            </a:r>
            <a:r>
              <a:rPr sz="2050" spc="-195" smtClean="0">
                <a:latin typeface="Times New Roman"/>
                <a:cs typeface="Times New Roman"/>
              </a:rPr>
              <a:t> </a:t>
            </a:r>
            <a:r>
              <a:rPr sz="2050" spc="40" dirty="0">
                <a:latin typeface="Symbol"/>
                <a:cs typeface="Symbol"/>
              </a:rPr>
              <a:t>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3075" spc="30" baseline="24390" dirty="0">
                <a:latin typeface="Times New Roman"/>
                <a:cs typeface="Times New Roman"/>
              </a:rPr>
              <a:t>0,176</a:t>
            </a:r>
            <a:r>
              <a:rPr sz="3075" spc="30" baseline="-29810" dirty="0">
                <a:latin typeface="Times New Roman"/>
                <a:cs typeface="Times New Roman"/>
              </a:rPr>
              <a:t>12</a:t>
            </a:r>
            <a:r>
              <a:rPr sz="2050" spc="20" dirty="0">
                <a:latin typeface="Times New Roman"/>
                <a:cs typeface="Times New Roman"/>
              </a:rPr>
              <a:t>*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spc="75" dirty="0">
                <a:latin typeface="Times New Roman"/>
                <a:cs typeface="Times New Roman"/>
              </a:rPr>
              <a:t>2000*14*30</a:t>
            </a:r>
            <a:r>
              <a:rPr sz="2050" spc="-200" dirty="0">
                <a:latin typeface="Times New Roman"/>
                <a:cs typeface="Times New Roman"/>
              </a:rPr>
              <a:t> </a:t>
            </a:r>
            <a:r>
              <a:rPr sz="2050" spc="40" dirty="0">
                <a:latin typeface="Symbol"/>
                <a:cs typeface="Symbol"/>
              </a:rPr>
              <a:t></a:t>
            </a:r>
            <a:r>
              <a:rPr sz="2050" spc="-14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Times New Roman"/>
                <a:cs typeface="Times New Roman"/>
              </a:rPr>
              <a:t>400.000</a:t>
            </a:r>
            <a:r>
              <a:rPr sz="2050" spc="-60" dirty="0">
                <a:latin typeface="Times New Roman"/>
                <a:cs typeface="Times New Roman"/>
              </a:rPr>
              <a:t> </a:t>
            </a:r>
            <a:r>
              <a:rPr sz="2050" spc="40">
                <a:latin typeface="Symbol"/>
                <a:cs typeface="Symbol"/>
              </a:rPr>
              <a:t></a:t>
            </a:r>
            <a:r>
              <a:rPr sz="2050" spc="-114">
                <a:latin typeface="Times New Roman"/>
                <a:cs typeface="Times New Roman"/>
              </a:rPr>
              <a:t> </a:t>
            </a:r>
            <a:r>
              <a:rPr lang="es-CL" sz="2050" spc="15" smtClean="0">
                <a:latin typeface="Times New Roman"/>
                <a:cs typeface="Times New Roman"/>
              </a:rPr>
              <a:t>?</a:t>
            </a:r>
            <a:r>
              <a:rPr sz="2050" spc="-130" smtClean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Times New Roman"/>
                <a:cs typeface="Times New Roman"/>
              </a:rPr>
              <a:t>US/mes</a:t>
            </a:r>
            <a:endParaRPr sz="205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  <a:spcBef>
                <a:spcPts val="2675"/>
              </a:spcBef>
            </a:pPr>
            <a:r>
              <a:rPr sz="1800" dirty="0">
                <a:latin typeface="Arial"/>
                <a:cs typeface="Arial"/>
              </a:rPr>
              <a:t>Supuestos: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 tripulación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paga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trabaje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no.</a:t>
            </a:r>
            <a:endParaRPr sz="1800">
              <a:latin typeface="Arial"/>
              <a:cs typeface="Arial"/>
            </a:endParaRPr>
          </a:p>
          <a:p>
            <a:pPr marL="131254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Costo de reparación está </a:t>
            </a:r>
            <a:r>
              <a:rPr sz="1800" spc="5" dirty="0">
                <a:latin typeface="Arial"/>
                <a:cs typeface="Arial"/>
              </a:rPr>
              <a:t>asociado </a:t>
            </a:r>
            <a:r>
              <a:rPr sz="1800" dirty="0">
                <a:latin typeface="Arial"/>
                <a:cs typeface="Arial"/>
              </a:rPr>
              <a:t>con el tiempo de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servicio</a:t>
            </a:r>
            <a:endParaRPr sz="1800">
              <a:latin typeface="Arial"/>
              <a:cs typeface="Arial"/>
            </a:endParaRPr>
          </a:p>
          <a:p>
            <a:pPr marL="131254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El </a:t>
            </a:r>
            <a:r>
              <a:rPr sz="1800" spc="-5" dirty="0">
                <a:latin typeface="Arial"/>
                <a:cs typeface="Arial"/>
              </a:rPr>
              <a:t>avión </a:t>
            </a:r>
            <a:r>
              <a:rPr sz="1800" dirty="0">
                <a:latin typeface="Arial"/>
                <a:cs typeface="Arial"/>
              </a:rPr>
              <a:t>trabaja 14 horas diarias y 30 días al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447" y="780287"/>
            <a:ext cx="6793992" cy="243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256791"/>
            <a:ext cx="438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Descripción </a:t>
            </a:r>
            <a:r>
              <a:rPr sz="3600" dirty="0"/>
              <a:t>del</a:t>
            </a:r>
            <a:r>
              <a:rPr sz="3600" spc="-70" dirty="0"/>
              <a:t> </a:t>
            </a:r>
            <a:r>
              <a:rPr sz="3600" dirty="0"/>
              <a:t>modelo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6244" y="1877390"/>
            <a:ext cx="8081645" cy="40684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7020" marR="8890" indent="-274320" algn="just">
              <a:lnSpc>
                <a:spcPts val="2500"/>
              </a:lnSpc>
              <a:spcBef>
                <a:spcPts val="6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Hay </a:t>
            </a:r>
            <a:r>
              <a:rPr sz="2600" spc="-10" dirty="0">
                <a:latin typeface="Constantia"/>
                <a:cs typeface="Constantia"/>
              </a:rPr>
              <a:t>una </a:t>
            </a:r>
            <a:r>
              <a:rPr sz="2600" spc="-5" dirty="0">
                <a:latin typeface="Constantia"/>
                <a:cs typeface="Constantia"/>
              </a:rPr>
              <a:t>sola </a:t>
            </a:r>
            <a:r>
              <a:rPr sz="2600" spc="-20" dirty="0">
                <a:latin typeface="Constantia"/>
                <a:cs typeface="Constantia"/>
              </a:rPr>
              <a:t>cola, </a:t>
            </a:r>
            <a:r>
              <a:rPr sz="2600" spc="-15" dirty="0">
                <a:latin typeface="Constantia"/>
                <a:cs typeface="Constantia"/>
              </a:rPr>
              <a:t>cuya </a:t>
            </a:r>
            <a:r>
              <a:rPr sz="2600" spc="-5" dirty="0">
                <a:latin typeface="Constantia"/>
                <a:cs typeface="Constantia"/>
              </a:rPr>
              <a:t>capacidad </a:t>
            </a:r>
            <a:r>
              <a:rPr sz="2600" dirty="0">
                <a:latin typeface="Constantia"/>
                <a:cs typeface="Constantia"/>
              </a:rPr>
              <a:t>es </a:t>
            </a:r>
            <a:r>
              <a:rPr sz="2600" spc="5" dirty="0">
                <a:latin typeface="Constantia"/>
                <a:cs typeface="Constantia"/>
              </a:rPr>
              <a:t>finita </a:t>
            </a:r>
            <a:r>
              <a:rPr sz="2600" spc="-5" dirty="0">
                <a:latin typeface="Constantia"/>
                <a:cs typeface="Constantia"/>
              </a:rPr>
              <a:t>(M&lt;20), y k  </a:t>
            </a:r>
            <a:r>
              <a:rPr sz="2600" spc="-10" dirty="0">
                <a:latin typeface="Constantia"/>
                <a:cs typeface="Constantia"/>
              </a:rPr>
              <a:t>servidores, </a:t>
            </a:r>
            <a:r>
              <a:rPr sz="2600" spc="15" dirty="0">
                <a:latin typeface="Constantia"/>
                <a:cs typeface="Constantia"/>
              </a:rPr>
              <a:t>La </a:t>
            </a:r>
            <a:r>
              <a:rPr sz="2600" spc="-10" dirty="0">
                <a:latin typeface="Constantia"/>
                <a:cs typeface="Constantia"/>
              </a:rPr>
              <a:t>disciplina </a:t>
            </a:r>
            <a:r>
              <a:rPr sz="2600" spc="-20" dirty="0">
                <a:latin typeface="Constantia"/>
                <a:cs typeface="Constantia"/>
              </a:rPr>
              <a:t>será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FIFO</a:t>
            </a:r>
            <a:endParaRPr sz="2600">
              <a:latin typeface="Constantia"/>
              <a:cs typeface="Constantia"/>
            </a:endParaRPr>
          </a:p>
          <a:p>
            <a:pPr marL="287020" marR="6350" indent="-274320" algn="just">
              <a:lnSpc>
                <a:spcPct val="80000"/>
              </a:lnSpc>
              <a:spcBef>
                <a:spcPts val="64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10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llegadas </a:t>
            </a:r>
            <a:r>
              <a:rPr sz="2600" dirty="0">
                <a:latin typeface="Constantia"/>
                <a:cs typeface="Constantia"/>
              </a:rPr>
              <a:t>se </a:t>
            </a:r>
            <a:r>
              <a:rPr sz="2600" spc="-15" dirty="0">
                <a:latin typeface="Constantia"/>
                <a:cs typeface="Constantia"/>
              </a:rPr>
              <a:t>producen </a:t>
            </a:r>
            <a:r>
              <a:rPr sz="2600" dirty="0">
                <a:latin typeface="Constantia"/>
                <a:cs typeface="Constantia"/>
              </a:rPr>
              <a:t>según </a:t>
            </a:r>
            <a:r>
              <a:rPr sz="2600" spc="-15" dirty="0">
                <a:latin typeface="Constantia"/>
                <a:cs typeface="Constantia"/>
              </a:rPr>
              <a:t>un proceso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Poisson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donde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llegadas  por 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</a:t>
            </a:r>
            <a:r>
              <a:rPr sz="2600" spc="-5" dirty="0">
                <a:latin typeface="Constantia"/>
                <a:cs typeface="Constantia"/>
              </a:rPr>
              <a:t>medio entre  </a:t>
            </a:r>
            <a:r>
              <a:rPr sz="2600" spc="-10" dirty="0">
                <a:latin typeface="Constantia"/>
                <a:cs typeface="Constantia"/>
              </a:rPr>
              <a:t>llegadas, </a:t>
            </a:r>
            <a:r>
              <a:rPr sz="2600" spc="-5" dirty="0">
                <a:latin typeface="Constantia"/>
                <a:cs typeface="Constantia"/>
              </a:rPr>
              <a:t>Los tiempos </a:t>
            </a:r>
            <a:r>
              <a:rPr sz="2600" spc="-20" dirty="0">
                <a:latin typeface="Constantia"/>
                <a:cs typeface="Constantia"/>
              </a:rPr>
              <a:t>entre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tiempos de </a:t>
            </a:r>
            <a:r>
              <a:rPr sz="2600" spc="5" dirty="0">
                <a:latin typeface="Constantia"/>
                <a:cs typeface="Constantia"/>
              </a:rPr>
              <a:t>servicio </a:t>
            </a:r>
            <a:r>
              <a:rPr sz="2600" spc="-5" dirty="0">
                <a:latin typeface="Constantia"/>
                <a:cs typeface="Constantia"/>
              </a:rPr>
              <a:t>también </a:t>
            </a:r>
            <a:r>
              <a:rPr sz="2600" spc="10" dirty="0">
                <a:latin typeface="Constantia"/>
                <a:cs typeface="Constantia"/>
              </a:rPr>
              <a:t>se 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), </a:t>
            </a:r>
            <a:r>
              <a:rPr sz="2600" spc="-10" dirty="0">
                <a:latin typeface="Constantia"/>
                <a:cs typeface="Constantia"/>
              </a:rPr>
              <a:t>de tal manera que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 </a:t>
            </a: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que </a:t>
            </a:r>
            <a:r>
              <a:rPr sz="2600" dirty="0">
                <a:latin typeface="Constantia"/>
                <a:cs typeface="Constantia"/>
              </a:rPr>
              <a:t>cada servidor </a:t>
            </a:r>
            <a:r>
              <a:rPr sz="2600" spc="-5" dirty="0">
                <a:latin typeface="Constantia"/>
                <a:cs typeface="Constantia"/>
              </a:rPr>
              <a:t>es capaz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atender </a:t>
            </a:r>
            <a:r>
              <a:rPr sz="2600" dirty="0">
                <a:latin typeface="Constantia"/>
                <a:cs typeface="Constantia"/>
              </a:rPr>
              <a:t>por </a:t>
            </a:r>
            <a:r>
              <a:rPr sz="2600" spc="-5" dirty="0">
                <a:latin typeface="Constantia"/>
                <a:cs typeface="Constantia"/>
              </a:rPr>
              <a:t>unidad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5" dirty="0">
                <a:latin typeface="Constantia"/>
                <a:cs typeface="Constantia"/>
              </a:rPr>
              <a:t>tiempo y </a:t>
            </a:r>
            <a:r>
              <a:rPr sz="2600" dirty="0">
                <a:latin typeface="Constantia"/>
                <a:cs typeface="Constantia"/>
              </a:rPr>
              <a:t>1/</a:t>
            </a:r>
            <a:r>
              <a:rPr sz="2600" dirty="0">
                <a:latin typeface="Symbol"/>
                <a:cs typeface="Symbol"/>
              </a:rPr>
              <a:t>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</a:t>
            </a:r>
            <a:r>
              <a:rPr sz="2600" spc="-10" dirty="0">
                <a:latin typeface="Constantia"/>
                <a:cs typeface="Constantia"/>
              </a:rPr>
              <a:t>tiempo 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2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servicio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1001013"/>
            <a:ext cx="53638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latin typeface="Arial"/>
                <a:cs typeface="Arial"/>
              </a:rPr>
              <a:t>Condición </a:t>
            </a:r>
            <a:r>
              <a:rPr sz="3200" b="1" spc="-5" dirty="0">
                <a:latin typeface="Arial"/>
                <a:cs typeface="Arial"/>
              </a:rPr>
              <a:t>de </a:t>
            </a:r>
            <a:r>
              <a:rPr sz="3200" b="1" spc="-10" dirty="0">
                <a:latin typeface="Arial"/>
                <a:cs typeface="Arial"/>
              </a:rPr>
              <a:t>no</a:t>
            </a:r>
            <a:r>
              <a:rPr sz="3200" b="1" spc="1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saturación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320" y="1944116"/>
            <a:ext cx="7557134" cy="160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998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10" dirty="0">
                <a:latin typeface="Arial"/>
                <a:cs typeface="Arial"/>
              </a:rPr>
              <a:t>Se </a:t>
            </a:r>
            <a:r>
              <a:rPr sz="2600" spc="-5" dirty="0">
                <a:latin typeface="Arial"/>
                <a:cs typeface="Arial"/>
              </a:rPr>
              <a:t>demuestra </a:t>
            </a:r>
            <a:r>
              <a:rPr sz="2600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si k</a:t>
            </a:r>
            <a:r>
              <a:rPr sz="2600" spc="-5" dirty="0">
                <a:latin typeface="Symbol"/>
                <a:cs typeface="Symbol"/>
              </a:rPr>
              <a:t></a:t>
            </a:r>
            <a:r>
              <a:rPr sz="2600" spc="-5" dirty="0">
                <a:latin typeface="Arial"/>
                <a:cs typeface="Arial"/>
              </a:rPr>
              <a:t>,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sistema </a:t>
            </a:r>
            <a:r>
              <a:rPr sz="2600" spc="5" dirty="0">
                <a:latin typeface="Arial"/>
                <a:cs typeface="Arial"/>
              </a:rPr>
              <a:t>se </a:t>
            </a:r>
            <a:r>
              <a:rPr sz="2600" spc="-5" dirty="0">
                <a:latin typeface="Arial"/>
                <a:cs typeface="Arial"/>
              </a:rPr>
              <a:t>satura,  </a:t>
            </a:r>
            <a:r>
              <a:rPr sz="2600" spc="-10" dirty="0">
                <a:latin typeface="Arial"/>
                <a:cs typeface="Arial"/>
              </a:rPr>
              <a:t>es </a:t>
            </a:r>
            <a:r>
              <a:rPr sz="2600" spc="-30" dirty="0">
                <a:latin typeface="Arial"/>
                <a:cs typeface="Arial"/>
              </a:rPr>
              <a:t>decir,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dirty="0">
                <a:latin typeface="Arial"/>
                <a:cs typeface="Arial"/>
              </a:rPr>
              <a:t>número </a:t>
            </a:r>
            <a:r>
              <a:rPr sz="2600" spc="-10" dirty="0">
                <a:latin typeface="Arial"/>
                <a:cs typeface="Arial"/>
              </a:rPr>
              <a:t>de </a:t>
            </a:r>
            <a:r>
              <a:rPr sz="2600" spc="-5" dirty="0">
                <a:latin typeface="Arial"/>
                <a:cs typeface="Arial"/>
              </a:rPr>
              <a:t>clientes </a:t>
            </a:r>
            <a:r>
              <a:rPr sz="2600" spc="5" dirty="0">
                <a:latin typeface="Arial"/>
                <a:cs typeface="Arial"/>
              </a:rPr>
              <a:t>en la </a:t>
            </a:r>
            <a:r>
              <a:rPr sz="2600" dirty="0">
                <a:latin typeface="Arial"/>
                <a:cs typeface="Arial"/>
              </a:rPr>
              <a:t>cola crece  </a:t>
            </a:r>
            <a:r>
              <a:rPr sz="2600" spc="-5" dirty="0">
                <a:latin typeface="Arial"/>
                <a:cs typeface="Arial"/>
              </a:rPr>
              <a:t>indefinidamente </a:t>
            </a:r>
            <a:r>
              <a:rPr sz="2600" dirty="0">
                <a:latin typeface="Arial"/>
                <a:cs typeface="Arial"/>
              </a:rPr>
              <a:t>con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tiempo, </a:t>
            </a:r>
            <a:r>
              <a:rPr sz="2600" spc="-10" dirty="0">
                <a:latin typeface="Arial"/>
                <a:cs typeface="Arial"/>
              </a:rPr>
              <a:t>Por </a:t>
            </a:r>
            <a:r>
              <a:rPr sz="2600" dirty="0">
                <a:latin typeface="Arial"/>
                <a:cs typeface="Arial"/>
              </a:rPr>
              <a:t>consiguiente,  </a:t>
            </a:r>
            <a:r>
              <a:rPr sz="2600" spc="-5" dirty="0">
                <a:latin typeface="Arial"/>
                <a:cs typeface="Arial"/>
              </a:rPr>
              <a:t>la condición </a:t>
            </a:r>
            <a:r>
              <a:rPr sz="2600" spc="-10" dirty="0">
                <a:latin typeface="Arial"/>
                <a:cs typeface="Arial"/>
              </a:rPr>
              <a:t>de no </a:t>
            </a:r>
            <a:r>
              <a:rPr sz="2600" spc="-5" dirty="0">
                <a:latin typeface="Arial"/>
                <a:cs typeface="Arial"/>
              </a:rPr>
              <a:t>saturación</a:t>
            </a:r>
            <a:r>
              <a:rPr sz="2600" spc="17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será: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524" y="4181759"/>
            <a:ext cx="400050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i="1" spc="-15" dirty="0">
                <a:latin typeface="Times New Roman"/>
                <a:cs typeface="Times New Roman"/>
              </a:rPr>
              <a:t>k</a:t>
            </a:r>
            <a:r>
              <a:rPr sz="3000" i="1" spc="-40" dirty="0">
                <a:latin typeface="Symbol"/>
                <a:cs typeface="Symbol"/>
              </a:rPr>
              <a:t>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4474" y="3917355"/>
            <a:ext cx="916305" cy="462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850" i="1" spc="5" dirty="0">
                <a:latin typeface="Times New Roman"/>
                <a:cs typeface="Times New Roman"/>
              </a:rPr>
              <a:t>donde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9942" y="4160057"/>
            <a:ext cx="12255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i="1" spc="25" dirty="0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1906" y="4160057"/>
            <a:ext cx="12255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i="1" spc="25" dirty="0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6021" y="3666904"/>
            <a:ext cx="113093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90220" algn="l"/>
              </a:tabLst>
            </a:pPr>
            <a:r>
              <a:rPr sz="4500" i="1" spc="-52" baseline="-33333" dirty="0">
                <a:latin typeface="Symbol"/>
                <a:cs typeface="Symbol"/>
              </a:rPr>
              <a:t></a:t>
            </a:r>
            <a:r>
              <a:rPr sz="4500" spc="-52" baseline="-33333" dirty="0">
                <a:latin typeface="Times New Roman"/>
                <a:cs typeface="Times New Roman"/>
              </a:rPr>
              <a:t>	</a:t>
            </a:r>
            <a:r>
              <a:rPr sz="4275" spc="67" baseline="-35087" dirty="0">
                <a:latin typeface="Symbol"/>
                <a:cs typeface="Symbol"/>
              </a:rPr>
              <a:t></a:t>
            </a:r>
            <a:r>
              <a:rPr sz="2850" u="heavy" spc="7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i="1" u="heavy" spc="-3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2654" y="3896701"/>
            <a:ext cx="95821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59105" algn="l"/>
              </a:tabLst>
            </a:pPr>
            <a:r>
              <a:rPr sz="3000" i="1" spc="-35" dirty="0">
                <a:latin typeface="Symbol"/>
                <a:cs typeface="Symbol"/>
              </a:rPr>
              <a:t></a:t>
            </a:r>
            <a:r>
              <a:rPr sz="3000" spc="-35" dirty="0">
                <a:latin typeface="Times New Roman"/>
                <a:cs typeface="Times New Roman"/>
              </a:rPr>
              <a:t>	</a:t>
            </a:r>
            <a:r>
              <a:rPr sz="2850" spc="45" dirty="0">
                <a:latin typeface="Symbol"/>
                <a:cs typeface="Symbol"/>
              </a:rPr>
              <a:t></a:t>
            </a:r>
            <a:r>
              <a:rPr sz="2850" spc="-470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1,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168" y="4895215"/>
            <a:ext cx="7559675" cy="1213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Nosotros </a:t>
            </a:r>
            <a:r>
              <a:rPr sz="2600" dirty="0">
                <a:latin typeface="Arial"/>
                <a:cs typeface="Arial"/>
              </a:rPr>
              <a:t>sólo </a:t>
            </a:r>
            <a:r>
              <a:rPr sz="2600" spc="-5" dirty="0">
                <a:latin typeface="Arial"/>
                <a:cs typeface="Arial"/>
              </a:rPr>
              <a:t>estudiaremos </a:t>
            </a:r>
            <a:r>
              <a:rPr sz="2600" dirty="0">
                <a:latin typeface="Arial"/>
                <a:cs typeface="Arial"/>
              </a:rPr>
              <a:t>las colas que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15" dirty="0">
                <a:latin typeface="Arial"/>
                <a:cs typeface="Arial"/>
              </a:rPr>
              <a:t>se  </a:t>
            </a:r>
            <a:r>
              <a:rPr sz="2600" spc="-5" dirty="0">
                <a:latin typeface="Arial"/>
                <a:cs typeface="Arial"/>
              </a:rPr>
              <a:t>saturan, </a:t>
            </a:r>
            <a:r>
              <a:rPr sz="2600" dirty="0">
                <a:latin typeface="Arial"/>
                <a:cs typeface="Arial"/>
              </a:rPr>
              <a:t>Cuando una </a:t>
            </a:r>
            <a:r>
              <a:rPr sz="2600" spc="-5" dirty="0">
                <a:latin typeface="Arial"/>
                <a:cs typeface="Arial"/>
              </a:rPr>
              <a:t>cola </a:t>
            </a:r>
            <a:r>
              <a:rPr sz="2600" spc="-10" dirty="0">
                <a:latin typeface="Arial"/>
                <a:cs typeface="Arial"/>
              </a:rPr>
              <a:t>no se </a:t>
            </a:r>
            <a:r>
              <a:rPr sz="2600" dirty="0">
                <a:latin typeface="Arial"/>
                <a:cs typeface="Arial"/>
              </a:rPr>
              <a:t>satura, </a:t>
            </a:r>
            <a:r>
              <a:rPr sz="2600" spc="-5" dirty="0">
                <a:latin typeface="Arial"/>
                <a:cs typeface="Arial"/>
              </a:rPr>
              <a:t>también  se dice </a:t>
            </a:r>
            <a:r>
              <a:rPr sz="2600" spc="-10" dirty="0">
                <a:latin typeface="Arial"/>
                <a:cs typeface="Arial"/>
              </a:rPr>
              <a:t>que </a:t>
            </a:r>
            <a:r>
              <a:rPr sz="2600" spc="-5" dirty="0">
                <a:latin typeface="Arial"/>
                <a:cs typeface="Arial"/>
              </a:rPr>
              <a:t>alcanza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estado</a:t>
            </a:r>
            <a:r>
              <a:rPr sz="2600" spc="17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estacionario,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862660"/>
            <a:ext cx="29305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/>
                <a:cs typeface="Arial"/>
              </a:rPr>
              <a:t>Probabilidades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517" y="1616786"/>
            <a:ext cx="810196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69570" marR="17780" indent="-344805" algn="just">
              <a:lnSpc>
                <a:spcPts val="2590"/>
              </a:lnSpc>
              <a:spcBef>
                <a:spcPts val="43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70205" algn="l"/>
              </a:tabLst>
            </a:pPr>
            <a:r>
              <a:rPr sz="2400" spc="-5" dirty="0">
                <a:latin typeface="Arial"/>
                <a:cs typeface="Arial"/>
              </a:rPr>
              <a:t>Suponiendo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el </a:t>
            </a:r>
            <a:r>
              <a:rPr sz="2400" spc="-5" dirty="0">
                <a:latin typeface="Arial"/>
                <a:cs typeface="Arial"/>
              </a:rPr>
              <a:t>sistema </a:t>
            </a:r>
            <a:r>
              <a:rPr sz="2400" spc="-1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se satura, </a:t>
            </a:r>
            <a:r>
              <a:rPr sz="2400" spc="-15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deducen </a:t>
            </a:r>
            <a:r>
              <a:rPr sz="2400" dirty="0">
                <a:latin typeface="Arial"/>
                <a:cs typeface="Arial"/>
              </a:rPr>
              <a:t>las  siguientes fórmulas </a:t>
            </a:r>
            <a:r>
              <a:rPr sz="2400" spc="-5" dirty="0">
                <a:latin typeface="Arial"/>
                <a:cs typeface="Arial"/>
              </a:rPr>
              <a:t>para las </a:t>
            </a:r>
            <a:r>
              <a:rPr sz="2400" dirty="0">
                <a:latin typeface="Arial"/>
                <a:cs typeface="Arial"/>
              </a:rPr>
              <a:t>probabilidades p</a:t>
            </a:r>
            <a:r>
              <a:rPr sz="2400" baseline="-20833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que  </a:t>
            </a:r>
            <a:r>
              <a:rPr sz="2400" spc="-10" dirty="0">
                <a:latin typeface="Arial"/>
                <a:cs typeface="Arial"/>
              </a:rPr>
              <a:t>haya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clientes </a:t>
            </a:r>
            <a:r>
              <a:rPr sz="2400" dirty="0">
                <a:latin typeface="Arial"/>
                <a:cs typeface="Arial"/>
              </a:rPr>
              <a:t>en el sistema, </a:t>
            </a:r>
            <a:r>
              <a:rPr sz="2400" spc="5" dirty="0">
                <a:latin typeface="Arial"/>
                <a:cs typeface="Arial"/>
              </a:rPr>
              <a:t>donde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10" dirty="0">
                <a:latin typeface="Symbol"/>
                <a:cs typeface="Symbol"/>
              </a:rPr>
              <a:t></a:t>
            </a:r>
            <a:r>
              <a:rPr sz="2400" spc="-10" dirty="0">
                <a:latin typeface="Arial"/>
                <a:cs typeface="Arial"/>
              </a:rPr>
              <a:t>M: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2" y="2667076"/>
            <a:ext cx="8314208" cy="3994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862660"/>
            <a:ext cx="4662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/>
                <a:cs typeface="Arial"/>
              </a:rPr>
              <a:t>Medidas </a:t>
            </a:r>
            <a:r>
              <a:rPr sz="3200" b="1" spc="-5" dirty="0">
                <a:latin typeface="Arial"/>
                <a:cs typeface="Arial"/>
              </a:rPr>
              <a:t>de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rendimiento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1724914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Número medio de clientes 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cola: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2439" y="2207993"/>
            <a:ext cx="19685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i="1" spc="55" dirty="0">
                <a:latin typeface="Times New Roman"/>
                <a:cs typeface="Times New Roman"/>
              </a:rPr>
              <a:t>M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1091" y="2207993"/>
            <a:ext cx="19685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i="1" spc="55" dirty="0">
                <a:latin typeface="Times New Roman"/>
                <a:cs typeface="Times New Roman"/>
              </a:rPr>
              <a:t>M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3117" y="2250170"/>
            <a:ext cx="147701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650" i="1" spc="65" dirty="0">
                <a:latin typeface="Times New Roman"/>
                <a:cs typeface="Times New Roman"/>
              </a:rPr>
              <a:t>L</a:t>
            </a:r>
            <a:r>
              <a:rPr sz="2650" i="1" spc="-55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Symbol"/>
                <a:cs typeface="Symbol"/>
              </a:rPr>
              <a:t>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6000" spc="592" baseline="-9722" dirty="0">
                <a:latin typeface="Symbol"/>
                <a:cs typeface="Symbol"/>
              </a:rPr>
              <a:t></a:t>
            </a:r>
            <a:r>
              <a:rPr sz="2650" i="1" spc="20" dirty="0">
                <a:latin typeface="Times New Roman"/>
                <a:cs typeface="Times New Roman"/>
              </a:rPr>
              <a:t>n</a:t>
            </a:r>
            <a:r>
              <a:rPr sz="2650" i="1" spc="55" dirty="0">
                <a:latin typeface="Times New Roman"/>
                <a:cs typeface="Times New Roman"/>
              </a:rPr>
              <a:t>p</a:t>
            </a:r>
            <a:r>
              <a:rPr sz="2325" i="1" spc="44" baseline="-23297" dirty="0">
                <a:latin typeface="Times New Roman"/>
                <a:cs typeface="Times New Roman"/>
              </a:rPr>
              <a:t>n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3067" y="2250170"/>
            <a:ext cx="237680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650" i="1" spc="-5" dirty="0">
                <a:latin typeface="Times New Roman"/>
                <a:cs typeface="Times New Roman"/>
              </a:rPr>
              <a:t>L</a:t>
            </a:r>
            <a:r>
              <a:rPr sz="2325" i="1" spc="-7" baseline="-23297" dirty="0">
                <a:latin typeface="Times New Roman"/>
                <a:cs typeface="Times New Roman"/>
              </a:rPr>
              <a:t>q</a:t>
            </a:r>
            <a:r>
              <a:rPr sz="2325" i="1" spc="179" baseline="-23297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Symbol"/>
                <a:cs typeface="Symbol"/>
              </a:rPr>
              <a:t>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6000" spc="247" baseline="-9722" dirty="0">
                <a:latin typeface="Symbol"/>
                <a:cs typeface="Symbol"/>
              </a:rPr>
              <a:t></a:t>
            </a:r>
            <a:r>
              <a:rPr sz="2650" spc="165" dirty="0">
                <a:latin typeface="Times New Roman"/>
                <a:cs typeface="Times New Roman"/>
              </a:rPr>
              <a:t>(</a:t>
            </a:r>
            <a:r>
              <a:rPr sz="2650" i="1" spc="165" dirty="0">
                <a:latin typeface="Times New Roman"/>
                <a:cs typeface="Times New Roman"/>
              </a:rPr>
              <a:t>n</a:t>
            </a:r>
            <a:r>
              <a:rPr sz="2650" i="1" spc="-245" dirty="0">
                <a:latin typeface="Times New Roman"/>
                <a:cs typeface="Times New Roman"/>
              </a:rPr>
              <a:t> </a:t>
            </a:r>
            <a:r>
              <a:rPr sz="2650" spc="65" dirty="0">
                <a:latin typeface="Symbol"/>
                <a:cs typeface="Symbol"/>
              </a:rPr>
              <a:t></a:t>
            </a:r>
            <a:r>
              <a:rPr sz="2650" spc="-254" dirty="0">
                <a:latin typeface="Times New Roman"/>
                <a:cs typeface="Times New Roman"/>
              </a:rPr>
              <a:t> </a:t>
            </a:r>
            <a:r>
              <a:rPr sz="2650" i="1" spc="145" dirty="0">
                <a:latin typeface="Times New Roman"/>
                <a:cs typeface="Times New Roman"/>
              </a:rPr>
              <a:t>k</a:t>
            </a:r>
            <a:r>
              <a:rPr sz="2650" spc="145" dirty="0">
                <a:latin typeface="Times New Roman"/>
                <a:cs typeface="Times New Roman"/>
              </a:rPr>
              <a:t>)</a:t>
            </a:r>
            <a:r>
              <a:rPr sz="2650" spc="-290" dirty="0">
                <a:latin typeface="Times New Roman"/>
                <a:cs typeface="Times New Roman"/>
              </a:rPr>
              <a:t> </a:t>
            </a:r>
            <a:r>
              <a:rPr sz="2650" i="1" spc="40" dirty="0">
                <a:latin typeface="Times New Roman"/>
                <a:cs typeface="Times New Roman"/>
              </a:rPr>
              <a:t>p</a:t>
            </a:r>
            <a:r>
              <a:rPr sz="2325" i="1" spc="60" baseline="-23297" dirty="0">
                <a:latin typeface="Times New Roman"/>
                <a:cs typeface="Times New Roman"/>
              </a:rPr>
              <a:t>n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217" y="2897872"/>
            <a:ext cx="6744334" cy="876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894205">
              <a:lnSpc>
                <a:spcPct val="100000"/>
              </a:lnSpc>
              <a:spcBef>
                <a:spcPts val="114"/>
              </a:spcBef>
              <a:tabLst>
                <a:tab pos="5470525" algn="l"/>
              </a:tabLst>
            </a:pPr>
            <a:r>
              <a:rPr sz="1550" i="1" spc="80" dirty="0">
                <a:latin typeface="Times New Roman"/>
                <a:cs typeface="Times New Roman"/>
              </a:rPr>
              <a:t>n</a:t>
            </a:r>
            <a:r>
              <a:rPr sz="1550" spc="80" dirty="0">
                <a:latin typeface="Symbol"/>
                <a:cs typeface="Symbol"/>
              </a:rPr>
              <a:t></a:t>
            </a:r>
            <a:r>
              <a:rPr sz="1550" i="1" spc="80" dirty="0">
                <a:latin typeface="Times New Roman"/>
                <a:cs typeface="Times New Roman"/>
              </a:rPr>
              <a:t>k	</a:t>
            </a:r>
            <a:r>
              <a:rPr sz="1550" i="1" spc="70" dirty="0">
                <a:latin typeface="Times New Roman"/>
                <a:cs typeface="Times New Roman"/>
              </a:rPr>
              <a:t>n</a:t>
            </a:r>
            <a:r>
              <a:rPr sz="1550" spc="70" dirty="0">
                <a:latin typeface="Symbol"/>
                <a:cs typeface="Symbol"/>
              </a:rPr>
              <a:t></a:t>
            </a:r>
            <a:r>
              <a:rPr sz="1550" spc="70" dirty="0">
                <a:latin typeface="Times New Roman"/>
                <a:cs typeface="Times New Roman"/>
              </a:rPr>
              <a:t>0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Usamos razonamientos </a:t>
            </a:r>
            <a:r>
              <a:rPr sz="2400" spc="-15" dirty="0">
                <a:latin typeface="Arial"/>
                <a:cs typeface="Arial"/>
              </a:rPr>
              <a:t>ya </a:t>
            </a:r>
            <a:r>
              <a:rPr sz="2400" spc="-5" dirty="0">
                <a:latin typeface="Arial"/>
                <a:cs typeface="Arial"/>
              </a:rPr>
              <a:t>vistos </a:t>
            </a:r>
            <a:r>
              <a:rPr sz="2400" dirty="0">
                <a:latin typeface="Arial"/>
                <a:cs typeface="Arial"/>
              </a:rPr>
              <a:t>para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obtener: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71341" y="4415721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657" y="0"/>
                </a:lnTo>
              </a:path>
            </a:pathLst>
          </a:custGeom>
          <a:ln w="13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86323" y="4395473"/>
            <a:ext cx="21844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i="1" spc="-40" dirty="0">
                <a:latin typeface="Symbol"/>
                <a:cs typeface="Symbol"/>
              </a:rPr>
              <a:t>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5935" y="3947924"/>
            <a:ext cx="54864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00" spc="22" baseline="-35256" dirty="0">
                <a:latin typeface="Symbol"/>
                <a:cs typeface="Symbol"/>
              </a:rPr>
              <a:t></a:t>
            </a:r>
            <a:r>
              <a:rPr sz="3900" spc="345" baseline="-35256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90663" y="4375490"/>
            <a:ext cx="123189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q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0209" y="4155868"/>
            <a:ext cx="9467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18465" algn="l"/>
              </a:tabLst>
            </a:pPr>
            <a:r>
              <a:rPr sz="2600" i="1" spc="25" dirty="0">
                <a:latin typeface="Times New Roman"/>
                <a:cs typeface="Times New Roman"/>
              </a:rPr>
              <a:t>W	</a:t>
            </a: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-310" dirty="0">
                <a:latin typeface="Times New Roman"/>
                <a:cs typeface="Times New Roman"/>
              </a:rPr>
              <a:t> </a:t>
            </a:r>
            <a:r>
              <a:rPr sz="2600" i="1" spc="25" dirty="0">
                <a:latin typeface="Times New Roman"/>
                <a:cs typeface="Times New Roman"/>
              </a:rPr>
              <a:t>W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5423" y="5146605"/>
            <a:ext cx="534670" cy="746760"/>
          </a:xfrm>
          <a:custGeom>
            <a:avLst/>
            <a:gdLst/>
            <a:ahLst/>
            <a:cxnLst/>
            <a:rect l="l" t="t" r="r" b="b"/>
            <a:pathLst>
              <a:path w="534669" h="746760">
                <a:moveTo>
                  <a:pt x="534280" y="0"/>
                </a:moveTo>
                <a:lnTo>
                  <a:pt x="0" y="746654"/>
                </a:lnTo>
              </a:path>
            </a:pathLst>
          </a:custGeom>
          <a:ln w="13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63392" y="5270270"/>
            <a:ext cx="445770" cy="623570"/>
          </a:xfrm>
          <a:custGeom>
            <a:avLst/>
            <a:gdLst/>
            <a:ahLst/>
            <a:cxnLst/>
            <a:rect l="l" t="t" r="r" b="b"/>
            <a:pathLst>
              <a:path w="445770" h="623570">
                <a:moveTo>
                  <a:pt x="445709" y="0"/>
                </a:moveTo>
                <a:lnTo>
                  <a:pt x="0" y="622989"/>
                </a:lnTo>
              </a:path>
            </a:pathLst>
          </a:custGeom>
          <a:ln w="13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14885" y="5275796"/>
            <a:ext cx="12382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20" dirty="0">
                <a:latin typeface="Times New Roman"/>
                <a:cs typeface="Times New Roman"/>
              </a:rPr>
              <a:t>q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4388" y="5481038"/>
            <a:ext cx="12382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20" dirty="0">
                <a:latin typeface="Times New Roman"/>
                <a:cs typeface="Times New Roman"/>
              </a:rPr>
              <a:t>q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0873" y="5058371"/>
            <a:ext cx="2006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5" dirty="0">
                <a:latin typeface="Times New Roman"/>
                <a:cs typeface="Times New Roman"/>
              </a:rPr>
              <a:t>L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62986" y="5263613"/>
            <a:ext cx="98679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760730" algn="l"/>
              </a:tabLst>
            </a:pPr>
            <a:r>
              <a:rPr sz="2550" i="1" spc="85" dirty="0">
                <a:latin typeface="Times New Roman"/>
                <a:cs typeface="Times New Roman"/>
              </a:rPr>
              <a:t>W</a:t>
            </a:r>
            <a:r>
              <a:rPr sz="2550" i="1" spc="254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55" dirty="0">
                <a:latin typeface="Times New Roman"/>
                <a:cs typeface="Times New Roman"/>
              </a:rPr>
              <a:t>	</a:t>
            </a:r>
            <a:r>
              <a:rPr sz="3825" i="1" spc="82" baseline="14161" dirty="0">
                <a:latin typeface="Times New Roman"/>
                <a:cs typeface="Times New Roman"/>
              </a:rPr>
              <a:t>L</a:t>
            </a:r>
            <a:endParaRPr sz="3825" baseline="141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8607" y="5263613"/>
            <a:ext cx="68643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8315" algn="l"/>
              </a:tabLst>
            </a:pPr>
            <a:r>
              <a:rPr sz="2550" i="1" spc="85" dirty="0">
                <a:latin typeface="Times New Roman"/>
                <a:cs typeface="Times New Roman"/>
              </a:rPr>
              <a:t>W	</a:t>
            </a:r>
            <a:r>
              <a:rPr sz="2550" spc="55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24881" y="5412515"/>
            <a:ext cx="132969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i="1" spc="114" dirty="0">
                <a:latin typeface="Symbol"/>
                <a:cs typeface="Symbol"/>
              </a:rPr>
              <a:t></a:t>
            </a:r>
            <a:r>
              <a:rPr sz="2550" spc="114" dirty="0">
                <a:latin typeface="Times New Roman"/>
                <a:cs typeface="Times New Roman"/>
              </a:rPr>
              <a:t>(</a:t>
            </a:r>
            <a:r>
              <a:rPr sz="2550" i="1" spc="114" dirty="0">
                <a:latin typeface="Times New Roman"/>
                <a:cs typeface="Times New Roman"/>
              </a:rPr>
              <a:t>L</a:t>
            </a:r>
            <a:r>
              <a:rPr sz="2550" i="1" spc="-245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</a:t>
            </a:r>
            <a:r>
              <a:rPr sz="2550" spc="-19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Times New Roman"/>
                <a:cs typeface="Times New Roman"/>
              </a:rPr>
              <a:t>L</a:t>
            </a:r>
            <a:r>
              <a:rPr sz="2250" i="1" spc="-22" baseline="-24074" dirty="0">
                <a:latin typeface="Times New Roman"/>
                <a:cs typeface="Times New Roman"/>
              </a:rPr>
              <a:t>q</a:t>
            </a:r>
            <a:r>
              <a:rPr sz="2250" i="1" spc="-127" baseline="-24074" dirty="0">
                <a:latin typeface="Times New Roman"/>
                <a:cs typeface="Times New Roman"/>
              </a:rPr>
              <a:t> </a:t>
            </a:r>
            <a:r>
              <a:rPr sz="2550" spc="3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77075" y="5412515"/>
            <a:ext cx="133032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700" i="1" spc="114" dirty="0">
                <a:latin typeface="Symbol"/>
                <a:cs typeface="Symbol"/>
              </a:rPr>
              <a:t></a:t>
            </a:r>
            <a:r>
              <a:rPr sz="2550" spc="114" dirty="0">
                <a:latin typeface="Times New Roman"/>
                <a:cs typeface="Times New Roman"/>
              </a:rPr>
              <a:t>(</a:t>
            </a:r>
            <a:r>
              <a:rPr sz="2550" i="1" spc="114" dirty="0">
                <a:latin typeface="Times New Roman"/>
                <a:cs typeface="Times New Roman"/>
              </a:rPr>
              <a:t>L</a:t>
            </a:r>
            <a:r>
              <a:rPr sz="2550" i="1" spc="-245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</a:t>
            </a:r>
            <a:r>
              <a:rPr sz="2550" spc="-19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Times New Roman"/>
                <a:cs typeface="Times New Roman"/>
              </a:rPr>
              <a:t>L</a:t>
            </a:r>
            <a:r>
              <a:rPr sz="2250" i="1" spc="-22" baseline="-24074" dirty="0">
                <a:latin typeface="Times New Roman"/>
                <a:cs typeface="Times New Roman"/>
              </a:rPr>
              <a:t>q</a:t>
            </a:r>
            <a:r>
              <a:rPr sz="2250" i="1" spc="-127" baseline="-24074" dirty="0">
                <a:latin typeface="Times New Roman"/>
                <a:cs typeface="Times New Roman"/>
              </a:rPr>
              <a:t> </a:t>
            </a:r>
            <a:r>
              <a:rPr sz="2550" spc="3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043" y="1014806"/>
            <a:ext cx="2186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Ejemplo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043" y="1920062"/>
            <a:ext cx="7849234" cy="4150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870" marR="7620" indent="-344805" algn="just">
              <a:lnSpc>
                <a:spcPct val="90100"/>
              </a:lnSpc>
              <a:spcBef>
                <a:spcPts val="40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Una </a:t>
            </a:r>
            <a:r>
              <a:rPr sz="2600" dirty="0">
                <a:latin typeface="Arial"/>
                <a:cs typeface="Arial"/>
              </a:rPr>
              <a:t>línea </a:t>
            </a:r>
            <a:r>
              <a:rPr sz="2600" spc="5" dirty="0">
                <a:latin typeface="Arial"/>
                <a:cs typeface="Arial"/>
              </a:rPr>
              <a:t>de </a:t>
            </a:r>
            <a:r>
              <a:rPr sz="2600" spc="-5" dirty="0">
                <a:latin typeface="Arial"/>
                <a:cs typeface="Arial"/>
              </a:rPr>
              <a:t>buses interurbano </a:t>
            </a:r>
            <a:r>
              <a:rPr sz="2600" dirty="0">
                <a:latin typeface="Arial"/>
                <a:cs typeface="Arial"/>
              </a:rPr>
              <a:t>tiene </a:t>
            </a:r>
            <a:r>
              <a:rPr sz="2600" spc="-5" dirty="0">
                <a:latin typeface="Arial"/>
                <a:cs typeface="Arial"/>
              </a:rPr>
              <a:t>2 grupos </a:t>
            </a:r>
            <a:r>
              <a:rPr sz="2600" spc="-10" dirty="0">
                <a:latin typeface="Arial"/>
                <a:cs typeface="Arial"/>
              </a:rPr>
              <a:t>de  </a:t>
            </a:r>
            <a:r>
              <a:rPr sz="2600" spc="-5" dirty="0">
                <a:latin typeface="Arial"/>
                <a:cs typeface="Arial"/>
              </a:rPr>
              <a:t>técnicos </a:t>
            </a:r>
            <a:r>
              <a:rPr sz="2600" dirty="0">
                <a:latin typeface="Arial"/>
                <a:cs typeface="Arial"/>
              </a:rPr>
              <a:t>especializados, </a:t>
            </a:r>
            <a:r>
              <a:rPr sz="2600" spc="-5" dirty="0">
                <a:latin typeface="Arial"/>
                <a:cs typeface="Arial"/>
              </a:rPr>
              <a:t>los </a:t>
            </a:r>
            <a:r>
              <a:rPr sz="2600" dirty="0">
                <a:latin typeface="Arial"/>
                <a:cs typeface="Arial"/>
              </a:rPr>
              <a:t>buses </a:t>
            </a:r>
            <a:r>
              <a:rPr sz="2600" spc="-5" dirty="0">
                <a:latin typeface="Arial"/>
                <a:cs typeface="Arial"/>
              </a:rPr>
              <a:t>llegan </a:t>
            </a:r>
            <a:r>
              <a:rPr sz="2600" spc="-10" dirty="0">
                <a:latin typeface="Arial"/>
                <a:cs typeface="Arial"/>
              </a:rPr>
              <a:t>en  </a:t>
            </a:r>
            <a:r>
              <a:rPr sz="2600" spc="-5" dirty="0">
                <a:latin typeface="Arial"/>
                <a:cs typeface="Arial"/>
              </a:rPr>
              <a:t>promedio a </a:t>
            </a:r>
            <a:r>
              <a:rPr sz="2600" dirty="0">
                <a:latin typeface="Arial"/>
                <a:cs typeface="Arial"/>
              </a:rPr>
              <a:t>repararse </a:t>
            </a:r>
            <a:r>
              <a:rPr sz="2600" spc="-5" dirty="0">
                <a:latin typeface="Arial"/>
                <a:cs typeface="Arial"/>
              </a:rPr>
              <a:t>5 </a:t>
            </a:r>
            <a:r>
              <a:rPr sz="2600" spc="-10" dirty="0">
                <a:latin typeface="Arial"/>
                <a:cs typeface="Arial"/>
              </a:rPr>
              <a:t>al </a:t>
            </a:r>
            <a:r>
              <a:rPr sz="2600" spc="-5" dirty="0">
                <a:latin typeface="Arial"/>
                <a:cs typeface="Arial"/>
              </a:rPr>
              <a:t>mes.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tiempo  promedio </a:t>
            </a:r>
            <a:r>
              <a:rPr sz="2600" spc="-10" dirty="0">
                <a:latin typeface="Arial"/>
                <a:cs typeface="Arial"/>
              </a:rPr>
              <a:t>de </a:t>
            </a:r>
            <a:r>
              <a:rPr sz="2600" spc="-5" dirty="0">
                <a:latin typeface="Arial"/>
                <a:cs typeface="Arial"/>
              </a:rPr>
              <a:t>servicio toma </a:t>
            </a:r>
            <a:r>
              <a:rPr sz="2600" spc="-10" dirty="0">
                <a:latin typeface="Arial"/>
                <a:cs typeface="Arial"/>
              </a:rPr>
              <a:t>30 </a:t>
            </a:r>
            <a:r>
              <a:rPr sz="2600" spc="-5" dirty="0">
                <a:latin typeface="Arial"/>
                <a:cs typeface="Arial"/>
              </a:rPr>
              <a:t>horas. </a:t>
            </a:r>
            <a:r>
              <a:rPr sz="2600" spc="-10" dirty="0">
                <a:latin typeface="Arial"/>
                <a:cs typeface="Arial"/>
              </a:rPr>
              <a:t>La </a:t>
            </a:r>
            <a:r>
              <a:rPr sz="2600" dirty="0">
                <a:latin typeface="Arial"/>
                <a:cs typeface="Arial"/>
              </a:rPr>
              <a:t>línea </a:t>
            </a:r>
            <a:r>
              <a:rPr sz="2600" spc="-5" dirty="0">
                <a:latin typeface="Arial"/>
                <a:cs typeface="Arial"/>
              </a:rPr>
              <a:t>tiene  8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buses.</a:t>
            </a:r>
            <a:endParaRPr sz="2600">
              <a:latin typeface="Arial"/>
              <a:cs typeface="Arial"/>
            </a:endParaRPr>
          </a:p>
          <a:p>
            <a:pPr marL="356870" marR="259715" algn="just">
              <a:lnSpc>
                <a:spcPts val="2810"/>
              </a:lnSpc>
              <a:spcBef>
                <a:spcPts val="665"/>
              </a:spcBef>
            </a:pPr>
            <a:r>
              <a:rPr sz="2600" spc="-10" dirty="0">
                <a:latin typeface="Arial"/>
                <a:cs typeface="Arial"/>
              </a:rPr>
              <a:t>Supuesto: los buses trabajan 30 días al mes </a:t>
            </a:r>
            <a:r>
              <a:rPr sz="2600" spc="-5" dirty="0">
                <a:latin typeface="Arial"/>
                <a:cs typeface="Arial"/>
              </a:rPr>
              <a:t>y </a:t>
            </a:r>
            <a:r>
              <a:rPr sz="2600" spc="-10" dirty="0">
                <a:latin typeface="Arial"/>
                <a:cs typeface="Arial"/>
              </a:rPr>
              <a:t>10  </a:t>
            </a:r>
            <a:r>
              <a:rPr sz="2600" spc="-5" dirty="0">
                <a:latin typeface="Arial"/>
                <a:cs typeface="Arial"/>
              </a:rPr>
              <a:t>horas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diarias.</a:t>
            </a:r>
            <a:endParaRPr sz="2600">
              <a:latin typeface="Arial"/>
              <a:cs typeface="Arial"/>
            </a:endParaRPr>
          </a:p>
          <a:p>
            <a:pPr marL="356870" marR="5080" algn="just">
              <a:lnSpc>
                <a:spcPct val="89700"/>
              </a:lnSpc>
              <a:spcBef>
                <a:spcPts val="620"/>
              </a:spcBef>
            </a:pPr>
            <a:r>
              <a:rPr sz="2600" spc="-5" dirty="0">
                <a:latin typeface="Arial"/>
                <a:cs typeface="Arial"/>
              </a:rPr>
              <a:t>Parámetros </a:t>
            </a:r>
            <a:r>
              <a:rPr sz="2600" spc="-10" dirty="0">
                <a:latin typeface="Arial"/>
                <a:cs typeface="Arial"/>
              </a:rPr>
              <a:t>del </a:t>
            </a:r>
            <a:r>
              <a:rPr sz="2600" spc="-5" dirty="0">
                <a:latin typeface="Arial"/>
                <a:cs typeface="Arial"/>
              </a:rPr>
              <a:t>sistema: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Arial"/>
                <a:cs typeface="Arial"/>
              </a:rPr>
              <a:t>= 5/30 </a:t>
            </a:r>
            <a:r>
              <a:rPr sz="2600" dirty="0">
                <a:latin typeface="Arial"/>
                <a:cs typeface="Arial"/>
              </a:rPr>
              <a:t>buses/día=1/60  </a:t>
            </a:r>
            <a:r>
              <a:rPr sz="2600" spc="-5" dirty="0">
                <a:latin typeface="Arial"/>
                <a:cs typeface="Arial"/>
              </a:rPr>
              <a:t>buses/hora,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Arial"/>
                <a:cs typeface="Arial"/>
              </a:rPr>
              <a:t>= </a:t>
            </a:r>
            <a:r>
              <a:rPr sz="2600" dirty="0">
                <a:latin typeface="Arial"/>
                <a:cs typeface="Arial"/>
              </a:rPr>
              <a:t>1/30 buses/hora, </a:t>
            </a:r>
            <a:r>
              <a:rPr sz="2600" spc="-10" dirty="0">
                <a:latin typeface="Arial"/>
                <a:cs typeface="Arial"/>
              </a:rPr>
              <a:t>M </a:t>
            </a:r>
            <a:r>
              <a:rPr sz="2600" spc="-5" dirty="0">
                <a:latin typeface="Arial"/>
                <a:cs typeface="Arial"/>
              </a:rPr>
              <a:t>= 8 clientes  potenciales, k=2. </a:t>
            </a:r>
            <a:r>
              <a:rPr sz="2600" spc="-10" dirty="0">
                <a:latin typeface="Arial"/>
                <a:cs typeface="Arial"/>
              </a:rPr>
              <a:t>El </a:t>
            </a:r>
            <a:r>
              <a:rPr sz="2600" spc="-5" dirty="0">
                <a:latin typeface="Arial"/>
                <a:cs typeface="Arial"/>
              </a:rPr>
              <a:t>sistema </a:t>
            </a:r>
            <a:r>
              <a:rPr sz="2600" spc="-10" dirty="0">
                <a:latin typeface="Arial"/>
                <a:cs typeface="Arial"/>
              </a:rPr>
              <a:t>no </a:t>
            </a:r>
            <a:r>
              <a:rPr sz="2600" spc="5" dirty="0">
                <a:latin typeface="Arial"/>
                <a:cs typeface="Arial"/>
              </a:rPr>
              <a:t>se </a:t>
            </a:r>
            <a:r>
              <a:rPr sz="2600" dirty="0">
                <a:latin typeface="Arial"/>
                <a:cs typeface="Arial"/>
              </a:rPr>
              <a:t>satura</a:t>
            </a:r>
            <a:r>
              <a:rPr sz="2600" spc="6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porque</a:t>
            </a:r>
            <a:endParaRPr sz="2600">
              <a:latin typeface="Arial"/>
              <a:cs typeface="Arial"/>
            </a:endParaRPr>
          </a:p>
          <a:p>
            <a:pPr marL="356870" algn="just">
              <a:lnSpc>
                <a:spcPts val="2830"/>
              </a:lnSpc>
            </a:pPr>
            <a:r>
              <a:rPr sz="2600" spc="-10" dirty="0">
                <a:latin typeface="Symbol"/>
                <a:cs typeface="Symbol"/>
              </a:rPr>
              <a:t></a:t>
            </a:r>
            <a:r>
              <a:rPr sz="2600" spc="-10" dirty="0">
                <a:latin typeface="Arial"/>
                <a:cs typeface="Arial"/>
              </a:rPr>
              <a:t>&lt;1,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Arial"/>
                <a:cs typeface="Arial"/>
              </a:rPr>
              <a:t>/ 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14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1/4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798652"/>
            <a:ext cx="3580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Ejemplo </a:t>
            </a:r>
            <a:r>
              <a:rPr sz="3600" b="1" dirty="0">
                <a:latin typeface="Arial"/>
                <a:cs typeface="Arial"/>
              </a:rPr>
              <a:t>1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(cont)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1653362"/>
            <a:ext cx="802576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  <a:tab pos="4104640" algn="l"/>
              </a:tabLst>
            </a:pPr>
            <a:r>
              <a:rPr sz="2600" spc="-5" dirty="0">
                <a:latin typeface="Arial"/>
                <a:cs typeface="Arial"/>
              </a:rPr>
              <a:t>¿Cuál es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la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probabilidad	que el sistema esté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vacío?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2521" y="2285080"/>
            <a:ext cx="586105" cy="256540"/>
            <a:chOff x="1312521" y="2285080"/>
            <a:chExt cx="586105" cy="256540"/>
          </a:xfrm>
        </p:grpSpPr>
        <p:sp>
          <p:nvSpPr>
            <p:cNvPr id="5" name="object 5"/>
            <p:cNvSpPr/>
            <p:nvPr/>
          </p:nvSpPr>
          <p:spPr>
            <a:xfrm>
              <a:off x="1620257" y="2287345"/>
              <a:ext cx="69850" cy="217804"/>
            </a:xfrm>
            <a:custGeom>
              <a:avLst/>
              <a:gdLst/>
              <a:ahLst/>
              <a:cxnLst/>
              <a:rect l="l" t="t" r="r" b="b"/>
              <a:pathLst>
                <a:path w="69850" h="217805">
                  <a:moveTo>
                    <a:pt x="69443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2521" y="2537156"/>
              <a:ext cx="586105" cy="0"/>
            </a:xfrm>
            <a:custGeom>
              <a:avLst/>
              <a:gdLst/>
              <a:ahLst/>
              <a:cxnLst/>
              <a:rect l="l" t="t" r="r" b="b"/>
              <a:pathLst>
                <a:path w="586105">
                  <a:moveTo>
                    <a:pt x="0" y="0"/>
                  </a:moveTo>
                  <a:lnTo>
                    <a:pt x="585511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05909" y="2285080"/>
            <a:ext cx="681990" cy="256540"/>
            <a:chOff x="2105909" y="2285080"/>
            <a:chExt cx="681990" cy="256540"/>
          </a:xfrm>
        </p:grpSpPr>
        <p:sp>
          <p:nvSpPr>
            <p:cNvPr id="8" name="object 8"/>
            <p:cNvSpPr/>
            <p:nvPr/>
          </p:nvSpPr>
          <p:spPr>
            <a:xfrm>
              <a:off x="2413173" y="2287345"/>
              <a:ext cx="70485" cy="217804"/>
            </a:xfrm>
            <a:custGeom>
              <a:avLst/>
              <a:gdLst/>
              <a:ahLst/>
              <a:cxnLst/>
              <a:rect l="l" t="t" r="r" b="b"/>
              <a:pathLst>
                <a:path w="70485" h="217805">
                  <a:moveTo>
                    <a:pt x="69952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5909" y="2537156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89">
                  <a:moveTo>
                    <a:pt x="0" y="0"/>
                  </a:moveTo>
                  <a:lnTo>
                    <a:pt x="681737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995505" y="2285080"/>
            <a:ext cx="674370" cy="256540"/>
            <a:chOff x="2995505" y="2285080"/>
            <a:chExt cx="674370" cy="256540"/>
          </a:xfrm>
        </p:grpSpPr>
        <p:sp>
          <p:nvSpPr>
            <p:cNvPr id="11" name="object 11"/>
            <p:cNvSpPr/>
            <p:nvPr/>
          </p:nvSpPr>
          <p:spPr>
            <a:xfrm>
              <a:off x="3303296" y="2287345"/>
              <a:ext cx="69850" cy="217804"/>
            </a:xfrm>
            <a:custGeom>
              <a:avLst/>
              <a:gdLst/>
              <a:ahLst/>
              <a:cxnLst/>
              <a:rect l="l" t="t" r="r" b="b"/>
              <a:pathLst>
                <a:path w="69850" h="217805">
                  <a:moveTo>
                    <a:pt x="69407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5505" y="2537156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70">
                  <a:moveTo>
                    <a:pt x="0" y="0"/>
                  </a:moveTo>
                  <a:lnTo>
                    <a:pt x="674087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77451" y="2285080"/>
            <a:ext cx="753745" cy="256540"/>
            <a:chOff x="3877451" y="2285080"/>
            <a:chExt cx="753745" cy="256540"/>
          </a:xfrm>
        </p:grpSpPr>
        <p:sp>
          <p:nvSpPr>
            <p:cNvPr id="14" name="object 14"/>
            <p:cNvSpPr/>
            <p:nvPr/>
          </p:nvSpPr>
          <p:spPr>
            <a:xfrm>
              <a:off x="4220491" y="2287345"/>
              <a:ext cx="70485" cy="217804"/>
            </a:xfrm>
            <a:custGeom>
              <a:avLst/>
              <a:gdLst/>
              <a:ahLst/>
              <a:cxnLst/>
              <a:rect l="l" t="t" r="r" b="b"/>
              <a:pathLst>
                <a:path w="70485" h="217805">
                  <a:moveTo>
                    <a:pt x="69952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7451" y="2537156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306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38798" y="2285080"/>
            <a:ext cx="732155" cy="256540"/>
            <a:chOff x="4838798" y="2285080"/>
            <a:chExt cx="732155" cy="256540"/>
          </a:xfrm>
        </p:grpSpPr>
        <p:sp>
          <p:nvSpPr>
            <p:cNvPr id="17" name="object 17"/>
            <p:cNvSpPr/>
            <p:nvPr/>
          </p:nvSpPr>
          <p:spPr>
            <a:xfrm>
              <a:off x="5174207" y="2287345"/>
              <a:ext cx="69850" cy="217804"/>
            </a:xfrm>
            <a:custGeom>
              <a:avLst/>
              <a:gdLst/>
              <a:ahLst/>
              <a:cxnLst/>
              <a:rect l="l" t="t" r="r" b="b"/>
              <a:pathLst>
                <a:path w="69850" h="217805">
                  <a:moveTo>
                    <a:pt x="69770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38798" y="2537156"/>
              <a:ext cx="732155" cy="0"/>
            </a:xfrm>
            <a:custGeom>
              <a:avLst/>
              <a:gdLst/>
              <a:ahLst/>
              <a:cxnLst/>
              <a:rect l="l" t="t" r="r" b="b"/>
              <a:pathLst>
                <a:path w="732154">
                  <a:moveTo>
                    <a:pt x="0" y="0"/>
                  </a:moveTo>
                  <a:lnTo>
                    <a:pt x="732048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778706" y="2285080"/>
            <a:ext cx="753745" cy="256540"/>
            <a:chOff x="5778706" y="2285080"/>
            <a:chExt cx="753745" cy="256540"/>
          </a:xfrm>
        </p:grpSpPr>
        <p:sp>
          <p:nvSpPr>
            <p:cNvPr id="20" name="object 20"/>
            <p:cNvSpPr/>
            <p:nvPr/>
          </p:nvSpPr>
          <p:spPr>
            <a:xfrm>
              <a:off x="6122654" y="2287345"/>
              <a:ext cx="70485" cy="217804"/>
            </a:xfrm>
            <a:custGeom>
              <a:avLst/>
              <a:gdLst/>
              <a:ahLst/>
              <a:cxnLst/>
              <a:rect l="l" t="t" r="r" b="b"/>
              <a:pathLst>
                <a:path w="70485" h="217805">
                  <a:moveTo>
                    <a:pt x="69952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78706" y="2537156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488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740052" y="2285080"/>
            <a:ext cx="706755" cy="256540"/>
            <a:chOff x="6740052" y="2285080"/>
            <a:chExt cx="706755" cy="256540"/>
          </a:xfrm>
        </p:grpSpPr>
        <p:sp>
          <p:nvSpPr>
            <p:cNvPr id="23" name="object 23"/>
            <p:cNvSpPr/>
            <p:nvPr/>
          </p:nvSpPr>
          <p:spPr>
            <a:xfrm>
              <a:off x="7060017" y="2287345"/>
              <a:ext cx="70485" cy="217804"/>
            </a:xfrm>
            <a:custGeom>
              <a:avLst/>
              <a:gdLst/>
              <a:ahLst/>
              <a:cxnLst/>
              <a:rect l="l" t="t" r="r" b="b"/>
              <a:pathLst>
                <a:path w="70484" h="217805">
                  <a:moveTo>
                    <a:pt x="69952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40052" y="2537156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4">
                  <a:moveTo>
                    <a:pt x="0" y="0"/>
                  </a:moveTo>
                  <a:lnTo>
                    <a:pt x="706611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654523" y="2285080"/>
            <a:ext cx="748665" cy="256540"/>
            <a:chOff x="7654523" y="2285080"/>
            <a:chExt cx="748665" cy="256540"/>
          </a:xfrm>
        </p:grpSpPr>
        <p:sp>
          <p:nvSpPr>
            <p:cNvPr id="26" name="object 26"/>
            <p:cNvSpPr/>
            <p:nvPr/>
          </p:nvSpPr>
          <p:spPr>
            <a:xfrm>
              <a:off x="7999016" y="2287345"/>
              <a:ext cx="70485" cy="217804"/>
            </a:xfrm>
            <a:custGeom>
              <a:avLst/>
              <a:gdLst/>
              <a:ahLst/>
              <a:cxnLst/>
              <a:rect l="l" t="t" r="r" b="b"/>
              <a:pathLst>
                <a:path w="70484" h="217805">
                  <a:moveTo>
                    <a:pt x="69952" y="0"/>
                  </a:moveTo>
                  <a:lnTo>
                    <a:pt x="0" y="217746"/>
                  </a:lnTo>
                </a:path>
              </a:pathLst>
            </a:custGeom>
            <a:ln w="4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4523" y="2537156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5">
                  <a:moveTo>
                    <a:pt x="0" y="0"/>
                  </a:moveTo>
                  <a:lnTo>
                    <a:pt x="748037" y="0"/>
                  </a:lnTo>
                </a:path>
              </a:pathLst>
            </a:custGeom>
            <a:ln w="8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20870" y="2531658"/>
            <a:ext cx="19558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-100" dirty="0">
                <a:latin typeface="Times New Roman"/>
                <a:cs typeface="Times New Roman"/>
              </a:rPr>
              <a:t>7</a:t>
            </a:r>
            <a:r>
              <a:rPr sz="1700" spc="15" dirty="0">
                <a:latin typeface="Times New Roman"/>
                <a:cs typeface="Times New Roman"/>
              </a:rPr>
              <a:t>!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93744" y="2524751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17114" y="2351757"/>
            <a:ext cx="111125" cy="520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110"/>
              </a:spcBef>
            </a:pPr>
            <a:r>
              <a:rPr sz="1700" spc="15" dirty="0">
                <a:latin typeface="Symbol"/>
                <a:cs typeface="Symbol"/>
              </a:rPr>
              <a:t>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1939"/>
              </a:lnSpc>
            </a:pPr>
            <a:r>
              <a:rPr sz="1700" spc="15" dirty="0">
                <a:latin typeface="Symbol"/>
                <a:cs typeface="Symbol"/>
              </a:rPr>
              <a:t>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4930" y="2585543"/>
            <a:ext cx="11112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15" dirty="0">
                <a:latin typeface="Symbol"/>
                <a:cs typeface="Symbol"/>
              </a:rPr>
              <a:t>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9530" y="2224406"/>
            <a:ext cx="76536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17195" algn="l"/>
                <a:tab pos="1210310" algn="l"/>
                <a:tab pos="2099945" algn="l"/>
                <a:tab pos="3018155" algn="l"/>
                <a:tab pos="3971290" algn="l"/>
                <a:tab pos="4919980" algn="l"/>
                <a:tab pos="5857240" algn="l"/>
                <a:tab pos="6796405" algn="l"/>
              </a:tabLst>
            </a:pPr>
            <a:r>
              <a:rPr sz="2550" spc="22" baseline="3267" dirty="0">
                <a:latin typeface="Symbol"/>
                <a:cs typeface="Symbol"/>
              </a:rPr>
              <a:t></a:t>
            </a:r>
            <a:r>
              <a:rPr sz="2550" spc="22" baseline="3267" dirty="0">
                <a:latin typeface="Times New Roman"/>
                <a:cs typeface="Times New Roman"/>
              </a:rPr>
              <a:t>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2)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30" dirty="0">
                <a:latin typeface="Times New Roman"/>
                <a:cs typeface="Times New Roman"/>
              </a:rPr>
              <a:t>2)</a:t>
            </a:r>
            <a:r>
              <a:rPr sz="1500" spc="44" baseline="41666" dirty="0">
                <a:latin typeface="Times New Roman"/>
                <a:cs typeface="Times New Roman"/>
              </a:rPr>
              <a:t>2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Times New Roman"/>
                <a:cs typeface="Times New Roman"/>
              </a:rPr>
              <a:t>2)</a:t>
            </a:r>
            <a:r>
              <a:rPr sz="1500" spc="30" baseline="41666" dirty="0">
                <a:latin typeface="Times New Roman"/>
                <a:cs typeface="Times New Roman"/>
              </a:rPr>
              <a:t>3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35" dirty="0">
                <a:latin typeface="Times New Roman"/>
                <a:cs typeface="Times New Roman"/>
              </a:rPr>
              <a:t>2)</a:t>
            </a:r>
            <a:r>
              <a:rPr sz="1500" spc="52" baseline="41666" dirty="0">
                <a:latin typeface="Times New Roman"/>
                <a:cs typeface="Times New Roman"/>
              </a:rPr>
              <a:t>4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Times New Roman"/>
                <a:cs typeface="Times New Roman"/>
              </a:rPr>
              <a:t>2)</a:t>
            </a:r>
            <a:r>
              <a:rPr sz="1500" spc="30" baseline="41666" dirty="0">
                <a:latin typeface="Times New Roman"/>
                <a:cs typeface="Times New Roman"/>
              </a:rPr>
              <a:t>5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Times New Roman"/>
                <a:cs typeface="Times New Roman"/>
              </a:rPr>
              <a:t>2)</a:t>
            </a:r>
            <a:r>
              <a:rPr sz="1500" spc="37" baseline="41666" dirty="0">
                <a:latin typeface="Times New Roman"/>
                <a:cs typeface="Times New Roman"/>
              </a:rPr>
              <a:t>6	</a:t>
            </a:r>
            <a:r>
              <a:rPr sz="1700" spc="-65" dirty="0">
                <a:latin typeface="Times New Roman"/>
                <a:cs typeface="Times New Roman"/>
              </a:rPr>
              <a:t>8!(1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Times New Roman"/>
                <a:cs typeface="Times New Roman"/>
              </a:rPr>
              <a:t>2)</a:t>
            </a:r>
            <a:r>
              <a:rPr sz="1500" spc="37" baseline="41666" dirty="0">
                <a:latin typeface="Times New Roman"/>
                <a:cs typeface="Times New Roman"/>
              </a:rPr>
              <a:t>7	</a:t>
            </a:r>
            <a:r>
              <a:rPr sz="1700" spc="-65" dirty="0">
                <a:latin typeface="Times New Roman"/>
                <a:cs typeface="Times New Roman"/>
              </a:rPr>
              <a:t>8!(1 </a:t>
            </a:r>
            <a:r>
              <a:rPr sz="1700" spc="15" dirty="0">
                <a:latin typeface="Times New Roman"/>
                <a:cs typeface="Times New Roman"/>
              </a:rPr>
              <a:t>2)</a:t>
            </a:r>
            <a:r>
              <a:rPr sz="1500" spc="22" baseline="41666" dirty="0">
                <a:latin typeface="Times New Roman"/>
                <a:cs typeface="Times New Roman"/>
              </a:rPr>
              <a:t>8</a:t>
            </a:r>
            <a:r>
              <a:rPr sz="1500" spc="397" baseline="41666" dirty="0">
                <a:latin typeface="Times New Roman"/>
                <a:cs typeface="Times New Roman"/>
              </a:rPr>
              <a:t> </a:t>
            </a:r>
            <a:r>
              <a:rPr sz="2550" spc="22" baseline="3267" dirty="0">
                <a:latin typeface="Symbol"/>
                <a:cs typeface="Symbol"/>
              </a:rPr>
              <a:t></a:t>
            </a:r>
            <a:endParaRPr sz="2550" baseline="3267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91257" y="2361555"/>
            <a:ext cx="6474460" cy="456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ts val="1689"/>
              </a:lnSpc>
              <a:spcBef>
                <a:spcPts val="110"/>
              </a:spcBef>
              <a:tabLst>
                <a:tab pos="940435" algn="l"/>
                <a:tab pos="1822450" algn="l"/>
                <a:tab pos="2783840" algn="l"/>
                <a:tab pos="3723004" algn="l"/>
                <a:tab pos="4684395" algn="l"/>
                <a:tab pos="5599430" algn="l"/>
              </a:tabLst>
            </a:pP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25" dirty="0">
                <a:latin typeface="Times New Roman"/>
                <a:cs typeface="Times New Roman"/>
              </a:rPr>
              <a:t>	</a:t>
            </a:r>
            <a:r>
              <a:rPr sz="1700" spc="25" dirty="0">
                <a:latin typeface="Symbol"/>
                <a:cs typeface="Symbol"/>
              </a:rPr>
              <a:t></a:t>
            </a:r>
            <a:endParaRPr sz="1700">
              <a:latin typeface="Symbol"/>
              <a:cs typeface="Symbol"/>
            </a:endParaRPr>
          </a:p>
          <a:p>
            <a:pPr marL="354330">
              <a:lnSpc>
                <a:spcPts val="1689"/>
              </a:lnSpc>
              <a:tabLst>
                <a:tab pos="1125855" algn="l"/>
                <a:tab pos="2000885" algn="l"/>
                <a:tab pos="2955290" algn="l"/>
                <a:tab pos="3901440" algn="l"/>
                <a:tab pos="4839335" algn="l"/>
                <a:tab pos="5774690" algn="l"/>
              </a:tabLst>
            </a:pPr>
            <a:r>
              <a:rPr sz="1700" spc="-65" dirty="0">
                <a:latin typeface="Times New Roman"/>
                <a:cs typeface="Times New Roman"/>
              </a:rPr>
              <a:t>6!*2!	5!*2!*2	</a:t>
            </a:r>
            <a:r>
              <a:rPr sz="1700" spc="-45" dirty="0">
                <a:latin typeface="Times New Roman"/>
                <a:cs typeface="Times New Roman"/>
              </a:rPr>
              <a:t>4!*2!*2</a:t>
            </a:r>
            <a:r>
              <a:rPr sz="1500" spc="-67" baseline="41666" dirty="0">
                <a:latin typeface="Times New Roman"/>
                <a:cs typeface="Times New Roman"/>
              </a:rPr>
              <a:t>2	</a:t>
            </a:r>
            <a:r>
              <a:rPr sz="1700" spc="-55" dirty="0">
                <a:latin typeface="Times New Roman"/>
                <a:cs typeface="Times New Roman"/>
              </a:rPr>
              <a:t>3!*2!*2</a:t>
            </a:r>
            <a:r>
              <a:rPr sz="1500" spc="-82" baseline="41666" dirty="0">
                <a:latin typeface="Times New Roman"/>
                <a:cs typeface="Times New Roman"/>
              </a:rPr>
              <a:t>3	</a:t>
            </a:r>
            <a:r>
              <a:rPr sz="1700" spc="-45" dirty="0">
                <a:latin typeface="Times New Roman"/>
                <a:cs typeface="Times New Roman"/>
              </a:rPr>
              <a:t>2!*2!*2</a:t>
            </a:r>
            <a:r>
              <a:rPr sz="1500" spc="-67" baseline="41666" dirty="0">
                <a:latin typeface="Times New Roman"/>
                <a:cs typeface="Times New Roman"/>
              </a:rPr>
              <a:t>4	</a:t>
            </a:r>
            <a:r>
              <a:rPr sz="1700" spc="-65" dirty="0">
                <a:latin typeface="Times New Roman"/>
                <a:cs typeface="Times New Roman"/>
              </a:rPr>
              <a:t>1!*2!*2</a:t>
            </a:r>
            <a:r>
              <a:rPr sz="1500" spc="-97" baseline="41666" dirty="0">
                <a:latin typeface="Times New Roman"/>
                <a:cs typeface="Times New Roman"/>
              </a:rPr>
              <a:t>5	</a:t>
            </a:r>
            <a:r>
              <a:rPr sz="1700" spc="-60" dirty="0">
                <a:latin typeface="Times New Roman"/>
                <a:cs typeface="Times New Roman"/>
              </a:rPr>
              <a:t>0!*2!*2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6350" y="2905705"/>
            <a:ext cx="671703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latin typeface="Times New Roman"/>
                <a:cs typeface="Times New Roman"/>
              </a:rPr>
              <a:t>(1</a:t>
            </a:r>
            <a:r>
              <a:rPr sz="1700" spc="5" dirty="0">
                <a:latin typeface="Symbol"/>
                <a:cs typeface="Symbol"/>
              </a:rPr>
              <a:t>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Times New Roman"/>
                <a:cs typeface="Times New Roman"/>
              </a:rPr>
              <a:t>4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-150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Times New Roman"/>
                <a:cs typeface="Times New Roman"/>
              </a:rPr>
              <a:t>7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Symbol"/>
                <a:cs typeface="Symbol"/>
              </a:rPr>
              <a:t></a:t>
            </a:r>
            <a:r>
              <a:rPr sz="1700" spc="20" dirty="0">
                <a:latin typeface="Times New Roman"/>
                <a:cs typeface="Times New Roman"/>
              </a:rPr>
              <a:t>10,5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</a:t>
            </a:r>
            <a:r>
              <a:rPr sz="1700" spc="-10" dirty="0">
                <a:latin typeface="Times New Roman"/>
                <a:cs typeface="Times New Roman"/>
              </a:rPr>
              <a:t>13,125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</a:t>
            </a:r>
            <a:r>
              <a:rPr sz="1700" spc="-10" dirty="0">
                <a:latin typeface="Times New Roman"/>
                <a:cs typeface="Times New Roman"/>
              </a:rPr>
              <a:t>13,125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-18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9,844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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4,922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dirty="0">
                <a:latin typeface="Times New Roman"/>
                <a:cs typeface="Times New Roman"/>
              </a:rPr>
              <a:t>1,23)</a:t>
            </a:r>
            <a:r>
              <a:rPr sz="1500" baseline="41666" dirty="0">
                <a:latin typeface="Symbol"/>
                <a:cs typeface="Symbol"/>
              </a:rPr>
              <a:t></a:t>
            </a:r>
            <a:r>
              <a:rPr sz="1500" baseline="41666" dirty="0">
                <a:latin typeface="Times New Roman"/>
                <a:cs typeface="Times New Roman"/>
              </a:rPr>
              <a:t>1</a:t>
            </a:r>
            <a:r>
              <a:rPr sz="1500" spc="359" baseline="41666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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64,746</a:t>
            </a:r>
            <a:r>
              <a:rPr sz="1500" baseline="41666" dirty="0">
                <a:latin typeface="Symbol"/>
                <a:cs typeface="Symbol"/>
              </a:rPr>
              <a:t></a:t>
            </a:r>
            <a:r>
              <a:rPr sz="1500" baseline="41666" dirty="0">
                <a:latin typeface="Times New Roman"/>
                <a:cs typeface="Times New Roman"/>
              </a:rPr>
              <a:t>1</a:t>
            </a:r>
            <a:r>
              <a:rPr sz="1500" spc="352" baseline="41666" dirty="0">
                <a:latin typeface="Times New Roman"/>
                <a:cs typeface="Times New Roman"/>
              </a:rPr>
              <a:t> </a:t>
            </a:r>
            <a:r>
              <a:rPr sz="1700" spc="25" dirty="0">
                <a:latin typeface="Symbol"/>
                <a:cs typeface="Symbol"/>
              </a:rPr>
              <a:t>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0,0154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0578" y="2361555"/>
            <a:ext cx="81851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00" i="1" spc="5" dirty="0">
                <a:latin typeface="Times New Roman"/>
                <a:cs typeface="Times New Roman"/>
              </a:rPr>
              <a:t>p</a:t>
            </a:r>
            <a:r>
              <a:rPr sz="1500" spc="7" baseline="-25000" dirty="0">
                <a:latin typeface="Times New Roman"/>
                <a:cs typeface="Times New Roman"/>
              </a:rPr>
              <a:t>0 </a:t>
            </a:r>
            <a:r>
              <a:rPr sz="1700" spc="25" dirty="0" smtClean="0">
                <a:latin typeface="Symbol"/>
                <a:cs typeface="Symbol"/>
              </a:rPr>
              <a:t></a:t>
            </a:r>
            <a:r>
              <a:rPr lang="es-CL" sz="1700" spc="25" dirty="0" smtClean="0">
                <a:latin typeface="Symbol"/>
                <a:cs typeface="Symbol"/>
              </a:rPr>
              <a:t> </a:t>
            </a:r>
            <a:r>
              <a:rPr sz="1700" spc="-114" dirty="0" smtClean="0">
                <a:latin typeface="Times New Roman"/>
                <a:cs typeface="Times New Roman"/>
              </a:rPr>
              <a:t> </a:t>
            </a:r>
            <a:r>
              <a:rPr sz="2550" spc="89" baseline="3267" dirty="0">
                <a:latin typeface="Symbol"/>
                <a:cs typeface="Symbol"/>
              </a:rPr>
              <a:t></a:t>
            </a:r>
            <a:r>
              <a:rPr sz="1700" spc="60" dirty="0">
                <a:latin typeface="Times New Roman"/>
                <a:cs typeface="Times New Roman"/>
              </a:rPr>
              <a:t>1</a:t>
            </a:r>
            <a:r>
              <a:rPr sz="1700" spc="60" dirty="0">
                <a:latin typeface="Symbol"/>
                <a:cs typeface="Symbol"/>
              </a:rPr>
              <a:t></a:t>
            </a:r>
            <a:endParaRPr sz="1700" dirty="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155" y="5524016"/>
            <a:ext cx="16192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19545" y="3827314"/>
            <a:ext cx="3025140" cy="16129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755"/>
              </a:spcBef>
            </a:pPr>
            <a:r>
              <a:rPr sz="2050" i="1" spc="15" dirty="0">
                <a:latin typeface="Times New Roman"/>
                <a:cs typeface="Times New Roman"/>
              </a:rPr>
              <a:t>p</a:t>
            </a:r>
            <a:r>
              <a:rPr sz="1800" spc="22" baseline="-23148" dirty="0">
                <a:latin typeface="Times New Roman"/>
                <a:cs typeface="Times New Roman"/>
              </a:rPr>
              <a:t>2</a:t>
            </a:r>
            <a:r>
              <a:rPr sz="1800" spc="6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7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*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-45" dirty="0">
                <a:latin typeface="Times New Roman"/>
                <a:cs typeface="Times New Roman"/>
              </a:rPr>
              <a:t>0,154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0,108</a:t>
            </a:r>
            <a:endParaRPr sz="20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655"/>
              </a:spcBef>
            </a:pPr>
            <a:r>
              <a:rPr sz="2050" i="1" spc="15" dirty="0">
                <a:latin typeface="Times New Roman"/>
                <a:cs typeface="Times New Roman"/>
              </a:rPr>
              <a:t>p</a:t>
            </a:r>
            <a:r>
              <a:rPr sz="1800" spc="22" baseline="-23148" dirty="0">
                <a:latin typeface="Times New Roman"/>
                <a:cs typeface="Times New Roman"/>
              </a:rPr>
              <a:t>4</a:t>
            </a:r>
            <a:r>
              <a:rPr sz="1800" spc="60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275" dirty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Times New Roman"/>
                <a:cs typeface="Times New Roman"/>
              </a:rPr>
              <a:t>13,125*</a:t>
            </a:r>
            <a:r>
              <a:rPr sz="2050" spc="-34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7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0,203</a:t>
            </a:r>
            <a:endParaRPr sz="205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670"/>
              </a:spcBef>
            </a:pPr>
            <a:r>
              <a:rPr sz="2050" i="1" spc="5" dirty="0">
                <a:latin typeface="Times New Roman"/>
                <a:cs typeface="Times New Roman"/>
              </a:rPr>
              <a:t>p</a:t>
            </a:r>
            <a:r>
              <a:rPr sz="1800" spc="7" baseline="-23148" dirty="0">
                <a:latin typeface="Times New Roman"/>
                <a:cs typeface="Times New Roman"/>
              </a:rPr>
              <a:t>6</a:t>
            </a:r>
            <a:r>
              <a:rPr sz="1800" spc="82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Times New Roman"/>
                <a:cs typeface="Times New Roman"/>
              </a:rPr>
              <a:t>9,844</a:t>
            </a:r>
            <a:r>
              <a:rPr sz="2050" spc="-33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*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0,152</a:t>
            </a:r>
            <a:endParaRPr sz="20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2050" i="1" spc="-15" dirty="0">
                <a:latin typeface="Times New Roman"/>
                <a:cs typeface="Times New Roman"/>
              </a:rPr>
              <a:t>p</a:t>
            </a:r>
            <a:r>
              <a:rPr sz="1800" spc="-22" baseline="-23148" dirty="0">
                <a:latin typeface="Times New Roman"/>
                <a:cs typeface="Times New Roman"/>
              </a:rPr>
              <a:t>8</a:t>
            </a:r>
            <a:r>
              <a:rPr sz="1800" spc="89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27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1,23*</a:t>
            </a:r>
            <a:r>
              <a:rPr sz="2050" spc="-33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0,019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872" y="3827314"/>
            <a:ext cx="2954655" cy="16129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2050" i="1" spc="-55" dirty="0">
                <a:latin typeface="Times New Roman"/>
                <a:cs typeface="Times New Roman"/>
              </a:rPr>
              <a:t>p</a:t>
            </a:r>
            <a:r>
              <a:rPr sz="1800" spc="-82" baseline="-23148" dirty="0">
                <a:latin typeface="Times New Roman"/>
                <a:cs typeface="Times New Roman"/>
              </a:rPr>
              <a:t>1</a:t>
            </a:r>
            <a:r>
              <a:rPr sz="1800" spc="3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050" spc="100" dirty="0">
                <a:latin typeface="Times New Roman"/>
                <a:cs typeface="Times New Roman"/>
              </a:rPr>
              <a:t>4*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0,0618</a:t>
            </a:r>
            <a:endParaRPr sz="205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sz="2050" i="1" spc="-5" dirty="0">
                <a:latin typeface="Times New Roman"/>
                <a:cs typeface="Times New Roman"/>
              </a:rPr>
              <a:t>p</a:t>
            </a:r>
            <a:r>
              <a:rPr sz="1800" spc="-7" baseline="-23148" dirty="0">
                <a:latin typeface="Times New Roman"/>
                <a:cs typeface="Times New Roman"/>
              </a:rPr>
              <a:t>3</a:t>
            </a:r>
            <a:r>
              <a:rPr sz="1800" spc="44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275" dirty="0">
                <a:latin typeface="Times New Roman"/>
                <a:cs typeface="Times New Roman"/>
              </a:rPr>
              <a:t> </a:t>
            </a:r>
            <a:r>
              <a:rPr sz="2050" spc="20" dirty="0">
                <a:latin typeface="Times New Roman"/>
                <a:cs typeface="Times New Roman"/>
              </a:rPr>
              <a:t>10,5*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0,162</a:t>
            </a:r>
            <a:endParaRPr sz="205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70"/>
              </a:spcBef>
            </a:pPr>
            <a:r>
              <a:rPr sz="2050" i="1" spc="-5" dirty="0">
                <a:latin typeface="Times New Roman"/>
                <a:cs typeface="Times New Roman"/>
              </a:rPr>
              <a:t>p</a:t>
            </a:r>
            <a:r>
              <a:rPr sz="1800" spc="-7" baseline="-23148" dirty="0">
                <a:latin typeface="Times New Roman"/>
                <a:cs typeface="Times New Roman"/>
              </a:rPr>
              <a:t>5</a:t>
            </a:r>
            <a:r>
              <a:rPr sz="1800" spc="75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275" dirty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Times New Roman"/>
                <a:cs typeface="Times New Roman"/>
              </a:rPr>
              <a:t>13,125*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9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0,203</a:t>
            </a:r>
            <a:endParaRPr sz="205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2050" i="1" dirty="0">
                <a:latin typeface="Times New Roman"/>
                <a:cs typeface="Times New Roman"/>
              </a:rPr>
              <a:t>p</a:t>
            </a:r>
            <a:r>
              <a:rPr sz="1800" baseline="-23148" dirty="0">
                <a:latin typeface="Times New Roman"/>
                <a:cs typeface="Times New Roman"/>
              </a:rPr>
              <a:t>7</a:t>
            </a:r>
            <a:r>
              <a:rPr sz="1800" spc="120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55" dirty="0">
                <a:latin typeface="Times New Roman"/>
                <a:cs typeface="Times New Roman"/>
              </a:rPr>
              <a:t> </a:t>
            </a:r>
            <a:r>
              <a:rPr sz="2050" spc="-15" dirty="0">
                <a:latin typeface="Times New Roman"/>
                <a:cs typeface="Times New Roman"/>
              </a:rPr>
              <a:t>4,922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*</a:t>
            </a:r>
            <a:r>
              <a:rPr sz="2050" spc="-33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0,0154</a:t>
            </a:r>
            <a:r>
              <a:rPr sz="2050" spc="-8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0,076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2528" y="5501187"/>
            <a:ext cx="7907020" cy="10998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509"/>
              </a:spcBef>
            </a:pPr>
            <a:r>
              <a:rPr sz="2050" spc="10" dirty="0">
                <a:latin typeface="Times New Roman"/>
                <a:cs typeface="Times New Roman"/>
              </a:rPr>
              <a:t>L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125" dirty="0">
                <a:latin typeface="Times New Roman"/>
                <a:cs typeface="Times New Roman"/>
              </a:rPr>
              <a:t> </a:t>
            </a:r>
            <a:r>
              <a:rPr sz="4575" spc="225" baseline="-9107" dirty="0">
                <a:latin typeface="Symbol"/>
                <a:cs typeface="Symbol"/>
              </a:rPr>
              <a:t></a:t>
            </a:r>
            <a:r>
              <a:rPr sz="2050" spc="150" dirty="0">
                <a:latin typeface="Times New Roman"/>
                <a:cs typeface="Times New Roman"/>
              </a:rPr>
              <a:t>n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i="1" spc="15" dirty="0">
                <a:latin typeface="Times New Roman"/>
                <a:cs typeface="Times New Roman"/>
              </a:rPr>
              <a:t>p</a:t>
            </a:r>
            <a:r>
              <a:rPr sz="1800" i="1" spc="22" baseline="-23148" dirty="0">
                <a:latin typeface="Times New Roman"/>
                <a:cs typeface="Times New Roman"/>
              </a:rPr>
              <a:t>n</a:t>
            </a:r>
            <a:r>
              <a:rPr sz="1800" i="1" spc="112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210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p</a:t>
            </a:r>
            <a:r>
              <a:rPr sz="1800" spc="-75" baseline="-23148" dirty="0">
                <a:latin typeface="Times New Roman"/>
                <a:cs typeface="Times New Roman"/>
              </a:rPr>
              <a:t>1</a:t>
            </a:r>
            <a:r>
              <a:rPr sz="1800" spc="225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1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2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2050" i="1" spc="15" dirty="0">
                <a:latin typeface="Times New Roman"/>
                <a:cs typeface="Times New Roman"/>
              </a:rPr>
              <a:t>p</a:t>
            </a:r>
            <a:r>
              <a:rPr sz="1800" spc="22" baseline="-23148" dirty="0">
                <a:latin typeface="Times New Roman"/>
                <a:cs typeface="Times New Roman"/>
              </a:rPr>
              <a:t>2</a:t>
            </a:r>
            <a:r>
              <a:rPr sz="1800" spc="36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204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3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i="1" spc="-5" dirty="0">
                <a:latin typeface="Times New Roman"/>
                <a:cs typeface="Times New Roman"/>
              </a:rPr>
              <a:t>p</a:t>
            </a:r>
            <a:r>
              <a:rPr sz="1800" spc="-7" baseline="-23148" dirty="0">
                <a:latin typeface="Times New Roman"/>
                <a:cs typeface="Times New Roman"/>
              </a:rPr>
              <a:t>3</a:t>
            </a:r>
            <a:r>
              <a:rPr sz="1800" spc="30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14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4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2050" i="1" spc="15" dirty="0">
                <a:latin typeface="Times New Roman"/>
                <a:cs typeface="Times New Roman"/>
              </a:rPr>
              <a:t>p</a:t>
            </a:r>
            <a:r>
              <a:rPr sz="1800" spc="22" baseline="-23148" dirty="0">
                <a:latin typeface="Times New Roman"/>
                <a:cs typeface="Times New Roman"/>
              </a:rPr>
              <a:t>4</a:t>
            </a:r>
            <a:r>
              <a:rPr sz="1800" spc="359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5</a:t>
            </a:r>
            <a:r>
              <a:rPr sz="2050" spc="-265" dirty="0">
                <a:latin typeface="Times New Roman"/>
                <a:cs typeface="Times New Roman"/>
              </a:rPr>
              <a:t> </a:t>
            </a:r>
            <a:r>
              <a:rPr sz="2050" i="1" spc="-5" dirty="0">
                <a:latin typeface="Times New Roman"/>
                <a:cs typeface="Times New Roman"/>
              </a:rPr>
              <a:t>p</a:t>
            </a:r>
            <a:r>
              <a:rPr sz="1800" spc="-7" baseline="-23148" dirty="0">
                <a:latin typeface="Times New Roman"/>
                <a:cs typeface="Times New Roman"/>
              </a:rPr>
              <a:t>5</a:t>
            </a:r>
            <a:r>
              <a:rPr sz="1800" spc="33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6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2050" i="1" spc="5" dirty="0">
                <a:latin typeface="Times New Roman"/>
                <a:cs typeface="Times New Roman"/>
              </a:rPr>
              <a:t>p</a:t>
            </a:r>
            <a:r>
              <a:rPr sz="1800" spc="7" baseline="-23148" dirty="0">
                <a:latin typeface="Times New Roman"/>
                <a:cs typeface="Times New Roman"/>
              </a:rPr>
              <a:t>6</a:t>
            </a:r>
            <a:r>
              <a:rPr sz="1800" spc="352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7</a:t>
            </a:r>
            <a:r>
              <a:rPr sz="2050" spc="-204" dirty="0">
                <a:latin typeface="Times New Roman"/>
                <a:cs typeface="Times New Roman"/>
              </a:rPr>
              <a:t> </a:t>
            </a:r>
            <a:r>
              <a:rPr sz="2050" i="1" spc="5" dirty="0">
                <a:latin typeface="Times New Roman"/>
                <a:cs typeface="Times New Roman"/>
              </a:rPr>
              <a:t>p</a:t>
            </a:r>
            <a:r>
              <a:rPr sz="1800" spc="7" baseline="-23148" dirty="0">
                <a:latin typeface="Times New Roman"/>
                <a:cs typeface="Times New Roman"/>
              </a:rPr>
              <a:t>7</a:t>
            </a:r>
            <a:r>
              <a:rPr sz="1800" spc="397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</a:t>
            </a:r>
            <a:r>
              <a:rPr sz="2050" spc="-2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8</a:t>
            </a:r>
            <a:r>
              <a:rPr sz="2050" spc="-270" dirty="0">
                <a:latin typeface="Times New Roman"/>
                <a:cs typeface="Times New Roman"/>
              </a:rPr>
              <a:t> </a:t>
            </a:r>
            <a:r>
              <a:rPr sz="2050" i="1" spc="-15" dirty="0">
                <a:latin typeface="Times New Roman"/>
                <a:cs typeface="Times New Roman"/>
              </a:rPr>
              <a:t>p</a:t>
            </a:r>
            <a:r>
              <a:rPr sz="1800" spc="-22" baseline="-23148" dirty="0">
                <a:latin typeface="Times New Roman"/>
                <a:cs typeface="Times New Roman"/>
              </a:rPr>
              <a:t>8</a:t>
            </a:r>
            <a:r>
              <a:rPr sz="1800" spc="112" baseline="-23148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4,206</a:t>
            </a:r>
            <a:r>
              <a:rPr sz="2050" spc="-13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buses</a:t>
            </a:r>
            <a:endParaRPr sz="2050">
              <a:latin typeface="Times New Roman"/>
              <a:cs typeface="Times New Roman"/>
            </a:endParaRPr>
          </a:p>
          <a:p>
            <a:pPr marL="789940">
              <a:lnSpc>
                <a:spcPct val="100000"/>
              </a:lnSpc>
              <a:spcBef>
                <a:spcPts val="155"/>
              </a:spcBef>
            </a:pPr>
            <a:r>
              <a:rPr sz="1200" spc="50" dirty="0">
                <a:latin typeface="Times New Roman"/>
                <a:cs typeface="Times New Roman"/>
              </a:rPr>
              <a:t>n</a:t>
            </a:r>
            <a:r>
              <a:rPr sz="1200" spc="50" dirty="0">
                <a:latin typeface="Symbol"/>
                <a:cs typeface="Symbol"/>
              </a:rPr>
              <a:t></a:t>
            </a:r>
            <a:r>
              <a:rPr sz="1200" spc="5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050" spc="15" dirty="0">
                <a:latin typeface="Times New Roman"/>
                <a:cs typeface="Times New Roman"/>
              </a:rPr>
              <a:t>M</a:t>
            </a:r>
            <a:r>
              <a:rPr sz="2050" spc="-180" dirty="0">
                <a:latin typeface="Times New Roman"/>
                <a:cs typeface="Times New Roman"/>
              </a:rPr>
              <a:t> </a:t>
            </a:r>
            <a:r>
              <a:rPr sz="2050" spc="5" dirty="0">
                <a:latin typeface="Times New Roman"/>
                <a:cs typeface="Times New Roman"/>
              </a:rPr>
              <a:t>-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L</a:t>
            </a:r>
            <a:r>
              <a:rPr sz="2050" spc="-4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8</a:t>
            </a:r>
            <a:r>
              <a:rPr sz="2050" spc="-270" dirty="0">
                <a:latin typeface="Times New Roman"/>
                <a:cs typeface="Times New Roman"/>
              </a:rPr>
              <a:t> </a:t>
            </a:r>
            <a:r>
              <a:rPr sz="2050" spc="5" dirty="0">
                <a:latin typeface="Times New Roman"/>
                <a:cs typeface="Times New Roman"/>
              </a:rPr>
              <a:t>-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4,206</a:t>
            </a:r>
            <a:r>
              <a:rPr sz="2050" spc="-13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Symbol"/>
                <a:cs typeface="Symbol"/>
              </a:rPr>
              <a:t></a:t>
            </a:r>
            <a:r>
              <a:rPr sz="2050" spc="-1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3,8</a:t>
            </a:r>
            <a:r>
              <a:rPr sz="2050" spc="-17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buses</a:t>
            </a:r>
            <a:r>
              <a:rPr sz="2050" spc="-13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funcionando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8845" y="3383026"/>
            <a:ext cx="76815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¿Cuántos buses están </a:t>
            </a:r>
            <a:r>
              <a:rPr sz="2600" spc="-10" dirty="0">
                <a:latin typeface="Arial"/>
                <a:cs typeface="Arial"/>
              </a:rPr>
              <a:t>funcionando </a:t>
            </a:r>
            <a:r>
              <a:rPr sz="2600" spc="-5" dirty="0">
                <a:latin typeface="Arial"/>
                <a:cs typeface="Arial"/>
              </a:rPr>
              <a:t>en</a:t>
            </a:r>
            <a:r>
              <a:rPr sz="2600" spc="204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promedio?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86" y="203826"/>
            <a:ext cx="4902094" cy="2667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685800"/>
            <a:ext cx="55022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Clasificación </a:t>
            </a:r>
            <a:r>
              <a:rPr sz="3200" spc="-10" dirty="0"/>
              <a:t>de </a:t>
            </a:r>
            <a:r>
              <a:rPr sz="3200" spc="-15" dirty="0"/>
              <a:t>sistemas </a:t>
            </a:r>
            <a:r>
              <a:rPr sz="3200" spc="-10" dirty="0"/>
              <a:t>de</a:t>
            </a:r>
            <a:r>
              <a:rPr sz="3200" spc="10" dirty="0"/>
              <a:t> </a:t>
            </a:r>
            <a:r>
              <a:rPr sz="3200" spc="-10" dirty="0"/>
              <a:t>colas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371600"/>
            <a:ext cx="8082280" cy="525977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30" dirty="0">
                <a:latin typeface="Constantia"/>
                <a:cs typeface="Constantia"/>
              </a:rPr>
              <a:t>Un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sistema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colas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viene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dado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por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varias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características:</a:t>
            </a:r>
            <a:endParaRPr sz="2400" dirty="0">
              <a:latin typeface="Constantia"/>
              <a:cs typeface="Constantia"/>
            </a:endParaRPr>
          </a:p>
          <a:p>
            <a:pPr marL="652780" marR="5080" lvl="1" indent="-247015" algn="just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2780" algn="l"/>
              </a:tabLst>
            </a:pPr>
            <a:r>
              <a:rPr sz="2400" spc="-5" dirty="0">
                <a:latin typeface="Constantia"/>
                <a:cs typeface="Constantia"/>
              </a:rPr>
              <a:t>1º </a:t>
            </a:r>
            <a:r>
              <a:rPr sz="2400" b="1" spc="-10" dirty="0">
                <a:latin typeface="Constantia"/>
                <a:cs typeface="Constantia"/>
              </a:rPr>
              <a:t>Modelo </a:t>
            </a:r>
            <a:r>
              <a:rPr sz="2400" b="1" spc="-15" dirty="0">
                <a:latin typeface="Constantia"/>
                <a:cs typeface="Constantia"/>
              </a:rPr>
              <a:t>de </a:t>
            </a:r>
            <a:r>
              <a:rPr sz="2400" b="1" spc="-10" dirty="0">
                <a:latin typeface="Constantia"/>
                <a:cs typeface="Constantia"/>
              </a:rPr>
              <a:t>llegada </a:t>
            </a:r>
            <a:r>
              <a:rPr sz="2400" b="1" spc="-5" dirty="0">
                <a:latin typeface="Constantia"/>
                <a:cs typeface="Constantia"/>
              </a:rPr>
              <a:t>de </a:t>
            </a:r>
            <a:r>
              <a:rPr sz="2400" b="1" spc="-10" dirty="0">
                <a:latin typeface="Constantia"/>
                <a:cs typeface="Constantia"/>
              </a:rPr>
              <a:t>clientes</a:t>
            </a:r>
            <a:r>
              <a:rPr sz="2400" spc="-10" dirty="0">
                <a:latin typeface="Constantia"/>
                <a:cs typeface="Constantia"/>
              </a:rPr>
              <a:t>, </a:t>
            </a:r>
            <a:r>
              <a:rPr sz="2400" spc="-5" dirty="0">
                <a:latin typeface="Constantia"/>
                <a:cs typeface="Constantia"/>
              </a:rPr>
              <a:t>El </a:t>
            </a:r>
            <a:r>
              <a:rPr sz="2400" spc="-15" dirty="0">
                <a:latin typeface="Constantia"/>
                <a:cs typeface="Constantia"/>
              </a:rPr>
              <a:t>índice </a:t>
            </a:r>
            <a:r>
              <a:rPr sz="2400" spc="-10" dirty="0">
                <a:latin typeface="Constantia"/>
                <a:cs typeface="Constantia"/>
              </a:rPr>
              <a:t>de </a:t>
            </a:r>
            <a:r>
              <a:rPr sz="2400" dirty="0">
                <a:latin typeface="Constantia"/>
                <a:cs typeface="Constantia"/>
              </a:rPr>
              <a:t>llegadas  </a:t>
            </a:r>
            <a:r>
              <a:rPr sz="2400" spc="-20" dirty="0">
                <a:latin typeface="Constantia"/>
                <a:cs typeface="Constantia"/>
              </a:rPr>
              <a:t>será </a:t>
            </a:r>
            <a:r>
              <a:rPr sz="2400" dirty="0">
                <a:latin typeface="Constantia"/>
                <a:cs typeface="Constantia"/>
              </a:rPr>
              <a:t>el </a:t>
            </a:r>
            <a:r>
              <a:rPr sz="2400" spc="-10" dirty="0">
                <a:latin typeface="Constantia"/>
                <a:cs typeface="Constantia"/>
              </a:rPr>
              <a:t>número </a:t>
            </a:r>
            <a:r>
              <a:rPr sz="2400" dirty="0">
                <a:latin typeface="Constantia"/>
                <a:cs typeface="Constantia"/>
              </a:rPr>
              <a:t>medio </a:t>
            </a:r>
            <a:r>
              <a:rPr sz="2400" spc="-10" dirty="0">
                <a:latin typeface="Constantia"/>
                <a:cs typeface="Constantia"/>
              </a:rPr>
              <a:t>de </a:t>
            </a:r>
            <a:r>
              <a:rPr sz="2400" dirty="0">
                <a:latin typeface="Constantia"/>
                <a:cs typeface="Constantia"/>
              </a:rPr>
              <a:t>llegadas por </a:t>
            </a:r>
            <a:r>
              <a:rPr sz="2400" spc="-5" dirty="0">
                <a:latin typeface="Constantia"/>
                <a:cs typeface="Constantia"/>
              </a:rPr>
              <a:t>unidad </a:t>
            </a:r>
            <a:r>
              <a:rPr sz="2400" spc="-10" dirty="0">
                <a:latin typeface="Constantia"/>
                <a:cs typeface="Constantia"/>
              </a:rPr>
              <a:t>de </a:t>
            </a:r>
            <a:r>
              <a:rPr sz="2400" spc="-20" dirty="0">
                <a:latin typeface="Constantia"/>
                <a:cs typeface="Constantia"/>
              </a:rPr>
              <a:t>tiempo.  </a:t>
            </a:r>
            <a:r>
              <a:rPr sz="2400" spc="-10" dirty="0">
                <a:latin typeface="Constantia"/>
                <a:cs typeface="Constantia"/>
              </a:rPr>
              <a:t>Alternativamente </a:t>
            </a:r>
            <a:r>
              <a:rPr sz="2400" spc="-5" dirty="0">
                <a:latin typeface="Constantia"/>
                <a:cs typeface="Constantia"/>
              </a:rPr>
              <a:t>podemos usar </a:t>
            </a:r>
            <a:r>
              <a:rPr sz="2400" dirty="0">
                <a:latin typeface="Constantia"/>
                <a:cs typeface="Constantia"/>
              </a:rPr>
              <a:t>el </a:t>
            </a:r>
            <a:r>
              <a:rPr sz="2400" spc="-10" dirty="0">
                <a:latin typeface="Constantia"/>
                <a:cs typeface="Constantia"/>
              </a:rPr>
              <a:t>tiempo entre  </a:t>
            </a:r>
            <a:r>
              <a:rPr sz="2400" spc="-5" dirty="0">
                <a:latin typeface="Constantia"/>
                <a:cs typeface="Constantia"/>
              </a:rPr>
              <a:t>llegadas,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que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tiempo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medio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entre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llegadas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sucesivas</a:t>
            </a:r>
            <a:endParaRPr sz="2400" dirty="0">
              <a:latin typeface="Constantia"/>
              <a:cs typeface="Constantia"/>
            </a:endParaRPr>
          </a:p>
          <a:p>
            <a:pPr marL="927100" lvl="2" indent="-247650" algn="just">
              <a:lnSpc>
                <a:spcPct val="100000"/>
              </a:lnSpc>
              <a:spcBef>
                <a:spcPts val="525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735" algn="l"/>
              </a:tabLst>
            </a:pPr>
            <a:r>
              <a:rPr sz="2000" spc="-10" dirty="0">
                <a:latin typeface="Constantia"/>
                <a:cs typeface="Constantia"/>
              </a:rPr>
              <a:t>Tiempo promedio </a:t>
            </a:r>
            <a:r>
              <a:rPr sz="2000" spc="-15" dirty="0">
                <a:latin typeface="Constantia"/>
                <a:cs typeface="Constantia"/>
              </a:rPr>
              <a:t>entre </a:t>
            </a:r>
            <a:r>
              <a:rPr sz="2000" spc="-10" dirty="0">
                <a:latin typeface="Constantia"/>
                <a:cs typeface="Constantia"/>
              </a:rPr>
              <a:t>llegadas </a:t>
            </a:r>
            <a:r>
              <a:rPr sz="2000" spc="-5" dirty="0">
                <a:latin typeface="Constantia"/>
                <a:cs typeface="Constantia"/>
              </a:rPr>
              <a:t>(1/</a:t>
            </a:r>
            <a:r>
              <a:rPr sz="2000" spc="-5" dirty="0">
                <a:latin typeface="Symbol"/>
                <a:cs typeface="Symbol"/>
              </a:rPr>
              <a:t></a:t>
            </a:r>
            <a:r>
              <a:rPr sz="2000" spc="-5" dirty="0">
                <a:latin typeface="Constantia"/>
                <a:cs typeface="Constantia"/>
              </a:rPr>
              <a:t>) </a:t>
            </a:r>
            <a:r>
              <a:rPr sz="2000" spc="-10" dirty="0">
                <a:latin typeface="Constantia"/>
                <a:cs typeface="Constantia"/>
              </a:rPr>
              <a:t>unidad de</a:t>
            </a:r>
            <a:r>
              <a:rPr sz="2000" spc="-1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tiempo</a:t>
            </a:r>
            <a:endParaRPr sz="2000" dirty="0">
              <a:latin typeface="Constantia"/>
              <a:cs typeface="Constantia"/>
            </a:endParaRPr>
          </a:p>
          <a:p>
            <a:pPr marL="927100" lvl="2" indent="-247650" algn="just">
              <a:lnSpc>
                <a:spcPct val="100000"/>
              </a:lnSpc>
              <a:spcBef>
                <a:spcPts val="48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735" algn="l"/>
              </a:tabLst>
            </a:pPr>
            <a:r>
              <a:rPr sz="2000" spc="-40" dirty="0">
                <a:latin typeface="Constantia"/>
                <a:cs typeface="Constantia"/>
              </a:rPr>
              <a:t>Tasa </a:t>
            </a:r>
            <a:r>
              <a:rPr sz="2000" spc="-10" dirty="0">
                <a:latin typeface="Constantia"/>
                <a:cs typeface="Constantia"/>
              </a:rPr>
              <a:t>de llegada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dirty="0">
                <a:latin typeface="Symbol"/>
                <a:cs typeface="Symbol"/>
              </a:rPr>
              <a:t></a:t>
            </a:r>
            <a:r>
              <a:rPr sz="2000" dirty="0">
                <a:latin typeface="Constantia"/>
                <a:cs typeface="Constantia"/>
              </a:rPr>
              <a:t>) </a:t>
            </a:r>
            <a:r>
              <a:rPr sz="2000" spc="-10" dirty="0">
                <a:latin typeface="Constantia"/>
                <a:cs typeface="Constantia"/>
              </a:rPr>
              <a:t>unidad/unidad de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0" dirty="0" smtClean="0">
                <a:latin typeface="Constantia"/>
                <a:cs typeface="Constantia"/>
              </a:rPr>
              <a:t>tie</a:t>
            </a:r>
            <a:r>
              <a:rPr lang="es-CL" sz="2000" spc="-10" dirty="0" err="1" smtClean="0">
                <a:latin typeface="Constantia"/>
                <a:cs typeface="Constantia"/>
              </a:rPr>
              <a:t>mpo</a:t>
            </a:r>
            <a:r>
              <a:rPr lang="es-CL" sz="2000" spc="-10" dirty="0" smtClean="0">
                <a:latin typeface="Constantia"/>
                <a:cs typeface="Constantia"/>
              </a:rPr>
              <a:t>.</a:t>
            </a:r>
          </a:p>
          <a:p>
            <a:pPr marL="927100" lvl="2" indent="-247650" algn="just">
              <a:lnSpc>
                <a:spcPct val="100000"/>
              </a:lnSpc>
              <a:spcBef>
                <a:spcPts val="48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735" algn="l"/>
              </a:tabLst>
            </a:pPr>
            <a:endParaRPr lang="es-CL" sz="2000" spc="-10" dirty="0" smtClean="0">
              <a:latin typeface="Constantia"/>
              <a:cs typeface="Constantia"/>
            </a:endParaRPr>
          </a:p>
          <a:p>
            <a:pPr marL="73025">
              <a:lnSpc>
                <a:spcPts val="2100"/>
              </a:lnSpc>
              <a:spcBef>
                <a:spcPts val="100"/>
              </a:spcBef>
            </a:pPr>
            <a:r>
              <a:rPr lang="es-MX" dirty="0">
                <a:latin typeface="Constantia"/>
                <a:cs typeface="Constantia"/>
              </a:rPr>
              <a:t>Ejemplo: </a:t>
            </a:r>
            <a:r>
              <a:rPr lang="es-MX" spc="-10" dirty="0">
                <a:latin typeface="Constantia"/>
                <a:cs typeface="Constantia"/>
              </a:rPr>
              <a:t>En </a:t>
            </a:r>
            <a:r>
              <a:rPr lang="es-MX" dirty="0">
                <a:latin typeface="Constantia"/>
                <a:cs typeface="Constantia"/>
              </a:rPr>
              <a:t>cada </a:t>
            </a:r>
            <a:r>
              <a:rPr lang="es-MX" spc="-5" dirty="0">
                <a:latin typeface="Constantia"/>
                <a:cs typeface="Constantia"/>
              </a:rPr>
              <a:t>uno </a:t>
            </a:r>
            <a:r>
              <a:rPr lang="es-MX" spc="5" dirty="0">
                <a:latin typeface="Constantia"/>
                <a:cs typeface="Constantia"/>
              </a:rPr>
              <a:t>de </a:t>
            </a:r>
            <a:r>
              <a:rPr lang="es-MX" spc="-10" dirty="0">
                <a:latin typeface="Constantia"/>
                <a:cs typeface="Constantia"/>
              </a:rPr>
              <a:t>los </a:t>
            </a:r>
            <a:r>
              <a:rPr lang="es-MX" dirty="0">
                <a:latin typeface="Constantia"/>
                <a:cs typeface="Constantia"/>
              </a:rPr>
              <a:t>casos </a:t>
            </a:r>
            <a:r>
              <a:rPr lang="es-MX" spc="-10" dirty="0">
                <a:latin typeface="Constantia"/>
                <a:cs typeface="Constantia"/>
              </a:rPr>
              <a:t>siguientes, </a:t>
            </a:r>
            <a:r>
              <a:rPr lang="es-MX" spc="-5" dirty="0">
                <a:latin typeface="Constantia"/>
                <a:cs typeface="Constantia"/>
              </a:rPr>
              <a:t>determine la frecuencia </a:t>
            </a:r>
            <a:r>
              <a:rPr lang="es-MX" dirty="0">
                <a:latin typeface="Constantia"/>
                <a:cs typeface="Constantia"/>
              </a:rPr>
              <a:t>o</a:t>
            </a:r>
            <a:r>
              <a:rPr lang="es-MX" spc="-5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tasa</a:t>
            </a:r>
            <a:endParaRPr lang="es-MX" dirty="0">
              <a:latin typeface="Constantia"/>
              <a:cs typeface="Constantia"/>
            </a:endParaRPr>
          </a:p>
          <a:p>
            <a:pPr marL="12700">
              <a:lnSpc>
                <a:spcPts val="2100"/>
              </a:lnSpc>
            </a:pPr>
            <a:r>
              <a:rPr lang="es-MX" spc="-5" dirty="0">
                <a:latin typeface="Constantia"/>
                <a:cs typeface="Constantia"/>
              </a:rPr>
              <a:t>promedio </a:t>
            </a:r>
            <a:r>
              <a:rPr lang="es-MX" dirty="0">
                <a:latin typeface="Constantia"/>
                <a:cs typeface="Constantia"/>
              </a:rPr>
              <a:t>de llegadas por</a:t>
            </a:r>
            <a:r>
              <a:rPr lang="es-MX" spc="-320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hora.</a:t>
            </a:r>
            <a:endParaRPr lang="es-MX" dirty="0">
              <a:latin typeface="Constantia"/>
              <a:cs typeface="Constantia"/>
            </a:endParaRPr>
          </a:p>
          <a:p>
            <a:pPr marL="466725" indent="-335915">
              <a:lnSpc>
                <a:spcPct val="100000"/>
              </a:lnSpc>
              <a:spcBef>
                <a:spcPts val="215"/>
              </a:spcBef>
              <a:buAutoNum type="alphaLcParenBoth"/>
              <a:tabLst>
                <a:tab pos="467359" algn="l"/>
              </a:tabLst>
            </a:pPr>
            <a:r>
              <a:rPr lang="es-MX" spc="-5" dirty="0">
                <a:latin typeface="Constantia"/>
                <a:cs typeface="Constantia"/>
              </a:rPr>
              <a:t>Una </a:t>
            </a:r>
            <a:r>
              <a:rPr lang="es-MX" dirty="0">
                <a:latin typeface="Constantia"/>
                <a:cs typeface="Constantia"/>
              </a:rPr>
              <a:t>llegada cada </a:t>
            </a:r>
            <a:r>
              <a:rPr lang="es-MX" spc="-10" dirty="0">
                <a:latin typeface="Constantia"/>
                <a:cs typeface="Constantia"/>
              </a:rPr>
              <a:t>10</a:t>
            </a:r>
            <a:r>
              <a:rPr lang="es-MX" spc="-235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minutos.</a:t>
            </a:r>
            <a:endParaRPr lang="es-MX" dirty="0">
              <a:latin typeface="Constantia"/>
              <a:cs typeface="Constantia"/>
            </a:endParaRPr>
          </a:p>
          <a:p>
            <a:pPr marL="485140" indent="-354330">
              <a:lnSpc>
                <a:spcPct val="100000"/>
              </a:lnSpc>
              <a:spcBef>
                <a:spcPts val="215"/>
              </a:spcBef>
              <a:buAutoNum type="alphaLcParenBoth"/>
              <a:tabLst>
                <a:tab pos="485775" algn="l"/>
              </a:tabLst>
            </a:pPr>
            <a:r>
              <a:rPr lang="es-MX" spc="-5" dirty="0">
                <a:latin typeface="Constantia"/>
                <a:cs typeface="Constantia"/>
              </a:rPr>
              <a:t>Dos </a:t>
            </a:r>
            <a:r>
              <a:rPr lang="es-MX" dirty="0">
                <a:latin typeface="Constantia"/>
                <a:cs typeface="Constantia"/>
              </a:rPr>
              <a:t>llegadas cada 6</a:t>
            </a:r>
            <a:r>
              <a:rPr lang="es-MX" spc="-229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minutos.</a:t>
            </a:r>
            <a:endParaRPr lang="es-MX" dirty="0">
              <a:latin typeface="Constantia"/>
              <a:cs typeface="Constantia"/>
            </a:endParaRPr>
          </a:p>
          <a:p>
            <a:pPr marL="461009" indent="-330200">
              <a:lnSpc>
                <a:spcPct val="100000"/>
              </a:lnSpc>
              <a:spcBef>
                <a:spcPts val="220"/>
              </a:spcBef>
              <a:buAutoNum type="alphaLcParenBoth"/>
              <a:tabLst>
                <a:tab pos="461645" algn="l"/>
              </a:tabLst>
            </a:pPr>
            <a:r>
              <a:rPr lang="es-MX" spc="15" dirty="0">
                <a:latin typeface="Constantia"/>
                <a:cs typeface="Constantia"/>
              </a:rPr>
              <a:t>La</a:t>
            </a:r>
            <a:r>
              <a:rPr lang="es-MX" spc="-100" dirty="0">
                <a:latin typeface="Constantia"/>
                <a:cs typeface="Constantia"/>
              </a:rPr>
              <a:t> </a:t>
            </a:r>
            <a:r>
              <a:rPr lang="es-MX" spc="-5" dirty="0">
                <a:latin typeface="Constantia"/>
                <a:cs typeface="Constantia"/>
              </a:rPr>
              <a:t>cantidad</a:t>
            </a:r>
            <a:r>
              <a:rPr lang="es-MX" spc="-30" dirty="0">
                <a:latin typeface="Constantia"/>
                <a:cs typeface="Constantia"/>
              </a:rPr>
              <a:t> </a:t>
            </a:r>
            <a:r>
              <a:rPr lang="es-MX" spc="5" dirty="0">
                <a:latin typeface="Constantia"/>
                <a:cs typeface="Constantia"/>
              </a:rPr>
              <a:t>de</a:t>
            </a:r>
            <a:r>
              <a:rPr lang="es-MX" spc="-70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llegadas</a:t>
            </a:r>
            <a:r>
              <a:rPr lang="es-MX" spc="-100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en</a:t>
            </a:r>
            <a:r>
              <a:rPr lang="es-MX" spc="-60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un</a:t>
            </a:r>
            <a:r>
              <a:rPr lang="es-MX" spc="-60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período</a:t>
            </a:r>
            <a:r>
              <a:rPr lang="es-MX" spc="-80" dirty="0">
                <a:latin typeface="Constantia"/>
                <a:cs typeface="Constantia"/>
              </a:rPr>
              <a:t> </a:t>
            </a:r>
            <a:r>
              <a:rPr lang="es-MX" spc="5" dirty="0">
                <a:latin typeface="Constantia"/>
                <a:cs typeface="Constantia"/>
              </a:rPr>
              <a:t>de</a:t>
            </a:r>
            <a:r>
              <a:rPr lang="es-MX" spc="-70" dirty="0">
                <a:latin typeface="Constantia"/>
                <a:cs typeface="Constantia"/>
              </a:rPr>
              <a:t> </a:t>
            </a:r>
            <a:r>
              <a:rPr lang="es-MX" spc="-5" dirty="0">
                <a:latin typeface="Constantia"/>
                <a:cs typeface="Constantia"/>
              </a:rPr>
              <a:t>30</a:t>
            </a:r>
            <a:r>
              <a:rPr lang="es-MX" spc="15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minutos</a:t>
            </a:r>
            <a:r>
              <a:rPr lang="es-MX" spc="-80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es</a:t>
            </a:r>
            <a:r>
              <a:rPr lang="es-MX" spc="-100" dirty="0">
                <a:latin typeface="Constantia"/>
                <a:cs typeface="Constantia"/>
              </a:rPr>
              <a:t> </a:t>
            </a:r>
            <a:r>
              <a:rPr lang="es-MX" spc="5" dirty="0">
                <a:latin typeface="Constantia"/>
                <a:cs typeface="Constantia"/>
              </a:rPr>
              <a:t>de</a:t>
            </a:r>
            <a:r>
              <a:rPr lang="es-MX" spc="-45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5.</a:t>
            </a:r>
          </a:p>
          <a:p>
            <a:pPr marL="488315" indent="-357505">
              <a:lnSpc>
                <a:spcPct val="100000"/>
              </a:lnSpc>
              <a:spcBef>
                <a:spcPts val="215"/>
              </a:spcBef>
              <a:buAutoNum type="alphaLcParenBoth"/>
              <a:tabLst>
                <a:tab pos="488950" algn="l"/>
              </a:tabLst>
            </a:pPr>
            <a:r>
              <a:rPr lang="es-MX" spc="5" dirty="0">
                <a:latin typeface="Constantia"/>
                <a:cs typeface="Constantia"/>
              </a:rPr>
              <a:t>El</a:t>
            </a:r>
            <a:r>
              <a:rPr lang="es-MX" spc="-25" dirty="0">
                <a:latin typeface="Constantia"/>
                <a:cs typeface="Constantia"/>
              </a:rPr>
              <a:t> </a:t>
            </a:r>
            <a:r>
              <a:rPr lang="es-MX" spc="-5" dirty="0">
                <a:latin typeface="Constantia"/>
                <a:cs typeface="Constantia"/>
              </a:rPr>
              <a:t>intervalo</a:t>
            </a:r>
            <a:r>
              <a:rPr lang="es-MX" spc="-30" dirty="0">
                <a:latin typeface="Constantia"/>
                <a:cs typeface="Constantia"/>
              </a:rPr>
              <a:t> </a:t>
            </a:r>
            <a:r>
              <a:rPr lang="es-MX" spc="-5" dirty="0">
                <a:latin typeface="Constantia"/>
                <a:cs typeface="Constantia"/>
              </a:rPr>
              <a:t>promedio</a:t>
            </a:r>
            <a:r>
              <a:rPr lang="es-MX" spc="-110" dirty="0">
                <a:latin typeface="Constantia"/>
                <a:cs typeface="Constantia"/>
              </a:rPr>
              <a:t> </a:t>
            </a:r>
            <a:r>
              <a:rPr lang="es-MX" spc="-10" dirty="0">
                <a:latin typeface="Constantia"/>
                <a:cs typeface="Constantia"/>
              </a:rPr>
              <a:t>entre</a:t>
            </a:r>
            <a:r>
              <a:rPr lang="es-MX" spc="-65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las</a:t>
            </a:r>
            <a:r>
              <a:rPr lang="es-MX" spc="-35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llegadas</a:t>
            </a:r>
            <a:r>
              <a:rPr lang="es-MX" spc="-100" dirty="0">
                <a:latin typeface="Constantia"/>
                <a:cs typeface="Constantia"/>
              </a:rPr>
              <a:t> </a:t>
            </a:r>
            <a:r>
              <a:rPr lang="es-MX" spc="-15" dirty="0">
                <a:latin typeface="Constantia"/>
                <a:cs typeface="Constantia"/>
              </a:rPr>
              <a:t>sucesivas</a:t>
            </a:r>
            <a:r>
              <a:rPr lang="es-MX" spc="-75" dirty="0">
                <a:latin typeface="Constantia"/>
                <a:cs typeface="Constantia"/>
              </a:rPr>
              <a:t> </a:t>
            </a:r>
            <a:r>
              <a:rPr lang="es-MX" dirty="0">
                <a:latin typeface="Constantia"/>
                <a:cs typeface="Constantia"/>
              </a:rPr>
              <a:t>es</a:t>
            </a:r>
            <a:r>
              <a:rPr lang="es-MX" spc="-55" dirty="0">
                <a:latin typeface="Constantia"/>
                <a:cs typeface="Constantia"/>
              </a:rPr>
              <a:t> </a:t>
            </a:r>
            <a:r>
              <a:rPr lang="es-MX" spc="-5" dirty="0">
                <a:latin typeface="Constantia"/>
                <a:cs typeface="Constantia"/>
              </a:rPr>
              <a:t>0.5</a:t>
            </a:r>
            <a:r>
              <a:rPr lang="es-MX" spc="15" dirty="0">
                <a:latin typeface="Constantia"/>
                <a:cs typeface="Constantia"/>
              </a:rPr>
              <a:t> </a:t>
            </a:r>
            <a:r>
              <a:rPr lang="es-MX" spc="-15" dirty="0">
                <a:latin typeface="Constantia"/>
                <a:cs typeface="Constantia"/>
              </a:rPr>
              <a:t>horas.</a:t>
            </a:r>
            <a:endParaRPr lang="es-MX" dirty="0">
              <a:latin typeface="Constantia"/>
              <a:cs typeface="Constantia"/>
            </a:endParaRPr>
          </a:p>
          <a:p>
            <a:pPr marL="927100" lvl="2" indent="-247650" algn="just">
              <a:lnSpc>
                <a:spcPct val="100000"/>
              </a:lnSpc>
              <a:spcBef>
                <a:spcPts val="480"/>
              </a:spcBef>
              <a:buClr>
                <a:srgbClr val="009DD9"/>
              </a:buClr>
              <a:buSzPct val="70000"/>
              <a:buFont typeface="Wingdings 2"/>
              <a:buChar char=""/>
              <a:tabLst>
                <a:tab pos="927735" algn="l"/>
              </a:tabLst>
            </a:pPr>
            <a:endParaRPr lang="es-CL" sz="2000" spc="-10" dirty="0" smtClean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812" y="4930673"/>
            <a:ext cx="452755" cy="635635"/>
          </a:xfrm>
          <a:custGeom>
            <a:avLst/>
            <a:gdLst/>
            <a:ahLst/>
            <a:cxnLst/>
            <a:rect l="l" t="t" r="r" b="b"/>
            <a:pathLst>
              <a:path w="452755" h="635635">
                <a:moveTo>
                  <a:pt x="452298" y="0"/>
                </a:moveTo>
                <a:lnTo>
                  <a:pt x="0" y="635414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1300" y="4873770"/>
            <a:ext cx="444500" cy="624205"/>
          </a:xfrm>
          <a:custGeom>
            <a:avLst/>
            <a:gdLst/>
            <a:ahLst/>
            <a:cxnLst/>
            <a:rect l="l" t="t" r="r" b="b"/>
            <a:pathLst>
              <a:path w="444500" h="624204">
                <a:moveTo>
                  <a:pt x="444101" y="0"/>
                </a:moveTo>
                <a:lnTo>
                  <a:pt x="0" y="624023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37801" y="5316821"/>
            <a:ext cx="1257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35" dirty="0">
                <a:latin typeface="Times New Roman"/>
                <a:cs typeface="Times New Roman"/>
              </a:rPr>
              <a:t>q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6244" y="798652"/>
            <a:ext cx="3580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Ejemplo </a:t>
            </a:r>
            <a:r>
              <a:rPr sz="3600" b="1" dirty="0">
                <a:latin typeface="Arial"/>
                <a:cs typeface="Arial"/>
              </a:rPr>
              <a:t>1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(cont)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2967" y="2579363"/>
            <a:ext cx="17145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spc="20" dirty="0">
                <a:latin typeface="Times New Roman"/>
                <a:cs typeface="Times New Roman"/>
              </a:rPr>
              <a:t>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517" y="1582038"/>
            <a:ext cx="8315325" cy="2219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9570" marR="99314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69570" algn="l"/>
                <a:tab pos="370205" algn="l"/>
              </a:tabLst>
            </a:pPr>
            <a:r>
              <a:rPr sz="2600" spc="-5" dirty="0">
                <a:latin typeface="Arial"/>
                <a:cs typeface="Arial"/>
              </a:rPr>
              <a:t>¿Cuál es el número promedio de estaciones de  </a:t>
            </a:r>
            <a:r>
              <a:rPr sz="2600" spc="-10" dirty="0">
                <a:latin typeface="Arial"/>
                <a:cs typeface="Arial"/>
              </a:rPr>
              <a:t>servicio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utilizadas?</a:t>
            </a:r>
            <a:endParaRPr sz="260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1860"/>
              </a:spcBef>
            </a:pPr>
            <a:r>
              <a:rPr sz="2300" i="1" spc="-15" dirty="0">
                <a:latin typeface="Times New Roman"/>
                <a:cs typeface="Times New Roman"/>
              </a:rPr>
              <a:t>L</a:t>
            </a:r>
            <a:r>
              <a:rPr sz="2025" i="1" spc="-22" baseline="-24691" dirty="0">
                <a:latin typeface="Times New Roman"/>
                <a:cs typeface="Times New Roman"/>
              </a:rPr>
              <a:t>q</a:t>
            </a:r>
            <a:r>
              <a:rPr sz="2025" i="1" spc="217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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5250" spc="187" baseline="-8730" dirty="0">
                <a:latin typeface="Symbol"/>
                <a:cs typeface="Symbol"/>
              </a:rPr>
              <a:t></a:t>
            </a:r>
            <a:r>
              <a:rPr sz="2300" spc="125" dirty="0">
                <a:latin typeface="Times New Roman"/>
                <a:cs typeface="Times New Roman"/>
              </a:rPr>
              <a:t>(</a:t>
            </a:r>
            <a:r>
              <a:rPr sz="2300" i="1" spc="125" dirty="0">
                <a:latin typeface="Times New Roman"/>
                <a:cs typeface="Times New Roman"/>
              </a:rPr>
              <a:t>n</a:t>
            </a:r>
            <a:r>
              <a:rPr sz="2300" i="1" spc="-190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</a:t>
            </a:r>
            <a:r>
              <a:rPr sz="2300" spc="-195" dirty="0">
                <a:latin typeface="Times New Roman"/>
                <a:cs typeface="Times New Roman"/>
              </a:rPr>
              <a:t> </a:t>
            </a:r>
            <a:r>
              <a:rPr sz="2300" i="1" spc="120" dirty="0">
                <a:latin typeface="Times New Roman"/>
                <a:cs typeface="Times New Roman"/>
              </a:rPr>
              <a:t>k</a:t>
            </a:r>
            <a:r>
              <a:rPr sz="2300" spc="120" dirty="0">
                <a:latin typeface="Times New Roman"/>
                <a:cs typeface="Times New Roman"/>
              </a:rPr>
              <a:t>)</a:t>
            </a:r>
            <a:r>
              <a:rPr sz="2300" spc="-240" dirty="0">
                <a:latin typeface="Times New Roman"/>
                <a:cs typeface="Times New Roman"/>
              </a:rPr>
              <a:t> </a:t>
            </a:r>
            <a:r>
              <a:rPr sz="2300" i="1" spc="30" dirty="0">
                <a:latin typeface="Times New Roman"/>
                <a:cs typeface="Times New Roman"/>
              </a:rPr>
              <a:t>p</a:t>
            </a:r>
            <a:r>
              <a:rPr sz="2025" i="1" spc="44" baseline="-24691" dirty="0">
                <a:latin typeface="Times New Roman"/>
                <a:cs typeface="Times New Roman"/>
              </a:rPr>
              <a:t>n</a:t>
            </a:r>
            <a:r>
              <a:rPr sz="2025" i="1" spc="120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</a:t>
            </a:r>
            <a:r>
              <a:rPr sz="2300" spc="240" dirty="0">
                <a:latin typeface="Times New Roman"/>
                <a:cs typeface="Times New Roman"/>
              </a:rPr>
              <a:t> </a:t>
            </a:r>
            <a:r>
              <a:rPr sz="2300" i="1" spc="5" dirty="0">
                <a:latin typeface="Times New Roman"/>
                <a:cs typeface="Times New Roman"/>
              </a:rPr>
              <a:t>p</a:t>
            </a:r>
            <a:r>
              <a:rPr sz="2025" spc="7" baseline="-24691" dirty="0">
                <a:latin typeface="Times New Roman"/>
                <a:cs typeface="Times New Roman"/>
              </a:rPr>
              <a:t>3</a:t>
            </a:r>
            <a:r>
              <a:rPr sz="2025" spc="352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2</a:t>
            </a:r>
            <a:r>
              <a:rPr sz="2300" spc="-265" dirty="0">
                <a:latin typeface="Times New Roman"/>
                <a:cs typeface="Times New Roman"/>
              </a:rPr>
              <a:t> </a:t>
            </a:r>
            <a:r>
              <a:rPr sz="2300" i="1" spc="30" dirty="0">
                <a:latin typeface="Times New Roman"/>
                <a:cs typeface="Times New Roman"/>
              </a:rPr>
              <a:t>p</a:t>
            </a:r>
            <a:r>
              <a:rPr sz="2025" spc="44" baseline="-24691" dirty="0">
                <a:latin typeface="Times New Roman"/>
                <a:cs typeface="Times New Roman"/>
              </a:rPr>
              <a:t>4</a:t>
            </a:r>
            <a:r>
              <a:rPr sz="2025" spc="412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229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3</a:t>
            </a:r>
            <a:r>
              <a:rPr sz="2300" spc="-335" dirty="0">
                <a:latin typeface="Times New Roman"/>
                <a:cs typeface="Times New Roman"/>
              </a:rPr>
              <a:t> </a:t>
            </a:r>
            <a:r>
              <a:rPr sz="2300" i="1" spc="5" dirty="0">
                <a:latin typeface="Times New Roman"/>
                <a:cs typeface="Times New Roman"/>
              </a:rPr>
              <a:t>p</a:t>
            </a:r>
            <a:r>
              <a:rPr sz="2025" spc="7" baseline="-24691" dirty="0">
                <a:latin typeface="Times New Roman"/>
                <a:cs typeface="Times New Roman"/>
              </a:rPr>
              <a:t>5</a:t>
            </a:r>
            <a:r>
              <a:rPr sz="2025" spc="390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4</a:t>
            </a:r>
            <a:r>
              <a:rPr sz="2300" spc="-265" dirty="0">
                <a:latin typeface="Times New Roman"/>
                <a:cs typeface="Times New Roman"/>
              </a:rPr>
              <a:t> </a:t>
            </a:r>
            <a:r>
              <a:rPr sz="2300" i="1" spc="15" dirty="0">
                <a:latin typeface="Times New Roman"/>
                <a:cs typeface="Times New Roman"/>
              </a:rPr>
              <a:t>p</a:t>
            </a:r>
            <a:r>
              <a:rPr sz="2025" spc="22" baseline="-24691" dirty="0">
                <a:latin typeface="Times New Roman"/>
                <a:cs typeface="Times New Roman"/>
              </a:rPr>
              <a:t>6</a:t>
            </a:r>
            <a:r>
              <a:rPr sz="2025" spc="412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229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5</a:t>
            </a:r>
            <a:r>
              <a:rPr sz="2300" spc="-305" dirty="0">
                <a:latin typeface="Times New Roman"/>
                <a:cs typeface="Times New Roman"/>
              </a:rPr>
              <a:t> </a:t>
            </a:r>
            <a:r>
              <a:rPr sz="2300" i="1" spc="15" dirty="0">
                <a:latin typeface="Times New Roman"/>
                <a:cs typeface="Times New Roman"/>
              </a:rPr>
              <a:t>p</a:t>
            </a:r>
            <a:r>
              <a:rPr sz="2025" spc="22" baseline="-24691" dirty="0">
                <a:latin typeface="Times New Roman"/>
                <a:cs typeface="Times New Roman"/>
              </a:rPr>
              <a:t>7</a:t>
            </a:r>
            <a:r>
              <a:rPr sz="2025" spc="457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</a:t>
            </a:r>
            <a:r>
              <a:rPr sz="2300" spc="-20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6</a:t>
            </a:r>
            <a:r>
              <a:rPr sz="2300" spc="-260" dirty="0">
                <a:latin typeface="Times New Roman"/>
                <a:cs typeface="Times New Roman"/>
              </a:rPr>
              <a:t> </a:t>
            </a:r>
            <a:r>
              <a:rPr sz="2300" i="1" spc="-5" dirty="0">
                <a:latin typeface="Times New Roman"/>
                <a:cs typeface="Times New Roman"/>
              </a:rPr>
              <a:t>p</a:t>
            </a:r>
            <a:r>
              <a:rPr sz="2025" spc="-7" baseline="-24691" dirty="0">
                <a:latin typeface="Times New Roman"/>
                <a:cs typeface="Times New Roman"/>
              </a:rPr>
              <a:t>8</a:t>
            </a:r>
            <a:r>
              <a:rPr sz="2025" spc="97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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2,278</a:t>
            </a:r>
            <a:r>
              <a:rPr sz="2300" spc="-190" dirty="0">
                <a:latin typeface="Times New Roman"/>
                <a:cs typeface="Times New Roman"/>
              </a:rPr>
              <a:t> </a:t>
            </a:r>
            <a:r>
              <a:rPr sz="2300" i="1" spc="15" dirty="0">
                <a:latin typeface="Times New Roman"/>
                <a:cs typeface="Times New Roman"/>
              </a:rPr>
              <a:t>buses</a:t>
            </a:r>
            <a:endParaRPr sz="2300">
              <a:latin typeface="Times New Roman"/>
              <a:cs typeface="Times New Roman"/>
            </a:endParaRPr>
          </a:p>
          <a:p>
            <a:pPr marL="1009015">
              <a:lnSpc>
                <a:spcPct val="100000"/>
              </a:lnSpc>
              <a:spcBef>
                <a:spcPts val="185"/>
              </a:spcBef>
            </a:pPr>
            <a:r>
              <a:rPr sz="1350" i="1" spc="60" dirty="0">
                <a:latin typeface="Times New Roman"/>
                <a:cs typeface="Times New Roman"/>
              </a:rPr>
              <a:t>n</a:t>
            </a:r>
            <a:r>
              <a:rPr sz="1350" spc="60" dirty="0">
                <a:latin typeface="Symbol"/>
                <a:cs typeface="Symbol"/>
              </a:rPr>
              <a:t></a:t>
            </a:r>
            <a:r>
              <a:rPr sz="1350" i="1" spc="60" dirty="0">
                <a:latin typeface="Times New Roman"/>
                <a:cs typeface="Times New Roman"/>
              </a:rPr>
              <a:t>k</a:t>
            </a:r>
            <a:endParaRPr sz="1350">
              <a:latin typeface="Times New Roman"/>
              <a:cs typeface="Times New Roman"/>
            </a:endParaRPr>
          </a:p>
          <a:p>
            <a:pPr marL="419734">
              <a:lnSpc>
                <a:spcPct val="100000"/>
              </a:lnSpc>
              <a:spcBef>
                <a:spcPts val="409"/>
              </a:spcBef>
            </a:pPr>
            <a:r>
              <a:rPr sz="2300" i="1" spc="35" dirty="0">
                <a:latin typeface="Times New Roman"/>
                <a:cs typeface="Times New Roman"/>
              </a:rPr>
              <a:t>L</a:t>
            </a:r>
            <a:r>
              <a:rPr sz="2300" i="1" spc="-180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</a:t>
            </a:r>
            <a:r>
              <a:rPr sz="2300" spc="-120" dirty="0">
                <a:latin typeface="Times New Roman"/>
                <a:cs typeface="Times New Roman"/>
              </a:rPr>
              <a:t> </a:t>
            </a:r>
            <a:r>
              <a:rPr sz="2300" i="1" spc="-15" dirty="0">
                <a:latin typeface="Times New Roman"/>
                <a:cs typeface="Times New Roman"/>
              </a:rPr>
              <a:t>L</a:t>
            </a:r>
            <a:r>
              <a:rPr sz="2025" i="1" spc="-22" baseline="-24691" dirty="0">
                <a:latin typeface="Times New Roman"/>
                <a:cs typeface="Times New Roman"/>
              </a:rPr>
              <a:t>q</a:t>
            </a:r>
            <a:r>
              <a:rPr sz="2025" i="1" spc="217" baseline="-24691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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35" dirty="0">
                <a:latin typeface="Times New Roman"/>
                <a:cs typeface="Times New Roman"/>
              </a:rPr>
              <a:t>4,185</a:t>
            </a:r>
            <a:r>
              <a:rPr sz="2300" spc="-270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</a:t>
            </a:r>
            <a:r>
              <a:rPr sz="2300" spc="-195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2,278</a:t>
            </a:r>
            <a:r>
              <a:rPr sz="2300" spc="-125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</a:t>
            </a:r>
            <a:r>
              <a:rPr sz="2300" spc="-305" dirty="0">
                <a:latin typeface="Times New Roman"/>
                <a:cs typeface="Times New Roman"/>
              </a:rPr>
              <a:t> </a:t>
            </a:r>
            <a:r>
              <a:rPr sz="2300" spc="-35" dirty="0">
                <a:latin typeface="Times New Roman"/>
                <a:cs typeface="Times New Roman"/>
              </a:rPr>
              <a:t>1,907</a:t>
            </a:r>
            <a:r>
              <a:rPr sz="2300" spc="-85" dirty="0">
                <a:latin typeface="Times New Roman"/>
                <a:cs typeface="Times New Roman"/>
              </a:rPr>
              <a:t> </a:t>
            </a:r>
            <a:r>
              <a:rPr sz="2300" i="1" spc="-15" dirty="0">
                <a:latin typeface="Times New Roman"/>
                <a:cs typeface="Times New Roman"/>
              </a:rPr>
              <a:t>estaciones</a:t>
            </a:r>
            <a:r>
              <a:rPr sz="2300" i="1" spc="235" dirty="0">
                <a:latin typeface="Times New Roman"/>
                <a:cs typeface="Times New Roman"/>
              </a:rPr>
              <a:t> </a:t>
            </a:r>
            <a:r>
              <a:rPr sz="2300" i="1" spc="20">
                <a:latin typeface="Times New Roman"/>
                <a:cs typeface="Times New Roman"/>
              </a:rPr>
              <a:t>de</a:t>
            </a:r>
            <a:r>
              <a:rPr sz="2300" i="1" spc="-25">
                <a:latin typeface="Times New Roman"/>
                <a:cs typeface="Times New Roman"/>
              </a:rPr>
              <a:t> </a:t>
            </a:r>
            <a:r>
              <a:rPr sz="2300" i="1" spc="5" smtClean="0">
                <a:latin typeface="Times New Roman"/>
                <a:cs typeface="Times New Roman"/>
              </a:rPr>
              <a:t>ocupadas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843" y="4187698"/>
            <a:ext cx="7911465" cy="1164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4335" indent="-345440">
              <a:lnSpc>
                <a:spcPct val="100000"/>
              </a:lnSpc>
              <a:spcBef>
                <a:spcPts val="135"/>
              </a:spcBef>
              <a:buClr>
                <a:srgbClr val="04607A"/>
              </a:buClr>
              <a:buSzPct val="104761"/>
              <a:buFont typeface="Wingdings"/>
              <a:buChar char=""/>
              <a:tabLst>
                <a:tab pos="394335" algn="l"/>
                <a:tab pos="394970" algn="l"/>
              </a:tabLst>
            </a:pPr>
            <a:r>
              <a:rPr sz="2100" spc="10" dirty="0">
                <a:latin typeface="Arial"/>
                <a:cs typeface="Arial"/>
              </a:rPr>
              <a:t>¿Cuál es el tiempo promedio </a:t>
            </a:r>
            <a:r>
              <a:rPr sz="2100" spc="5" dirty="0">
                <a:latin typeface="Arial"/>
                <a:cs typeface="Arial"/>
              </a:rPr>
              <a:t>que </a:t>
            </a:r>
            <a:r>
              <a:rPr sz="2100" spc="10" dirty="0">
                <a:latin typeface="Arial"/>
                <a:cs typeface="Arial"/>
              </a:rPr>
              <a:t>un bus </a:t>
            </a:r>
            <a:r>
              <a:rPr sz="2100" spc="15" dirty="0">
                <a:latin typeface="Arial"/>
                <a:cs typeface="Arial"/>
              </a:rPr>
              <a:t>está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descompuesto?</a:t>
            </a:r>
            <a:endParaRPr sz="2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tabLst>
                <a:tab pos="781685" algn="l"/>
              </a:tabLst>
            </a:pPr>
            <a:r>
              <a:rPr sz="2600" i="1" spc="80" dirty="0">
                <a:latin typeface="Times New Roman"/>
                <a:cs typeface="Times New Roman"/>
              </a:rPr>
              <a:t>W</a:t>
            </a:r>
            <a:r>
              <a:rPr sz="2600" i="1" spc="245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Symbol"/>
                <a:cs typeface="Symbol"/>
              </a:rPr>
              <a:t></a:t>
            </a:r>
            <a:r>
              <a:rPr sz="2600" spc="50" dirty="0">
                <a:latin typeface="Times New Roman"/>
                <a:cs typeface="Times New Roman"/>
              </a:rPr>
              <a:t>	</a:t>
            </a:r>
            <a:r>
              <a:rPr sz="3900" i="1" spc="75" baseline="13888" dirty="0">
                <a:latin typeface="Times New Roman"/>
                <a:cs typeface="Times New Roman"/>
              </a:rPr>
              <a:t>L</a:t>
            </a:r>
            <a:r>
              <a:rPr sz="3900" i="1" spc="-359" baseline="13888" dirty="0">
                <a:latin typeface="Times New Roman"/>
                <a:cs typeface="Times New Roman"/>
              </a:rPr>
              <a:t> </a:t>
            </a:r>
            <a:r>
              <a:rPr sz="4125" i="1" spc="165" baseline="-27272" dirty="0">
                <a:latin typeface="Symbol"/>
                <a:cs typeface="Symbol"/>
              </a:rPr>
              <a:t></a:t>
            </a:r>
            <a:r>
              <a:rPr sz="3900" spc="165" baseline="-28846" dirty="0">
                <a:latin typeface="Times New Roman"/>
                <a:cs typeface="Times New Roman"/>
              </a:rPr>
              <a:t>(</a:t>
            </a:r>
            <a:r>
              <a:rPr sz="3900" i="1" spc="165" baseline="-28846" dirty="0">
                <a:latin typeface="Times New Roman"/>
                <a:cs typeface="Times New Roman"/>
              </a:rPr>
              <a:t>L</a:t>
            </a:r>
            <a:r>
              <a:rPr sz="3900" i="1" spc="-345" baseline="-28846" dirty="0">
                <a:latin typeface="Times New Roman"/>
                <a:cs typeface="Times New Roman"/>
              </a:rPr>
              <a:t> </a:t>
            </a:r>
            <a:r>
              <a:rPr sz="3900" spc="75" baseline="-28846" dirty="0">
                <a:latin typeface="Symbol"/>
                <a:cs typeface="Symbol"/>
              </a:rPr>
              <a:t></a:t>
            </a:r>
            <a:r>
              <a:rPr sz="3900" spc="-254" baseline="-28846" dirty="0">
                <a:latin typeface="Times New Roman"/>
                <a:cs typeface="Times New Roman"/>
              </a:rPr>
              <a:t> </a:t>
            </a:r>
            <a:r>
              <a:rPr sz="3900" i="1" spc="75" baseline="-28846" dirty="0">
                <a:latin typeface="Times New Roman"/>
                <a:cs typeface="Times New Roman"/>
              </a:rPr>
              <a:t>L</a:t>
            </a:r>
            <a:r>
              <a:rPr sz="3900" i="1" spc="509" baseline="-28846" dirty="0">
                <a:latin typeface="Times New Roman"/>
                <a:cs typeface="Times New Roman"/>
              </a:rPr>
              <a:t> </a:t>
            </a:r>
            <a:r>
              <a:rPr sz="3900" spc="44" baseline="-28846" dirty="0">
                <a:latin typeface="Times New Roman"/>
                <a:cs typeface="Times New Roman"/>
              </a:rPr>
              <a:t>)</a:t>
            </a:r>
            <a:r>
              <a:rPr sz="3900" spc="-112" baseline="-28846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Symbol"/>
                <a:cs typeface="Symbol"/>
              </a:rPr>
              <a:t>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3900" spc="-7" baseline="23504" dirty="0">
                <a:latin typeface="Times New Roman"/>
                <a:cs typeface="Times New Roman"/>
              </a:rPr>
              <a:t>4,185*30</a:t>
            </a:r>
            <a:r>
              <a:rPr sz="3900" spc="-7" baseline="-28846" dirty="0">
                <a:latin typeface="Times New Roman"/>
                <a:cs typeface="Times New Roman"/>
              </a:rPr>
              <a:t>1,907</a:t>
            </a:r>
            <a:r>
              <a:rPr sz="3900" spc="-120" baseline="-28846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Symbol"/>
                <a:cs typeface="Symbol"/>
              </a:rPr>
              <a:t>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65,84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i="1" spc="20" dirty="0">
                <a:latin typeface="Times New Roman"/>
                <a:cs typeface="Times New Roman"/>
              </a:rPr>
              <a:t>horas</a:t>
            </a:r>
            <a:r>
              <a:rPr sz="2600" i="1" spc="-10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Symbol"/>
                <a:cs typeface="Symbol"/>
              </a:rPr>
              <a:t>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6,6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i="1" spc="-10" dirty="0">
                <a:latin typeface="Times New Roman"/>
                <a:cs typeface="Times New Roman"/>
              </a:rPr>
              <a:t>días</a:t>
            </a:r>
            <a:endParaRPr sz="2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736" y="1054608"/>
            <a:ext cx="7367016" cy="219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38989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Descripción del</a:t>
            </a:r>
            <a:r>
              <a:rPr sz="3200" spc="-15" dirty="0"/>
              <a:t> </a:t>
            </a:r>
            <a:r>
              <a:rPr sz="3200" spc="-5" dirty="0"/>
              <a:t>modelo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6244" y="1877390"/>
            <a:ext cx="8089900" cy="438531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7020" marR="5080" indent="-274320" algn="just">
              <a:lnSpc>
                <a:spcPct val="80000"/>
              </a:lnSpc>
              <a:spcBef>
                <a:spcPts val="7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Hay </a:t>
            </a:r>
            <a:r>
              <a:rPr sz="2600" spc="-10" dirty="0">
                <a:latin typeface="Constantia"/>
                <a:cs typeface="Constantia"/>
              </a:rPr>
              <a:t>una sola </a:t>
            </a:r>
            <a:r>
              <a:rPr sz="2600" spc="-15" dirty="0">
                <a:latin typeface="Constantia"/>
                <a:cs typeface="Constantia"/>
              </a:rPr>
              <a:t>cola,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cuya </a:t>
            </a:r>
            <a:r>
              <a:rPr sz="2600" spc="-10" dirty="0">
                <a:latin typeface="Constantia"/>
                <a:cs typeface="Constantia"/>
              </a:rPr>
              <a:t>disciplina </a:t>
            </a:r>
            <a:r>
              <a:rPr sz="2600" spc="-5" dirty="0">
                <a:latin typeface="Constantia"/>
                <a:cs typeface="Constantia"/>
              </a:rPr>
              <a:t>será </a:t>
            </a:r>
            <a:r>
              <a:rPr sz="2600" spc="-50" dirty="0">
                <a:latin typeface="Constantia"/>
                <a:cs typeface="Constantia"/>
              </a:rPr>
              <a:t>FIFO, </a:t>
            </a:r>
            <a:r>
              <a:rPr sz="2600" spc="65" dirty="0">
                <a:latin typeface="Constantia"/>
                <a:cs typeface="Constantia"/>
              </a:rPr>
              <a:t>La  </a:t>
            </a:r>
            <a:r>
              <a:rPr sz="2600" spc="-10" dirty="0">
                <a:latin typeface="Constantia"/>
                <a:cs typeface="Constantia"/>
              </a:rPr>
              <a:t>capacidad </a:t>
            </a:r>
            <a:r>
              <a:rPr sz="2600" dirty="0">
                <a:latin typeface="Constantia"/>
                <a:cs typeface="Constantia"/>
              </a:rPr>
              <a:t>del </a:t>
            </a:r>
            <a:r>
              <a:rPr sz="2600" spc="-5" dirty="0">
                <a:latin typeface="Constantia"/>
                <a:cs typeface="Constantia"/>
              </a:rPr>
              <a:t>sistema es </a:t>
            </a:r>
            <a:r>
              <a:rPr sz="2600" spc="-10" dirty="0">
                <a:latin typeface="Constantia"/>
                <a:cs typeface="Constantia"/>
              </a:rPr>
              <a:t>limitada, de tal </a:t>
            </a:r>
            <a:r>
              <a:rPr sz="2600" spc="-5" dirty="0">
                <a:latin typeface="Constantia"/>
                <a:cs typeface="Constantia"/>
              </a:rPr>
              <a:t>modo que  </a:t>
            </a:r>
            <a:r>
              <a:rPr sz="2600" spc="-10" dirty="0">
                <a:latin typeface="Constantia"/>
                <a:cs typeface="Constantia"/>
              </a:rPr>
              <a:t>sólo </a:t>
            </a:r>
            <a:r>
              <a:rPr sz="2600" spc="-5" dirty="0">
                <a:latin typeface="Constantia"/>
                <a:cs typeface="Constantia"/>
              </a:rPr>
              <a:t>puede </a:t>
            </a:r>
            <a:r>
              <a:rPr sz="2600" dirty="0">
                <a:latin typeface="Constantia"/>
                <a:cs typeface="Constantia"/>
              </a:rPr>
              <a:t>haber </a:t>
            </a:r>
            <a:r>
              <a:rPr sz="2600" spc="-10" dirty="0">
                <a:latin typeface="Constantia"/>
                <a:cs typeface="Constantia"/>
              </a:rPr>
              <a:t>M </a:t>
            </a:r>
            <a:r>
              <a:rPr sz="2600" spc="-15" dirty="0">
                <a:latin typeface="Constantia"/>
                <a:cs typeface="Constantia"/>
              </a:rPr>
              <a:t>clientes  </a:t>
            </a:r>
            <a:r>
              <a:rPr sz="2600" spc="-20" dirty="0">
                <a:latin typeface="Constantia"/>
                <a:cs typeface="Constantia"/>
              </a:rPr>
              <a:t>como </a:t>
            </a:r>
            <a:r>
              <a:rPr sz="2600" dirty="0">
                <a:latin typeface="Constantia"/>
                <a:cs typeface="Constantia"/>
              </a:rPr>
              <a:t>máximo </a:t>
            </a:r>
            <a:r>
              <a:rPr sz="2600" spc="-5" dirty="0">
                <a:latin typeface="Constantia"/>
                <a:cs typeface="Constantia"/>
              </a:rPr>
              <a:t>en </a:t>
            </a:r>
            <a:r>
              <a:rPr sz="2600" dirty="0">
                <a:latin typeface="Constantia"/>
                <a:cs typeface="Constantia"/>
              </a:rPr>
              <a:t>el  </a:t>
            </a:r>
            <a:r>
              <a:rPr sz="2600" spc="-10" dirty="0">
                <a:latin typeface="Constantia"/>
                <a:cs typeface="Constantia"/>
              </a:rPr>
              <a:t>sistema, </a:t>
            </a:r>
            <a:r>
              <a:rPr sz="2600" spc="-35" dirty="0">
                <a:latin typeface="Constantia"/>
                <a:cs typeface="Constantia"/>
              </a:rPr>
              <a:t>Por </a:t>
            </a:r>
            <a:r>
              <a:rPr sz="2600" spc="-10" dirty="0">
                <a:latin typeface="Constantia"/>
                <a:cs typeface="Constantia"/>
              </a:rPr>
              <a:t>lo </a:t>
            </a:r>
            <a:r>
              <a:rPr sz="2600" spc="-25" dirty="0">
                <a:latin typeface="Constantia"/>
                <a:cs typeface="Constantia"/>
              </a:rPr>
              <a:t>tanto, </a:t>
            </a:r>
            <a:r>
              <a:rPr sz="2600" spc="-5" dirty="0">
                <a:latin typeface="Constantia"/>
                <a:cs typeface="Constantia"/>
              </a:rPr>
              <a:t>el </a:t>
            </a:r>
            <a:r>
              <a:rPr sz="2600" spc="-10" dirty="0">
                <a:latin typeface="Constantia"/>
                <a:cs typeface="Constantia"/>
              </a:rPr>
              <a:t>número </a:t>
            </a:r>
            <a:r>
              <a:rPr sz="2600" dirty="0">
                <a:latin typeface="Constantia"/>
                <a:cs typeface="Constantia"/>
              </a:rPr>
              <a:t>máximo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clientes</a:t>
            </a:r>
            <a:r>
              <a:rPr sz="2600" spc="-215" dirty="0">
                <a:latin typeface="Constantia"/>
                <a:cs typeface="Constantia"/>
              </a:rPr>
              <a:t> </a:t>
            </a:r>
            <a:r>
              <a:rPr sz="2600" spc="25" dirty="0">
                <a:latin typeface="Constantia"/>
                <a:cs typeface="Constantia"/>
              </a:rPr>
              <a:t>en 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cola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M–1,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un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cliente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llega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sistema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está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lleno,  </a:t>
            </a:r>
            <a:r>
              <a:rPr sz="2600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rechazado </a:t>
            </a:r>
            <a:r>
              <a:rPr sz="2600" spc="-5" dirty="0">
                <a:latin typeface="Constantia"/>
                <a:cs typeface="Constantia"/>
              </a:rPr>
              <a:t>y </a:t>
            </a:r>
            <a:r>
              <a:rPr sz="2600" spc="-10" dirty="0">
                <a:latin typeface="Constantia"/>
                <a:cs typeface="Constantia"/>
              </a:rPr>
              <a:t>nunca </a:t>
            </a:r>
            <a:r>
              <a:rPr sz="2600" spc="-5" dirty="0">
                <a:latin typeface="Constantia"/>
                <a:cs typeface="Constantia"/>
              </a:rPr>
              <a:t>más</a:t>
            </a:r>
            <a:r>
              <a:rPr sz="2600" spc="-3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regresa</a:t>
            </a:r>
            <a:endParaRPr sz="2600">
              <a:latin typeface="Constantia"/>
              <a:cs typeface="Constantia"/>
            </a:endParaRPr>
          </a:p>
          <a:p>
            <a:pPr marL="287020" marR="17780" indent="-274320" algn="just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5" dirty="0">
                <a:latin typeface="Constantia"/>
                <a:cs typeface="Constantia"/>
              </a:rPr>
              <a:t>Las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5" dirty="0">
                <a:latin typeface="Constantia"/>
                <a:cs typeface="Constantia"/>
              </a:rPr>
              <a:t>producen </a:t>
            </a:r>
            <a:r>
              <a:rPr sz="2600" spc="-5" dirty="0">
                <a:latin typeface="Constantia"/>
                <a:cs typeface="Constantia"/>
              </a:rPr>
              <a:t>según </a:t>
            </a:r>
            <a:r>
              <a:rPr sz="2600" spc="-15" dirty="0">
                <a:latin typeface="Constantia"/>
                <a:cs typeface="Constantia"/>
              </a:rPr>
              <a:t>un proceso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15" dirty="0">
                <a:latin typeface="Constantia"/>
                <a:cs typeface="Constantia"/>
              </a:rPr>
              <a:t>Poisson  </a:t>
            </a:r>
            <a:r>
              <a:rPr sz="2600" spc="-10" dirty="0">
                <a:latin typeface="Constantia"/>
                <a:cs typeface="Constantia"/>
              </a:rPr>
              <a:t>de </a:t>
            </a:r>
            <a:r>
              <a:rPr sz="2600" spc="-20" dirty="0">
                <a:latin typeface="Constantia"/>
                <a:cs typeface="Constantia"/>
              </a:rPr>
              <a:t>razón 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5" dirty="0">
                <a:latin typeface="Constantia"/>
                <a:cs typeface="Constantia"/>
              </a:rPr>
              <a:t>Los tiempos </a:t>
            </a:r>
            <a:r>
              <a:rPr sz="2600" spc="-15" dirty="0">
                <a:latin typeface="Constantia"/>
                <a:cs typeface="Constantia"/>
              </a:rPr>
              <a:t>entre </a:t>
            </a:r>
            <a:r>
              <a:rPr sz="2600" spc="-5" dirty="0">
                <a:latin typeface="Constantia"/>
                <a:cs typeface="Constantia"/>
              </a:rPr>
              <a:t>llegadas se </a:t>
            </a:r>
            <a:r>
              <a:rPr sz="2600" spc="-10" dirty="0">
                <a:latin typeface="Constantia"/>
                <a:cs typeface="Constantia"/>
              </a:rPr>
              <a:t>distribuirán  exponencialmente,</a:t>
            </a:r>
            <a:r>
              <a:rPr sz="2600" spc="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15240" indent="-274320" algn="just">
              <a:lnSpc>
                <a:spcPct val="8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Los </a:t>
            </a:r>
            <a:r>
              <a:rPr sz="2600" spc="-10" dirty="0">
                <a:latin typeface="Constantia"/>
                <a:cs typeface="Constantia"/>
              </a:rPr>
              <a:t>tiempos </a:t>
            </a:r>
            <a:r>
              <a:rPr sz="2600" spc="-15" dirty="0">
                <a:latin typeface="Constantia"/>
                <a:cs typeface="Constantia"/>
              </a:rPr>
              <a:t>entre </a:t>
            </a:r>
            <a:r>
              <a:rPr sz="2600" dirty="0">
                <a:latin typeface="Constantia"/>
                <a:cs typeface="Constantia"/>
              </a:rPr>
              <a:t>servicios </a:t>
            </a:r>
            <a:r>
              <a:rPr sz="2600" spc="-5" dirty="0">
                <a:latin typeface="Constantia"/>
                <a:cs typeface="Constantia"/>
              </a:rPr>
              <a:t>también se </a:t>
            </a:r>
            <a:r>
              <a:rPr sz="2600" spc="-10" dirty="0">
                <a:latin typeface="Constantia"/>
                <a:cs typeface="Constantia"/>
              </a:rPr>
              <a:t>distribuirán  exponencialmente, </a:t>
            </a:r>
            <a:r>
              <a:rPr sz="2600" spc="-5" dirty="0">
                <a:latin typeface="Constantia"/>
                <a:cs typeface="Constantia"/>
              </a:rPr>
              <a:t>Exp(1/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Constantia"/>
                <a:cs typeface="Constantia"/>
              </a:rPr>
              <a:t>), </a:t>
            </a:r>
            <a:r>
              <a:rPr sz="2600" spc="-10" dirty="0">
                <a:latin typeface="Constantia"/>
                <a:cs typeface="Constantia"/>
              </a:rPr>
              <a:t>de tal </a:t>
            </a:r>
            <a:r>
              <a:rPr sz="2600" spc="-5" dirty="0">
                <a:latin typeface="Constantia"/>
                <a:cs typeface="Constantia"/>
              </a:rPr>
              <a:t>manera </a:t>
            </a:r>
            <a:r>
              <a:rPr sz="2600" spc="-10" dirty="0">
                <a:latin typeface="Constantia"/>
                <a:cs typeface="Constantia"/>
              </a:rPr>
              <a:t>que </a:t>
            </a:r>
            <a:r>
              <a:rPr sz="2600" spc="-5" dirty="0">
                <a:latin typeface="Symbol"/>
                <a:cs typeface="Symbol"/>
              </a:rPr>
              <a:t>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es el  </a:t>
            </a:r>
            <a:r>
              <a:rPr sz="2600" spc="-15" dirty="0">
                <a:latin typeface="Constantia"/>
                <a:cs typeface="Constantia"/>
              </a:rPr>
              <a:t>número </a:t>
            </a:r>
            <a:r>
              <a:rPr sz="2600" spc="-5" dirty="0">
                <a:latin typeface="Constantia"/>
                <a:cs typeface="Constantia"/>
              </a:rPr>
              <a:t>medio </a:t>
            </a:r>
            <a:r>
              <a:rPr sz="2600" dirty="0">
                <a:latin typeface="Constantia"/>
                <a:cs typeface="Constantia"/>
              </a:rPr>
              <a:t>de </a:t>
            </a:r>
            <a:r>
              <a:rPr sz="2600" spc="-10" dirty="0">
                <a:latin typeface="Constantia"/>
                <a:cs typeface="Constantia"/>
              </a:rPr>
              <a:t>clientes </a:t>
            </a:r>
            <a:r>
              <a:rPr sz="2600" spc="-5" dirty="0">
                <a:latin typeface="Constantia"/>
                <a:cs typeface="Constantia"/>
              </a:rPr>
              <a:t>que el </a:t>
            </a:r>
            <a:r>
              <a:rPr sz="2600" dirty="0">
                <a:latin typeface="Constantia"/>
                <a:cs typeface="Constantia"/>
              </a:rPr>
              <a:t>servidor </a:t>
            </a:r>
            <a:r>
              <a:rPr sz="2600" spc="-5" dirty="0">
                <a:latin typeface="Constantia"/>
                <a:cs typeface="Constantia"/>
              </a:rPr>
              <a:t>es </a:t>
            </a:r>
            <a:r>
              <a:rPr sz="2600" spc="-10" dirty="0">
                <a:latin typeface="Constantia"/>
                <a:cs typeface="Constantia"/>
              </a:rPr>
              <a:t>capaz </a:t>
            </a:r>
            <a:r>
              <a:rPr sz="2600" spc="-15" dirty="0">
                <a:latin typeface="Constantia"/>
                <a:cs typeface="Constantia"/>
              </a:rPr>
              <a:t>de 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atender </a:t>
            </a:r>
            <a:r>
              <a:rPr sz="2600" spc="-15" dirty="0">
                <a:latin typeface="Constantia"/>
                <a:cs typeface="Constantia"/>
              </a:rPr>
              <a:t>por </a:t>
            </a:r>
            <a:r>
              <a:rPr sz="2600" spc="-10" dirty="0">
                <a:latin typeface="Constantia"/>
                <a:cs typeface="Constantia"/>
              </a:rPr>
              <a:t>unidad de</a:t>
            </a:r>
            <a:r>
              <a:rPr sz="2600" spc="-3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tiempo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323848"/>
            <a:ext cx="24676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Probabilidades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0844" y="1728673"/>
            <a:ext cx="8129905" cy="2250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2420" marR="30480" indent="-274320" algn="just">
              <a:lnSpc>
                <a:spcPct val="100000"/>
              </a:lnSpc>
              <a:spcBef>
                <a:spcPts val="11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12420" algn="l"/>
              </a:tabLst>
            </a:pPr>
            <a:r>
              <a:rPr sz="2800" dirty="0">
                <a:latin typeface="Constantia"/>
                <a:cs typeface="Constantia"/>
              </a:rPr>
              <a:t>El </a:t>
            </a:r>
            <a:r>
              <a:rPr sz="2800" spc="-15" dirty="0">
                <a:latin typeface="Constantia"/>
                <a:cs typeface="Constantia"/>
              </a:rPr>
              <a:t>sistema </a:t>
            </a:r>
            <a:r>
              <a:rPr sz="2800" dirty="0">
                <a:latin typeface="Constantia"/>
                <a:cs typeface="Constantia"/>
              </a:rPr>
              <a:t>nunca </a:t>
            </a:r>
            <a:r>
              <a:rPr sz="2800" spc="-5" dirty="0">
                <a:latin typeface="Constantia"/>
                <a:cs typeface="Constantia"/>
              </a:rPr>
              <a:t>se </a:t>
            </a:r>
            <a:r>
              <a:rPr sz="2800" spc="-10" dirty="0">
                <a:latin typeface="Constantia"/>
                <a:cs typeface="Constantia"/>
              </a:rPr>
              <a:t>satura, </a:t>
            </a:r>
            <a:r>
              <a:rPr sz="2800" dirty="0">
                <a:latin typeface="Constantia"/>
                <a:cs typeface="Constantia"/>
              </a:rPr>
              <a:t>ya </a:t>
            </a:r>
            <a:r>
              <a:rPr sz="2800" spc="5" dirty="0">
                <a:latin typeface="Constantia"/>
                <a:cs typeface="Constantia"/>
              </a:rPr>
              <a:t>que </a:t>
            </a:r>
            <a:r>
              <a:rPr sz="2800" dirty="0">
                <a:latin typeface="Constantia"/>
                <a:cs typeface="Constantia"/>
              </a:rPr>
              <a:t>la capacidad </a:t>
            </a:r>
            <a:r>
              <a:rPr sz="2800" spc="-5" dirty="0">
                <a:latin typeface="Constantia"/>
                <a:cs typeface="Constantia"/>
              </a:rPr>
              <a:t>es  limitada</a:t>
            </a:r>
            <a:endParaRPr sz="2800">
              <a:latin typeface="Constantia"/>
              <a:cs typeface="Constantia"/>
            </a:endParaRPr>
          </a:p>
          <a:p>
            <a:pPr marL="312420" marR="30480" indent="-274320" algn="just">
              <a:lnSpc>
                <a:spcPct val="100400"/>
              </a:lnSpc>
              <a:spcBef>
                <a:spcPts val="66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12420" algn="l"/>
              </a:tabLst>
            </a:pPr>
            <a:r>
              <a:rPr sz="2800" spc="5" dirty="0">
                <a:latin typeface="Constantia"/>
                <a:cs typeface="Constantia"/>
              </a:rPr>
              <a:t>Se </a:t>
            </a:r>
            <a:r>
              <a:rPr sz="2800" spc="-10" dirty="0">
                <a:latin typeface="Constantia"/>
                <a:cs typeface="Constantia"/>
              </a:rPr>
              <a:t>deduce </a:t>
            </a:r>
            <a:r>
              <a:rPr sz="2800" dirty="0">
                <a:latin typeface="Constantia"/>
                <a:cs typeface="Constantia"/>
              </a:rPr>
              <a:t>la </a:t>
            </a:r>
            <a:r>
              <a:rPr sz="2800" spc="-10" dirty="0">
                <a:latin typeface="Constantia"/>
                <a:cs typeface="Constantia"/>
              </a:rPr>
              <a:t>siguiente </a:t>
            </a:r>
            <a:r>
              <a:rPr sz="2800" spc="-5" dirty="0">
                <a:latin typeface="Constantia"/>
                <a:cs typeface="Constantia"/>
              </a:rPr>
              <a:t>fórmula </a:t>
            </a:r>
            <a:r>
              <a:rPr sz="2800" spc="-15" dirty="0">
                <a:latin typeface="Constantia"/>
                <a:cs typeface="Constantia"/>
              </a:rPr>
              <a:t>para </a:t>
            </a:r>
            <a:r>
              <a:rPr sz="2800" dirty="0">
                <a:latin typeface="Constantia"/>
                <a:cs typeface="Constantia"/>
              </a:rPr>
              <a:t>las  </a:t>
            </a:r>
            <a:r>
              <a:rPr sz="2800" spc="-10" dirty="0">
                <a:latin typeface="Constantia"/>
                <a:cs typeface="Constantia"/>
              </a:rPr>
              <a:t>probabilidades </a:t>
            </a:r>
            <a:r>
              <a:rPr sz="2800" spc="5" dirty="0">
                <a:latin typeface="Constantia"/>
                <a:cs typeface="Constantia"/>
              </a:rPr>
              <a:t>p</a:t>
            </a:r>
            <a:r>
              <a:rPr sz="2775" spc="7" baseline="-19519" dirty="0">
                <a:latin typeface="Constantia"/>
                <a:cs typeface="Constantia"/>
              </a:rPr>
              <a:t>n </a:t>
            </a:r>
            <a:r>
              <a:rPr sz="2800" spc="-5" dirty="0">
                <a:latin typeface="Constantia"/>
                <a:cs typeface="Constantia"/>
              </a:rPr>
              <a:t>de </a:t>
            </a:r>
            <a:r>
              <a:rPr sz="2800" spc="5" dirty="0">
                <a:latin typeface="Constantia"/>
                <a:cs typeface="Constantia"/>
              </a:rPr>
              <a:t>que </a:t>
            </a:r>
            <a:r>
              <a:rPr sz="2800" spc="-20" dirty="0">
                <a:latin typeface="Constantia"/>
                <a:cs typeface="Constantia"/>
              </a:rPr>
              <a:t>haya </a:t>
            </a:r>
            <a:r>
              <a:rPr sz="2800" spc="5" dirty="0">
                <a:latin typeface="Constantia"/>
                <a:cs typeface="Constantia"/>
              </a:rPr>
              <a:t>n </a:t>
            </a:r>
            <a:r>
              <a:rPr sz="2800" spc="-10" dirty="0">
                <a:latin typeface="Constantia"/>
                <a:cs typeface="Constantia"/>
              </a:rPr>
              <a:t>clientes </a:t>
            </a:r>
            <a:r>
              <a:rPr sz="2800" dirty="0">
                <a:latin typeface="Constantia"/>
                <a:cs typeface="Constantia"/>
              </a:rPr>
              <a:t>en </a:t>
            </a:r>
            <a:r>
              <a:rPr sz="2800" spc="-5" dirty="0">
                <a:latin typeface="Constantia"/>
                <a:cs typeface="Constantia"/>
              </a:rPr>
              <a:t>el  </a:t>
            </a:r>
            <a:r>
              <a:rPr sz="2800" spc="-10" dirty="0">
                <a:latin typeface="Constantia"/>
                <a:cs typeface="Constantia"/>
              </a:rPr>
              <a:t>sistema, </a:t>
            </a:r>
            <a:r>
              <a:rPr sz="2800" spc="-5" dirty="0">
                <a:latin typeface="Constantia"/>
                <a:cs typeface="Constantia"/>
              </a:rPr>
              <a:t>donde n</a:t>
            </a:r>
            <a:r>
              <a:rPr sz="2800" spc="-5" dirty="0">
                <a:latin typeface="Symbol"/>
                <a:cs typeface="Symbol"/>
              </a:rPr>
              <a:t></a:t>
            </a:r>
            <a:r>
              <a:rPr sz="2800" spc="-5" dirty="0">
                <a:latin typeface="Constantia"/>
                <a:cs typeface="Constantia"/>
              </a:rPr>
              <a:t>{0, </a:t>
            </a:r>
            <a:r>
              <a:rPr sz="2800" spc="5" dirty="0">
                <a:latin typeface="Constantia"/>
                <a:cs typeface="Constantia"/>
              </a:rPr>
              <a:t>1, 2, </a:t>
            </a:r>
            <a:r>
              <a:rPr sz="2800" spc="-5" dirty="0">
                <a:latin typeface="Constantia"/>
                <a:cs typeface="Constantia"/>
              </a:rPr>
              <a:t>…,</a:t>
            </a:r>
            <a:r>
              <a:rPr sz="2800" spc="-19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M}: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2699" y="4563729"/>
            <a:ext cx="1122045" cy="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0" y="0"/>
                </a:moveTo>
                <a:lnTo>
                  <a:pt x="1121772" y="0"/>
                </a:lnTo>
              </a:path>
            </a:pathLst>
          </a:custGeom>
          <a:ln w="12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2699" y="5440967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5">
                <a:moveTo>
                  <a:pt x="0" y="0"/>
                </a:moveTo>
                <a:lnTo>
                  <a:pt x="677465" y="0"/>
                </a:lnTo>
              </a:path>
            </a:pathLst>
          </a:custGeom>
          <a:ln w="12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73519" y="5068744"/>
            <a:ext cx="17716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5" dirty="0">
                <a:latin typeface="Symbol"/>
                <a:cs typeface="Symbol"/>
              </a:rPr>
              <a:t>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8119" y="5439615"/>
            <a:ext cx="92456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spc="-487" baseline="16203" dirty="0">
                <a:latin typeface="Symbol"/>
                <a:cs typeface="Symbol"/>
              </a:rPr>
              <a:t></a:t>
            </a:r>
            <a:r>
              <a:rPr sz="2400" spc="-325" dirty="0">
                <a:latin typeface="Symbol"/>
                <a:cs typeface="Symbol"/>
              </a:rPr>
              <a:t></a:t>
            </a:r>
            <a:r>
              <a:rPr sz="2400" spc="-325" dirty="0">
                <a:latin typeface="Times New Roman"/>
                <a:cs typeface="Times New Roman"/>
              </a:rPr>
              <a:t>M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Symbol"/>
                <a:cs typeface="Symbol"/>
              </a:rPr>
              <a:t></a:t>
            </a:r>
            <a:r>
              <a:rPr sz="2400" spc="9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2693" y="5008175"/>
            <a:ext cx="17907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0207" y="5183131"/>
            <a:ext cx="104394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si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500" i="1" spc="-50" dirty="0">
                <a:latin typeface="Symbol"/>
                <a:cs typeface="Symbol"/>
              </a:rPr>
              <a:t></a:t>
            </a:r>
            <a:r>
              <a:rPr sz="2500" i="1" spc="7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4514" y="4306516"/>
            <a:ext cx="104838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si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500" i="1" spc="-50" dirty="0">
                <a:latin typeface="Symbol"/>
                <a:cs typeface="Symbol"/>
              </a:rPr>
              <a:t></a:t>
            </a:r>
            <a:r>
              <a:rPr sz="2500" i="1" spc="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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8119" y="4407656"/>
            <a:ext cx="126111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spc="7" baseline="3472" dirty="0">
                <a:latin typeface="Symbol"/>
                <a:cs typeface="Symbol"/>
              </a:rPr>
              <a:t></a:t>
            </a:r>
            <a:r>
              <a:rPr sz="3600" spc="-300" baseline="3472" dirty="0">
                <a:latin typeface="Times New Roman"/>
                <a:cs typeface="Times New Roman"/>
              </a:rPr>
              <a:t> </a:t>
            </a:r>
            <a:r>
              <a:rPr sz="3600" spc="142" baseline="-25462" dirty="0">
                <a:latin typeface="Times New Roman"/>
                <a:cs typeface="Times New Roman"/>
              </a:rPr>
              <a:t>1</a:t>
            </a:r>
            <a:r>
              <a:rPr sz="3600" spc="142" baseline="-25462" dirty="0">
                <a:latin typeface="Symbol"/>
                <a:cs typeface="Symbol"/>
              </a:rPr>
              <a:t></a:t>
            </a:r>
            <a:r>
              <a:rPr sz="3600" spc="-225" baseline="-25462" dirty="0">
                <a:latin typeface="Times New Roman"/>
                <a:cs typeface="Times New Roman"/>
              </a:rPr>
              <a:t> </a:t>
            </a:r>
            <a:r>
              <a:rPr sz="3750" i="1" spc="-75" baseline="-24444" dirty="0">
                <a:latin typeface="Symbol"/>
                <a:cs typeface="Symbol"/>
              </a:rPr>
              <a:t></a:t>
            </a:r>
            <a:r>
              <a:rPr sz="3750" i="1" spc="-487" baseline="-24444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M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Symbol"/>
                <a:cs typeface="Symbol"/>
              </a:rPr>
              <a:t>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119" y="4033763"/>
            <a:ext cx="1364615" cy="507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3472" dirty="0">
                <a:latin typeface="Symbol"/>
                <a:cs typeface="Symbol"/>
              </a:rPr>
              <a:t></a:t>
            </a:r>
            <a:r>
              <a:rPr sz="3600" spc="-509" baseline="3472" dirty="0">
                <a:latin typeface="Times New Roman"/>
                <a:cs typeface="Times New Roman"/>
              </a:rPr>
              <a:t> </a:t>
            </a:r>
            <a:r>
              <a:rPr sz="2500" i="1" spc="-50" dirty="0">
                <a:latin typeface="Symbol"/>
                <a:cs typeface="Symbol"/>
              </a:rPr>
              <a:t></a:t>
            </a:r>
            <a:r>
              <a:rPr sz="2500" i="1" spc="-335" dirty="0">
                <a:latin typeface="Times New Roman"/>
                <a:cs typeface="Times New Roman"/>
              </a:rPr>
              <a:t> </a:t>
            </a:r>
            <a:r>
              <a:rPr sz="2100" i="1" baseline="41666" dirty="0">
                <a:latin typeface="Times New Roman"/>
                <a:cs typeface="Times New Roman"/>
              </a:rPr>
              <a:t>n</a:t>
            </a:r>
            <a:r>
              <a:rPr sz="2100" i="1" spc="-120" baseline="41666" dirty="0">
                <a:latin typeface="Times New Roman"/>
                <a:cs typeface="Times New Roman"/>
              </a:rPr>
              <a:t> </a:t>
            </a:r>
            <a:r>
              <a:rPr sz="3150" spc="-130" dirty="0">
                <a:latin typeface="Symbol"/>
                <a:cs typeface="Symbol"/>
              </a:rPr>
              <a:t></a:t>
            </a:r>
            <a:r>
              <a:rPr sz="2400" spc="-130" dirty="0">
                <a:latin typeface="Times New Roman"/>
                <a:cs typeface="Times New Roman"/>
              </a:rPr>
              <a:t>1</a:t>
            </a:r>
            <a:r>
              <a:rPr sz="2400" spc="-130" dirty="0">
                <a:latin typeface="Symbol"/>
                <a:cs typeface="Symbol"/>
              </a:rPr>
              <a:t>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500" i="1" spc="-50" dirty="0">
                <a:latin typeface="Symbol"/>
                <a:cs typeface="Symbol"/>
              </a:rPr>
              <a:t></a:t>
            </a:r>
            <a:r>
              <a:rPr sz="2500" i="1" spc="-355" dirty="0">
                <a:latin typeface="Times New Roman"/>
                <a:cs typeface="Times New Roman"/>
              </a:rPr>
              <a:t> </a:t>
            </a:r>
            <a:r>
              <a:rPr sz="3150" spc="-26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2413" y="4724083"/>
            <a:ext cx="814069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i="1" spc="10" dirty="0">
                <a:latin typeface="Times New Roman"/>
                <a:cs typeface="Times New Roman"/>
              </a:rPr>
              <a:t>p</a:t>
            </a:r>
            <a:r>
              <a:rPr sz="2100" i="1" spc="15" baseline="-23809" dirty="0">
                <a:latin typeface="Times New Roman"/>
                <a:cs typeface="Times New Roman"/>
              </a:rPr>
              <a:t>n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3600" spc="7" baseline="-9259" dirty="0">
                <a:latin typeface="Symbol"/>
                <a:cs typeface="Symbol"/>
              </a:rPr>
              <a:t></a:t>
            </a:r>
            <a:endParaRPr sz="3600" baseline="-9259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033983"/>
            <a:ext cx="383984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Probabilidades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544" y="1873139"/>
            <a:ext cx="8108950" cy="35267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9720" indent="-274320" algn="just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9720" algn="l"/>
              </a:tabLst>
            </a:pP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valor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Symbol"/>
                <a:cs typeface="Symbol"/>
              </a:rPr>
              <a:t>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determina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cómo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varían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550" baseline="-21241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665480" lvl="1" indent="-247015">
              <a:lnSpc>
                <a:spcPts val="2630"/>
              </a:lnSpc>
              <a:spcBef>
                <a:spcPts val="54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65480" algn="l"/>
              </a:tabLst>
            </a:pPr>
            <a:r>
              <a:rPr sz="2200" dirty="0">
                <a:latin typeface="Constantia"/>
                <a:cs typeface="Constantia"/>
              </a:rPr>
              <a:t>Si </a:t>
            </a:r>
            <a:r>
              <a:rPr sz="2200" spc="-10" dirty="0">
                <a:latin typeface="Symbol"/>
                <a:cs typeface="Symbol"/>
              </a:rPr>
              <a:t></a:t>
            </a:r>
            <a:r>
              <a:rPr sz="2200" spc="-10" dirty="0">
                <a:latin typeface="Constantia"/>
                <a:cs typeface="Constantia"/>
              </a:rPr>
              <a:t>&lt;1, </a:t>
            </a:r>
            <a:r>
              <a:rPr sz="2200" spc="-5" dirty="0">
                <a:latin typeface="Constantia"/>
                <a:cs typeface="Constantia"/>
              </a:rPr>
              <a:t>los estados </a:t>
            </a:r>
            <a:r>
              <a:rPr sz="2200" spc="5" dirty="0">
                <a:latin typeface="Constantia"/>
                <a:cs typeface="Constantia"/>
              </a:rPr>
              <a:t>más </a:t>
            </a:r>
            <a:r>
              <a:rPr sz="2200" spc="-10" dirty="0">
                <a:latin typeface="Constantia"/>
                <a:cs typeface="Constantia"/>
              </a:rPr>
              <a:t>probables </a:t>
            </a:r>
            <a:r>
              <a:rPr sz="2200" spc="-15" dirty="0">
                <a:latin typeface="Constantia"/>
                <a:cs typeface="Constantia"/>
              </a:rPr>
              <a:t>son </a:t>
            </a:r>
            <a:r>
              <a:rPr sz="2200" spc="-5" dirty="0">
                <a:latin typeface="Constantia"/>
                <a:cs typeface="Constantia"/>
              </a:rPr>
              <a:t>los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5" dirty="0">
                <a:latin typeface="Constantia"/>
                <a:cs typeface="Constantia"/>
              </a:rPr>
              <a:t>menor </a:t>
            </a:r>
            <a:r>
              <a:rPr sz="2200" spc="-10" dirty="0">
                <a:latin typeface="Constantia"/>
                <a:cs typeface="Constantia"/>
              </a:rPr>
              <a:t>número</a:t>
            </a:r>
            <a:r>
              <a:rPr sz="2200" spc="-34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de</a:t>
            </a:r>
            <a:endParaRPr sz="2200">
              <a:latin typeface="Constantia"/>
              <a:cs typeface="Constantia"/>
            </a:endParaRPr>
          </a:p>
          <a:p>
            <a:pPr marL="665480">
              <a:lnSpc>
                <a:spcPts val="2630"/>
              </a:lnSpc>
            </a:pPr>
            <a:r>
              <a:rPr sz="2200" spc="-10" dirty="0">
                <a:latin typeface="Constantia"/>
                <a:cs typeface="Constantia"/>
              </a:rPr>
              <a:t>clientes,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porque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la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oferta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servicio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supera</a:t>
            </a:r>
            <a:r>
              <a:rPr sz="2200" spc="-10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a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la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demanda</a:t>
            </a:r>
            <a:endParaRPr sz="2200">
              <a:latin typeface="Constantia"/>
              <a:cs typeface="Constantia"/>
            </a:endParaRPr>
          </a:p>
          <a:p>
            <a:pPr marL="665480" lvl="1" indent="-247015">
              <a:lnSpc>
                <a:spcPts val="2630"/>
              </a:lnSpc>
              <a:spcBef>
                <a:spcPts val="555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65480" algn="l"/>
              </a:tabLst>
            </a:pPr>
            <a:r>
              <a:rPr sz="2200" dirty="0">
                <a:latin typeface="Constantia"/>
                <a:cs typeface="Constantia"/>
              </a:rPr>
              <a:t>Si </a:t>
            </a:r>
            <a:r>
              <a:rPr sz="2200" spc="-10" dirty="0">
                <a:latin typeface="Symbol"/>
                <a:cs typeface="Symbol"/>
              </a:rPr>
              <a:t></a:t>
            </a:r>
            <a:r>
              <a:rPr sz="2200" spc="-10" dirty="0">
                <a:latin typeface="Constantia"/>
                <a:cs typeface="Constantia"/>
              </a:rPr>
              <a:t>&gt;1, </a:t>
            </a:r>
            <a:r>
              <a:rPr sz="2200" dirty="0">
                <a:latin typeface="Constantia"/>
                <a:cs typeface="Constantia"/>
              </a:rPr>
              <a:t>los </a:t>
            </a:r>
            <a:r>
              <a:rPr sz="2200" spc="-5" dirty="0">
                <a:latin typeface="Constantia"/>
                <a:cs typeface="Constantia"/>
              </a:rPr>
              <a:t>estados más </a:t>
            </a:r>
            <a:r>
              <a:rPr sz="2200" spc="-10" dirty="0">
                <a:latin typeface="Constantia"/>
                <a:cs typeface="Constantia"/>
              </a:rPr>
              <a:t>probables </a:t>
            </a:r>
            <a:r>
              <a:rPr sz="2200" spc="-5" dirty="0">
                <a:latin typeface="Constantia"/>
                <a:cs typeface="Constantia"/>
              </a:rPr>
              <a:t>son </a:t>
            </a:r>
            <a:r>
              <a:rPr sz="2200" dirty="0">
                <a:latin typeface="Constantia"/>
                <a:cs typeface="Constantia"/>
              </a:rPr>
              <a:t>los de </a:t>
            </a:r>
            <a:r>
              <a:rPr sz="2200" spc="-25" dirty="0">
                <a:latin typeface="Constantia"/>
                <a:cs typeface="Constantia"/>
              </a:rPr>
              <a:t>mayor </a:t>
            </a:r>
            <a:r>
              <a:rPr sz="2200" spc="-10" dirty="0">
                <a:latin typeface="Constantia"/>
                <a:cs typeface="Constantia"/>
              </a:rPr>
              <a:t>número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de</a:t>
            </a:r>
            <a:endParaRPr sz="2200">
              <a:latin typeface="Constantia"/>
              <a:cs typeface="Constantia"/>
            </a:endParaRPr>
          </a:p>
          <a:p>
            <a:pPr marL="665480">
              <a:lnSpc>
                <a:spcPts val="2630"/>
              </a:lnSpc>
            </a:pPr>
            <a:r>
              <a:rPr sz="2200" spc="-10" dirty="0">
                <a:latin typeface="Constantia"/>
                <a:cs typeface="Constantia"/>
              </a:rPr>
              <a:t>clientes,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porque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la</a:t>
            </a:r>
            <a:r>
              <a:rPr sz="2200" spc="-15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demanda</a:t>
            </a:r>
            <a:r>
              <a:rPr sz="2200" spc="-1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servicio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supera</a:t>
            </a:r>
            <a:r>
              <a:rPr sz="2200" spc="-12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a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la</a:t>
            </a:r>
            <a:r>
              <a:rPr sz="2200" spc="-12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oferta</a:t>
            </a:r>
            <a:endParaRPr sz="2200">
              <a:latin typeface="Constantia"/>
              <a:cs typeface="Constantia"/>
            </a:endParaRPr>
          </a:p>
          <a:p>
            <a:pPr marL="665480" marR="19685" lvl="1" indent="-247015" algn="just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665480" algn="l"/>
              </a:tabLst>
            </a:pPr>
            <a:r>
              <a:rPr sz="2200" dirty="0">
                <a:latin typeface="Constantia"/>
                <a:cs typeface="Constantia"/>
              </a:rPr>
              <a:t>Si </a:t>
            </a:r>
            <a:r>
              <a:rPr sz="2200" spc="-10" dirty="0">
                <a:latin typeface="Symbol"/>
                <a:cs typeface="Symbol"/>
              </a:rPr>
              <a:t></a:t>
            </a:r>
            <a:r>
              <a:rPr sz="2200" spc="-10" dirty="0">
                <a:latin typeface="Constantia"/>
                <a:cs typeface="Constantia"/>
              </a:rPr>
              <a:t>=1, </a:t>
            </a:r>
            <a:r>
              <a:rPr sz="2200" spc="-5" dirty="0">
                <a:latin typeface="Constantia"/>
                <a:cs typeface="Constantia"/>
              </a:rPr>
              <a:t>todos los estados </a:t>
            </a:r>
            <a:r>
              <a:rPr sz="2200" spc="-15" dirty="0">
                <a:latin typeface="Constantia"/>
                <a:cs typeface="Constantia"/>
              </a:rPr>
              <a:t>son </a:t>
            </a:r>
            <a:r>
              <a:rPr sz="2200" spc="-10" dirty="0">
                <a:latin typeface="Constantia"/>
                <a:cs typeface="Constantia"/>
              </a:rPr>
              <a:t>equiprobables, </a:t>
            </a:r>
            <a:r>
              <a:rPr sz="2200" spc="-15" dirty="0">
                <a:latin typeface="Constantia"/>
                <a:cs typeface="Constantia"/>
              </a:rPr>
              <a:t>Podemos </a:t>
            </a:r>
            <a:r>
              <a:rPr sz="2200" spc="-5" dirty="0">
                <a:latin typeface="Constantia"/>
                <a:cs typeface="Constantia"/>
              </a:rPr>
              <a:t>llegar </a:t>
            </a:r>
            <a:r>
              <a:rPr sz="2200" dirty="0">
                <a:latin typeface="Constantia"/>
                <a:cs typeface="Constantia"/>
              </a:rPr>
              <a:t>a  la </a:t>
            </a:r>
            <a:r>
              <a:rPr sz="2200" spc="-10" dirty="0">
                <a:latin typeface="Constantia"/>
                <a:cs typeface="Constantia"/>
              </a:rPr>
              <a:t>fórmula </a:t>
            </a:r>
            <a:r>
              <a:rPr sz="2200" dirty="0">
                <a:latin typeface="Constantia"/>
                <a:cs typeface="Constantia"/>
              </a:rPr>
              <a:t>del </a:t>
            </a:r>
            <a:r>
              <a:rPr sz="2200" spc="-10" dirty="0">
                <a:latin typeface="Constantia"/>
                <a:cs typeface="Constantia"/>
              </a:rPr>
              <a:t>caso </a:t>
            </a:r>
            <a:r>
              <a:rPr sz="2200" spc="-10" dirty="0">
                <a:latin typeface="Symbol"/>
                <a:cs typeface="Symbol"/>
              </a:rPr>
              <a:t></a:t>
            </a:r>
            <a:r>
              <a:rPr sz="2200" spc="-10" dirty="0">
                <a:latin typeface="Constantia"/>
                <a:cs typeface="Constantia"/>
              </a:rPr>
              <a:t>=1 </a:t>
            </a:r>
            <a:r>
              <a:rPr sz="2200" spc="-5" dirty="0">
                <a:latin typeface="Constantia"/>
                <a:cs typeface="Constantia"/>
              </a:rPr>
              <a:t>aplicando </a:t>
            </a:r>
            <a:r>
              <a:rPr sz="2200" spc="-10" dirty="0">
                <a:latin typeface="Constantia"/>
                <a:cs typeface="Constantia"/>
              </a:rPr>
              <a:t>la </a:t>
            </a:r>
            <a:r>
              <a:rPr sz="2200" spc="-20" dirty="0">
                <a:latin typeface="Constantia"/>
                <a:cs typeface="Constantia"/>
              </a:rPr>
              <a:t>regla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20" dirty="0">
                <a:latin typeface="Constantia"/>
                <a:cs typeface="Constantia"/>
              </a:rPr>
              <a:t>L’Hôpital </a:t>
            </a:r>
            <a:r>
              <a:rPr sz="2200" spc="-5" dirty="0">
                <a:latin typeface="Constantia"/>
                <a:cs typeface="Constantia"/>
              </a:rPr>
              <a:t>al  límite</a:t>
            </a:r>
            <a:r>
              <a:rPr sz="2200" spc="-12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para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Symbol"/>
                <a:cs typeface="Symbol"/>
              </a:rPr>
              <a:t></a:t>
            </a:r>
            <a:r>
              <a:rPr sz="2200" spc="-10" dirty="0">
                <a:latin typeface="Constantia"/>
                <a:cs typeface="Constantia"/>
              </a:rPr>
              <a:t>1</a:t>
            </a:r>
            <a:r>
              <a:rPr sz="2200" spc="-2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la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fórmula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del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caso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Symbol"/>
                <a:cs typeface="Symbol"/>
              </a:rPr>
              <a:t></a:t>
            </a:r>
            <a:r>
              <a:rPr sz="2200" spc="-10" dirty="0">
                <a:latin typeface="Constantia"/>
                <a:cs typeface="Constantia"/>
              </a:rPr>
              <a:t>1</a:t>
            </a:r>
            <a:endParaRPr sz="2200">
              <a:latin typeface="Constantia"/>
              <a:cs typeface="Constantia"/>
            </a:endParaRPr>
          </a:p>
          <a:p>
            <a:pPr marL="299720" indent="-274320" algn="just">
              <a:lnSpc>
                <a:spcPct val="100000"/>
              </a:lnSpc>
              <a:spcBef>
                <a:spcPts val="6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9720" algn="l"/>
              </a:tabLst>
            </a:pPr>
            <a:r>
              <a:rPr sz="2600" spc="-5" dirty="0">
                <a:latin typeface="Constantia"/>
                <a:cs typeface="Constantia"/>
              </a:rPr>
              <a:t>Si </a:t>
            </a:r>
            <a:r>
              <a:rPr sz="2600" spc="-15" dirty="0">
                <a:latin typeface="Constantia"/>
                <a:cs typeface="Constantia"/>
              </a:rPr>
              <a:t>hacemos 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Symbol"/>
                <a:cs typeface="Symbol"/>
              </a:rPr>
              <a:t></a:t>
            </a:r>
            <a:r>
              <a:rPr sz="2600" spc="-5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llegamos </a:t>
            </a:r>
            <a:r>
              <a:rPr sz="2600" spc="-5" dirty="0">
                <a:latin typeface="Constantia"/>
                <a:cs typeface="Constantia"/>
              </a:rPr>
              <a:t>al </a:t>
            </a:r>
            <a:r>
              <a:rPr sz="2600" spc="-10" dirty="0">
                <a:latin typeface="Constantia"/>
                <a:cs typeface="Constantia"/>
              </a:rPr>
              <a:t>modelo M </a:t>
            </a:r>
            <a:r>
              <a:rPr sz="2600" spc="-5" dirty="0">
                <a:latin typeface="Constantia"/>
                <a:cs typeface="Constantia"/>
              </a:rPr>
              <a:t>| </a:t>
            </a:r>
            <a:r>
              <a:rPr sz="2600" spc="-10" dirty="0">
                <a:latin typeface="Constantia"/>
                <a:cs typeface="Constantia"/>
              </a:rPr>
              <a:t>M </a:t>
            </a:r>
            <a:r>
              <a:rPr sz="2600" spc="-5" dirty="0">
                <a:latin typeface="Constantia"/>
                <a:cs typeface="Constantia"/>
              </a:rPr>
              <a:t>|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603580"/>
            <a:ext cx="636206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Medidas </a:t>
            </a:r>
            <a:r>
              <a:rPr spc="-10" dirty="0"/>
              <a:t>de</a:t>
            </a:r>
            <a:r>
              <a:rPr spc="-50" dirty="0"/>
              <a:t> </a:t>
            </a:r>
            <a:r>
              <a:rPr spc="-20" dirty="0"/>
              <a:t>rendimiento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544" y="1737817"/>
            <a:ext cx="7628255" cy="1213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marR="177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9720" algn="l"/>
              </a:tabLst>
            </a:pPr>
            <a:r>
              <a:rPr sz="2600" spc="-50" dirty="0">
                <a:latin typeface="Constantia"/>
                <a:cs typeface="Constantia"/>
              </a:rPr>
              <a:t>Tasa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efectiva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llegadas,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550" spc="-7" baseline="-19607" dirty="0">
                <a:latin typeface="Constantia"/>
                <a:cs typeface="Constantia"/>
              </a:rPr>
              <a:t>ef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número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  </a:t>
            </a:r>
            <a:r>
              <a:rPr sz="2600" spc="-15" dirty="0">
                <a:latin typeface="Constantia"/>
                <a:cs typeface="Constantia"/>
              </a:rPr>
              <a:t>clientes </a:t>
            </a:r>
            <a:r>
              <a:rPr sz="2600" spc="-10" dirty="0">
                <a:latin typeface="Constantia"/>
                <a:cs typeface="Constantia"/>
              </a:rPr>
              <a:t>admitidos </a:t>
            </a:r>
            <a:r>
              <a:rPr sz="2600" spc="-5" dirty="0">
                <a:latin typeface="Constantia"/>
                <a:cs typeface="Constantia"/>
              </a:rPr>
              <a:t>al </a:t>
            </a:r>
            <a:r>
              <a:rPr sz="2600" spc="-10" dirty="0">
                <a:latin typeface="Constantia"/>
                <a:cs typeface="Constantia"/>
              </a:rPr>
              <a:t>sistema </a:t>
            </a:r>
            <a:r>
              <a:rPr sz="2600" spc="-15" dirty="0">
                <a:latin typeface="Constantia"/>
                <a:cs typeface="Constantia"/>
              </a:rPr>
              <a:t>por </a:t>
            </a:r>
            <a:r>
              <a:rPr sz="2600" spc="-10" dirty="0">
                <a:latin typeface="Constantia"/>
                <a:cs typeface="Constantia"/>
              </a:rPr>
              <a:t>unidad de tiempo  de </a:t>
            </a:r>
            <a:r>
              <a:rPr sz="2600" spc="-20" dirty="0">
                <a:latin typeface="Constantia"/>
                <a:cs typeface="Constantia"/>
              </a:rPr>
              <a:t>entre </a:t>
            </a:r>
            <a:r>
              <a:rPr sz="2600" spc="-10" dirty="0">
                <a:latin typeface="Constantia"/>
                <a:cs typeface="Constantia"/>
              </a:rPr>
              <a:t>los </a:t>
            </a:r>
            <a:r>
              <a:rPr sz="2600" spc="-5" dirty="0">
                <a:latin typeface="Symbol"/>
                <a:cs typeface="Symbol"/>
              </a:rPr>
              <a:t>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que </a:t>
            </a:r>
            <a:r>
              <a:rPr sz="2600" spc="-15" dirty="0">
                <a:latin typeface="Constantia"/>
                <a:cs typeface="Constantia"/>
              </a:rPr>
              <a:t>intentan entrar</a:t>
            </a:r>
            <a:r>
              <a:rPr sz="2600" spc="-3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550" baseline="-19607" dirty="0">
                <a:latin typeface="Constantia"/>
                <a:cs typeface="Constantia"/>
              </a:rPr>
              <a:t>ef</a:t>
            </a:r>
            <a:r>
              <a:rPr sz="2600" dirty="0">
                <a:latin typeface="Constantia"/>
                <a:cs typeface="Constantia"/>
              </a:rPr>
              <a:t>&lt;</a:t>
            </a:r>
            <a:r>
              <a:rPr sz="2600" dirty="0">
                <a:latin typeface="Symbol"/>
                <a:cs typeface="Symbol"/>
              </a:rPr>
              <a:t></a:t>
            </a:r>
            <a:r>
              <a:rPr sz="2600" dirty="0">
                <a:latin typeface="Constantia"/>
                <a:cs typeface="Constantia"/>
              </a:rPr>
              <a:t>):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2104" y="2959227"/>
            <a:ext cx="1496695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00" spc="70" dirty="0">
                <a:latin typeface="Symbol"/>
                <a:cs typeface="Symbol"/>
              </a:rPr>
              <a:t>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550" i="1" spc="-45" dirty="0">
                <a:latin typeface="Symbol"/>
                <a:cs typeface="Symbol"/>
              </a:rPr>
              <a:t></a:t>
            </a:r>
            <a:r>
              <a:rPr sz="3150" spc="-45" dirty="0">
                <a:latin typeface="Symbol"/>
                <a:cs typeface="Symbol"/>
              </a:rPr>
              <a:t></a:t>
            </a:r>
            <a:r>
              <a:rPr sz="2400" spc="-45" dirty="0">
                <a:latin typeface="Times New Roman"/>
                <a:cs typeface="Times New Roman"/>
              </a:rPr>
              <a:t>1</a:t>
            </a:r>
            <a:r>
              <a:rPr sz="2400" spc="-45" dirty="0">
                <a:latin typeface="Symbol"/>
                <a:cs typeface="Symbol"/>
              </a:rPr>
              <a:t>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p</a:t>
            </a:r>
            <a:r>
              <a:rPr sz="2100" i="1" spc="97" baseline="-23809" dirty="0">
                <a:latin typeface="Times New Roman"/>
                <a:cs typeface="Times New Roman"/>
              </a:rPr>
              <a:t>M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3150" spc="-220" dirty="0">
                <a:latin typeface="Symbol"/>
                <a:cs typeface="Symbol"/>
              </a:rPr>
              <a:t></a:t>
            </a:r>
            <a:endParaRPr sz="31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1774" y="3115049"/>
            <a:ext cx="36639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825" i="1" spc="-75" baseline="13071" dirty="0">
                <a:latin typeface="Symbol"/>
                <a:cs typeface="Symbol"/>
              </a:rPr>
              <a:t></a:t>
            </a:r>
            <a:r>
              <a:rPr sz="1400" i="1" spc="-50" dirty="0">
                <a:latin typeface="Times New Roman"/>
                <a:cs typeface="Times New Roman"/>
              </a:rPr>
              <a:t>ef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7335" y="4995803"/>
            <a:ext cx="1494155" cy="0"/>
          </a:xfrm>
          <a:custGeom>
            <a:avLst/>
            <a:gdLst/>
            <a:ahLst/>
            <a:cxnLst/>
            <a:rect l="l" t="t" r="r" b="b"/>
            <a:pathLst>
              <a:path w="1494154">
                <a:moveTo>
                  <a:pt x="0" y="0"/>
                </a:moveTo>
                <a:lnTo>
                  <a:pt x="1493642" y="0"/>
                </a:lnTo>
              </a:path>
            </a:pathLst>
          </a:custGeom>
          <a:ln w="12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5382" y="5870688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340822" y="0"/>
                </a:lnTo>
              </a:path>
            </a:pathLst>
          </a:custGeom>
          <a:ln w="12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5600" y="5867400"/>
            <a:ext cx="1067982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spc="-570" dirty="0" smtClean="0">
                <a:latin typeface="Symbol"/>
                <a:cs typeface="Symbol"/>
              </a:rPr>
              <a:t></a:t>
            </a:r>
            <a:r>
              <a:rPr sz="2350" spc="-560" dirty="0" smtClean="0">
                <a:latin typeface="Times New Roman"/>
                <a:cs typeface="Times New Roman"/>
              </a:rPr>
              <a:t> </a:t>
            </a:r>
            <a:r>
              <a:rPr lang="es-CL" sz="2350" spc="-560" dirty="0" smtClean="0">
                <a:latin typeface="Times New Roman"/>
                <a:cs typeface="Times New Roman"/>
              </a:rPr>
              <a:t> </a:t>
            </a:r>
            <a:r>
              <a:rPr lang="es-CL" sz="2350" spc="35" dirty="0" smtClean="0">
                <a:latin typeface="Times New Roman"/>
                <a:cs typeface="Times New Roman"/>
              </a:rPr>
              <a:t>  2</a:t>
            </a: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1148" y="4739080"/>
            <a:ext cx="10483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15" dirty="0">
                <a:latin typeface="Times New Roman"/>
                <a:cs typeface="Times New Roman"/>
              </a:rPr>
              <a:t>,</a:t>
            </a:r>
            <a:r>
              <a:rPr sz="2350" spc="-245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si</a:t>
            </a:r>
            <a:r>
              <a:rPr sz="2350" spc="-110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Symbol"/>
                <a:cs typeface="Symbol"/>
              </a:rPr>
              <a:t></a:t>
            </a:r>
            <a:r>
              <a:rPr sz="2500" i="1" spc="70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Symbol"/>
                <a:cs typeface="Symbol"/>
              </a:rPr>
              <a:t></a:t>
            </a:r>
            <a:r>
              <a:rPr sz="2350" spc="-290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1056" y="4976329"/>
            <a:ext cx="79248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525" spc="104" baseline="28368" dirty="0">
                <a:latin typeface="Symbol"/>
                <a:cs typeface="Symbol"/>
              </a:rPr>
              <a:t></a:t>
            </a:r>
            <a:r>
              <a:rPr sz="2350" spc="70" dirty="0">
                <a:latin typeface="Times New Roman"/>
                <a:cs typeface="Times New Roman"/>
              </a:rPr>
              <a:t>1</a:t>
            </a:r>
            <a:r>
              <a:rPr sz="2350" spc="70" dirty="0">
                <a:latin typeface="Symbol"/>
                <a:cs typeface="Symbol"/>
              </a:rPr>
              <a:t></a:t>
            </a:r>
            <a:r>
              <a:rPr sz="2350" spc="-185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Symbol"/>
                <a:cs typeface="Symbol"/>
              </a:rPr>
              <a:t>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1056" y="5613343"/>
            <a:ext cx="1634489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525" spc="44" baseline="24822" dirty="0">
                <a:latin typeface="Symbol"/>
                <a:cs typeface="Symbol"/>
              </a:rPr>
              <a:t></a:t>
            </a:r>
            <a:r>
              <a:rPr sz="3525" spc="-540" baseline="24822" dirty="0">
                <a:latin typeface="Times New Roman"/>
                <a:cs typeface="Times New Roman"/>
              </a:rPr>
              <a:t> </a:t>
            </a:r>
            <a:r>
              <a:rPr sz="3525" i="1" spc="82" baseline="35460" dirty="0">
                <a:latin typeface="Times New Roman"/>
                <a:cs typeface="Times New Roman"/>
              </a:rPr>
              <a:t>M</a:t>
            </a:r>
            <a:r>
              <a:rPr sz="3525" i="1" spc="284" baseline="35460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,</a:t>
            </a:r>
            <a:r>
              <a:rPr sz="2350" spc="-235" dirty="0">
                <a:latin typeface="Times New Roman"/>
                <a:cs typeface="Times New Roman"/>
              </a:rPr>
              <a:t> </a:t>
            </a:r>
            <a:r>
              <a:rPr sz="2350" spc="50" dirty="0">
                <a:latin typeface="Times New Roman"/>
                <a:cs typeface="Times New Roman"/>
              </a:rPr>
              <a:t>si</a:t>
            </a:r>
            <a:r>
              <a:rPr sz="2350" spc="-100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Symbol"/>
                <a:cs typeface="Symbol"/>
              </a:rPr>
              <a:t></a:t>
            </a:r>
            <a:r>
              <a:rPr sz="2500" i="1" spc="85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Symbol"/>
                <a:cs typeface="Symbol"/>
              </a:rPr>
              <a:t></a:t>
            </a:r>
            <a:r>
              <a:rPr sz="2350" spc="-315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Times New Roman"/>
                <a:cs typeface="Times New Roman"/>
              </a:rPr>
              <a:t>1</a:t>
            </a: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037" y="5155693"/>
            <a:ext cx="70866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i="1" spc="35" dirty="0">
                <a:latin typeface="Times New Roman"/>
                <a:cs typeface="Times New Roman"/>
              </a:rPr>
              <a:t>L </a:t>
            </a:r>
            <a:r>
              <a:rPr sz="2350" spc="35" dirty="0">
                <a:latin typeface="Symbol"/>
                <a:cs typeface="Symbol"/>
              </a:rPr>
              <a:t></a:t>
            </a:r>
            <a:r>
              <a:rPr sz="2350" spc="-180" dirty="0">
                <a:latin typeface="Times New Roman"/>
                <a:cs typeface="Times New Roman"/>
              </a:rPr>
              <a:t> </a:t>
            </a:r>
            <a:r>
              <a:rPr sz="3525" spc="44" baseline="-9456" dirty="0">
                <a:latin typeface="Symbol"/>
                <a:cs typeface="Symbol"/>
              </a:rPr>
              <a:t></a:t>
            </a:r>
            <a:endParaRPr sz="3525" baseline="-9456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5452" y="4839948"/>
            <a:ext cx="10547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525" spc="179" baseline="-24822" dirty="0">
                <a:latin typeface="Times New Roman"/>
                <a:cs typeface="Times New Roman"/>
              </a:rPr>
              <a:t>1</a:t>
            </a:r>
            <a:r>
              <a:rPr sz="3525" spc="179" baseline="-24822" dirty="0">
                <a:latin typeface="Symbol"/>
                <a:cs typeface="Symbol"/>
              </a:rPr>
              <a:t></a:t>
            </a:r>
            <a:r>
              <a:rPr sz="3525" spc="-232" baseline="-24822" dirty="0">
                <a:latin typeface="Times New Roman"/>
                <a:cs typeface="Times New Roman"/>
              </a:rPr>
              <a:t> </a:t>
            </a:r>
            <a:r>
              <a:rPr sz="3750" i="1" spc="-67" baseline="-23333" dirty="0">
                <a:latin typeface="Symbol"/>
                <a:cs typeface="Symbol"/>
              </a:rPr>
              <a:t></a:t>
            </a:r>
            <a:r>
              <a:rPr sz="3750" i="1" spc="-502" baseline="-23333" dirty="0">
                <a:latin typeface="Times New Roman"/>
                <a:cs typeface="Times New Roman"/>
              </a:rPr>
              <a:t> </a:t>
            </a:r>
            <a:r>
              <a:rPr sz="1350" i="1" spc="45" dirty="0">
                <a:latin typeface="Times New Roman"/>
                <a:cs typeface="Times New Roman"/>
              </a:rPr>
              <a:t>M</a:t>
            </a:r>
            <a:r>
              <a:rPr sz="1350" i="1" spc="-7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</a:t>
            </a:r>
            <a:r>
              <a:rPr sz="135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1056" y="4467224"/>
            <a:ext cx="257746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05130" algn="l"/>
                <a:tab pos="791210" algn="l"/>
              </a:tabLst>
            </a:pPr>
            <a:r>
              <a:rPr sz="3525" spc="89" baseline="3546" dirty="0" smtClean="0">
                <a:latin typeface="Symbol"/>
                <a:cs typeface="Symbol"/>
              </a:rPr>
              <a:t></a:t>
            </a:r>
            <a:r>
              <a:rPr sz="2350" u="sng" spc="6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sz="2500" i="1" u="sng" spc="-45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25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525" spc="52" baseline="-35460" dirty="0">
                <a:latin typeface="Symbol"/>
                <a:cs typeface="Symbol"/>
              </a:rPr>
              <a:t></a:t>
            </a:r>
            <a:r>
              <a:rPr sz="3525" spc="52" baseline="-35460" dirty="0">
                <a:latin typeface="Times New Roman"/>
                <a:cs typeface="Times New Roman"/>
              </a:rPr>
              <a:t> </a:t>
            </a:r>
            <a:r>
              <a:rPr sz="3150" spc="-105" dirty="0">
                <a:latin typeface="Symbol"/>
                <a:cs typeface="Symbol"/>
              </a:rPr>
              <a:t></a:t>
            </a:r>
            <a:r>
              <a:rPr sz="2350" i="1" spc="-105" dirty="0">
                <a:latin typeface="Times New Roman"/>
                <a:cs typeface="Times New Roman"/>
              </a:rPr>
              <a:t>M </a:t>
            </a:r>
            <a:r>
              <a:rPr sz="2350" spc="-65" dirty="0">
                <a:latin typeface="Symbol"/>
                <a:cs typeface="Symbol"/>
              </a:rPr>
              <a:t></a:t>
            </a:r>
            <a:r>
              <a:rPr sz="2350" spc="-65" dirty="0">
                <a:latin typeface="Times New Roman"/>
                <a:cs typeface="Times New Roman"/>
              </a:rPr>
              <a:t>1</a:t>
            </a:r>
            <a:r>
              <a:rPr sz="3150" spc="-65" dirty="0">
                <a:latin typeface="Symbol"/>
                <a:cs typeface="Symbol"/>
              </a:rPr>
              <a:t></a:t>
            </a:r>
            <a:r>
              <a:rPr sz="2500" i="1" spc="-65" dirty="0">
                <a:latin typeface="Symbol"/>
                <a:cs typeface="Symbol"/>
              </a:rPr>
              <a:t></a:t>
            </a:r>
            <a:r>
              <a:rPr sz="2500" i="1" spc="-65" dirty="0">
                <a:latin typeface="Times New Roman"/>
                <a:cs typeface="Times New Roman"/>
              </a:rPr>
              <a:t> </a:t>
            </a:r>
            <a:r>
              <a:rPr sz="2025" i="1" spc="67" baseline="43209" dirty="0">
                <a:latin typeface="Times New Roman"/>
                <a:cs typeface="Times New Roman"/>
              </a:rPr>
              <a:t>M</a:t>
            </a:r>
            <a:r>
              <a:rPr sz="2025" i="1" spc="-270" baseline="43209" dirty="0">
                <a:latin typeface="Times New Roman"/>
                <a:cs typeface="Times New Roman"/>
              </a:rPr>
              <a:t> </a:t>
            </a:r>
            <a:r>
              <a:rPr sz="2025" baseline="43209" dirty="0">
                <a:latin typeface="Symbol"/>
                <a:cs typeface="Symbol"/>
              </a:rPr>
              <a:t></a:t>
            </a:r>
            <a:r>
              <a:rPr sz="2025" baseline="43209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6244" y="3599179"/>
            <a:ext cx="7070090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Arial"/>
                <a:cs typeface="Arial"/>
              </a:rPr>
              <a:t>Número medio de clientes en el sistema (este  </a:t>
            </a:r>
            <a:r>
              <a:rPr sz="2600" spc="-10" dirty="0">
                <a:latin typeface="Arial"/>
                <a:cs typeface="Arial"/>
              </a:rPr>
              <a:t>valor </a:t>
            </a:r>
            <a:r>
              <a:rPr sz="2600" spc="-5" dirty="0">
                <a:latin typeface="Arial"/>
                <a:cs typeface="Arial"/>
              </a:rPr>
              <a:t>siempre debe ser inferior a</a:t>
            </a:r>
            <a:r>
              <a:rPr sz="2600" spc="13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M):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04" y="1033983"/>
            <a:ext cx="636206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Medidas </a:t>
            </a:r>
            <a:r>
              <a:rPr spc="-10" dirty="0"/>
              <a:t>de</a:t>
            </a:r>
            <a:r>
              <a:rPr spc="-50" dirty="0"/>
              <a:t> </a:t>
            </a:r>
            <a:r>
              <a:rPr spc="-20" dirty="0"/>
              <a:t>rendimiento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544" y="1731721"/>
            <a:ext cx="8106409" cy="12198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9720" marR="17780" indent="-274320" algn="just">
              <a:lnSpc>
                <a:spcPct val="100800"/>
              </a:lnSpc>
              <a:spcBef>
                <a:spcPts val="7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9720" algn="l"/>
              </a:tabLst>
            </a:pPr>
            <a:r>
              <a:rPr sz="2600" spc="-20" dirty="0">
                <a:latin typeface="Constantia"/>
                <a:cs typeface="Constantia"/>
              </a:rPr>
              <a:t>Podemos </a:t>
            </a:r>
            <a:r>
              <a:rPr sz="2600" spc="-10" dirty="0">
                <a:latin typeface="Constantia"/>
                <a:cs typeface="Constantia"/>
              </a:rPr>
              <a:t>obtener las demás </a:t>
            </a:r>
            <a:r>
              <a:rPr sz="2600" spc="-5" dirty="0">
                <a:latin typeface="Constantia"/>
                <a:cs typeface="Constantia"/>
              </a:rPr>
              <a:t>medidas </a:t>
            </a:r>
            <a:r>
              <a:rPr sz="2600" spc="-10" dirty="0">
                <a:latin typeface="Constantia"/>
                <a:cs typeface="Constantia"/>
              </a:rPr>
              <a:t>de rendimiento  mediante </a:t>
            </a:r>
            <a:r>
              <a:rPr sz="2600" spc="-15" dirty="0">
                <a:latin typeface="Constantia"/>
                <a:cs typeface="Constantia"/>
              </a:rPr>
              <a:t>razonamientos </a:t>
            </a:r>
            <a:r>
              <a:rPr sz="2600" spc="-20" dirty="0">
                <a:latin typeface="Constantia"/>
                <a:cs typeface="Constantia"/>
              </a:rPr>
              <a:t>ya </a:t>
            </a:r>
            <a:r>
              <a:rPr sz="2600" spc="-15" dirty="0">
                <a:latin typeface="Constantia"/>
                <a:cs typeface="Constantia"/>
              </a:rPr>
              <a:t>vistos, </a:t>
            </a:r>
            <a:r>
              <a:rPr sz="2600" spc="-10" dirty="0">
                <a:latin typeface="Constantia"/>
                <a:cs typeface="Constantia"/>
              </a:rPr>
              <a:t>teniendo </a:t>
            </a:r>
            <a:r>
              <a:rPr sz="2600" spc="-5" dirty="0">
                <a:latin typeface="Constantia"/>
                <a:cs typeface="Constantia"/>
              </a:rPr>
              <a:t>en cuenta  </a:t>
            </a:r>
            <a:r>
              <a:rPr sz="2600" spc="-10" dirty="0">
                <a:latin typeface="Constantia"/>
                <a:cs typeface="Constantia"/>
              </a:rPr>
              <a:t>que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tasa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efectiva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llegadas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sistema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Symbol"/>
                <a:cs typeface="Symbol"/>
              </a:rPr>
              <a:t></a:t>
            </a:r>
            <a:r>
              <a:rPr sz="2550" spc="7" baseline="-19607" dirty="0">
                <a:latin typeface="Constantia"/>
                <a:cs typeface="Constantia"/>
              </a:rPr>
              <a:t>ef</a:t>
            </a:r>
            <a:r>
              <a:rPr sz="2600" spc="5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8694" y="4124492"/>
            <a:ext cx="241935" cy="0"/>
          </a:xfrm>
          <a:custGeom>
            <a:avLst/>
            <a:gdLst/>
            <a:ahLst/>
            <a:cxnLst/>
            <a:rect l="l" t="t" r="r" b="b"/>
            <a:pathLst>
              <a:path w="241935">
                <a:moveTo>
                  <a:pt x="0" y="0"/>
                </a:moveTo>
                <a:lnTo>
                  <a:pt x="241507" y="0"/>
                </a:lnTo>
              </a:path>
            </a:pathLst>
          </a:custGeom>
          <a:ln w="12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1642" y="4104795"/>
            <a:ext cx="20447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i="1" spc="-40" dirty="0">
                <a:latin typeface="Symbol"/>
                <a:cs typeface="Symbol"/>
              </a:rPr>
              <a:t>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2193" y="3690171"/>
            <a:ext cx="514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-34722" dirty="0">
                <a:latin typeface="Symbol"/>
                <a:cs typeface="Symbol"/>
              </a:rPr>
              <a:t></a:t>
            </a:r>
            <a:r>
              <a:rPr sz="3600" spc="315" baseline="-34722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398" y="4086285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q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9569" y="3882819"/>
            <a:ext cx="879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30" dirty="0">
                <a:latin typeface="Times New Roman"/>
                <a:cs typeface="Times New Roman"/>
              </a:rPr>
              <a:t>W </a:t>
            </a:r>
            <a:r>
              <a:rPr sz="2400" spc="20" dirty="0">
                <a:latin typeface="Symbol"/>
                <a:cs typeface="Symbol"/>
              </a:rPr>
              <a:t>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6260" y="5056544"/>
            <a:ext cx="118110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i="1" spc="55" dirty="0">
                <a:latin typeface="Times New Roman"/>
                <a:cs typeface="Times New Roman"/>
              </a:rPr>
              <a:t>L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550" i="1" spc="-15" dirty="0">
                <a:latin typeface="Symbol"/>
                <a:cs typeface="Symbol"/>
              </a:rPr>
              <a:t></a:t>
            </a:r>
            <a:r>
              <a:rPr sz="2100" i="1" spc="-22" baseline="-23809" dirty="0">
                <a:latin typeface="Times New Roman"/>
                <a:cs typeface="Times New Roman"/>
              </a:rPr>
              <a:t>ef</a:t>
            </a:r>
            <a:r>
              <a:rPr sz="2100" i="1" spc="-397" baseline="-23809" dirty="0">
                <a:latin typeface="Times New Roman"/>
                <a:cs typeface="Times New Roman"/>
              </a:rPr>
              <a:t> </a:t>
            </a:r>
            <a:r>
              <a:rPr sz="2400" i="1" spc="80" dirty="0">
                <a:latin typeface="Times New Roman"/>
                <a:cs typeface="Times New Roman"/>
              </a:rPr>
              <a:t>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6954" y="5054571"/>
            <a:ext cx="141668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i="1" spc="35" dirty="0">
                <a:latin typeface="Times New Roman"/>
                <a:cs typeface="Times New Roman"/>
              </a:rPr>
              <a:t>L</a:t>
            </a:r>
            <a:r>
              <a:rPr sz="2100" i="1" spc="52" baseline="-23809" dirty="0">
                <a:latin typeface="Times New Roman"/>
                <a:cs typeface="Times New Roman"/>
              </a:rPr>
              <a:t>q </a:t>
            </a:r>
            <a:r>
              <a:rPr sz="2400" spc="70" dirty="0">
                <a:latin typeface="Symbol"/>
                <a:cs typeface="Symbol"/>
              </a:rPr>
              <a:t>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Symbol"/>
                <a:cs typeface="Symbol"/>
              </a:rPr>
              <a:t></a:t>
            </a:r>
            <a:r>
              <a:rPr sz="2100" i="1" spc="-7" baseline="-23809" dirty="0">
                <a:latin typeface="Times New Roman"/>
                <a:cs typeface="Times New Roman"/>
              </a:rPr>
              <a:t>ef</a:t>
            </a:r>
            <a:r>
              <a:rPr sz="2100" i="1" spc="-37" baseline="-23809" dirty="0">
                <a:latin typeface="Times New Roman"/>
                <a:cs typeface="Times New Roman"/>
              </a:rPr>
              <a:t> </a:t>
            </a:r>
            <a:r>
              <a:rPr sz="2400" i="1" spc="45" dirty="0">
                <a:latin typeface="Times New Roman"/>
                <a:cs typeface="Times New Roman"/>
              </a:rPr>
              <a:t>W</a:t>
            </a:r>
            <a:r>
              <a:rPr sz="2100" i="1" spc="67" baseline="-23809" dirty="0">
                <a:latin typeface="Times New Roman"/>
                <a:cs typeface="Times New Roman"/>
              </a:rPr>
              <a:t>q</a:t>
            </a:r>
            <a:endParaRPr sz="2100" baseline="-23809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</a:t>
            </a:r>
            <a:r>
              <a:rPr dirty="0"/>
              <a:t>j</a:t>
            </a:r>
            <a:r>
              <a:rPr spc="-5" dirty="0"/>
              <a:t>emplo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6244" y="1734769"/>
            <a:ext cx="8084820" cy="3062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dirty="0"/>
              <a:t>A un </a:t>
            </a:r>
            <a:r>
              <a:rPr spc="-5" dirty="0"/>
              <a:t>taller </a:t>
            </a:r>
            <a:r>
              <a:rPr spc="-10" dirty="0"/>
              <a:t>mecánico </a:t>
            </a:r>
            <a:r>
              <a:rPr dirty="0"/>
              <a:t>llegan </a:t>
            </a:r>
            <a:r>
              <a:rPr spc="-10" dirty="0"/>
              <a:t>vehículos </a:t>
            </a:r>
            <a:r>
              <a:rPr spc="-15" dirty="0"/>
              <a:t>para el </a:t>
            </a:r>
            <a:r>
              <a:rPr spc="-5" dirty="0"/>
              <a:t>cambio </a:t>
            </a:r>
            <a:r>
              <a:rPr dirty="0"/>
              <a:t>de  </a:t>
            </a:r>
            <a:r>
              <a:rPr spc="-5" dirty="0"/>
              <a:t>pastillas </a:t>
            </a:r>
            <a:r>
              <a:rPr dirty="0"/>
              <a:t>de </a:t>
            </a:r>
            <a:r>
              <a:rPr spc="-20" dirty="0" err="1" smtClean="0"/>
              <a:t>freno</a:t>
            </a:r>
            <a:r>
              <a:rPr lang="es-CL" spc="-20" dirty="0" smtClean="0"/>
              <a:t>.</a:t>
            </a:r>
            <a:r>
              <a:rPr spc="-20" dirty="0" smtClean="0"/>
              <a:t> </a:t>
            </a:r>
            <a:r>
              <a:rPr spc="10" dirty="0"/>
              <a:t>Los </a:t>
            </a:r>
            <a:r>
              <a:rPr lang="es-CL" spc="10" dirty="0" smtClean="0"/>
              <a:t>vehículos</a:t>
            </a:r>
            <a:r>
              <a:rPr spc="-10" dirty="0" smtClean="0"/>
              <a:t> </a:t>
            </a:r>
            <a:r>
              <a:rPr dirty="0"/>
              <a:t>llegan a un </a:t>
            </a:r>
            <a:r>
              <a:rPr spc="-10" dirty="0"/>
              <a:t>promedio de </a:t>
            </a:r>
            <a:r>
              <a:rPr spc="-5" dirty="0"/>
              <a:t>18 </a:t>
            </a:r>
            <a:r>
              <a:rPr dirty="0"/>
              <a:t>a  </a:t>
            </a:r>
            <a:r>
              <a:rPr spc="-5" dirty="0"/>
              <a:t>la </a:t>
            </a:r>
            <a:r>
              <a:rPr spc="-15" dirty="0"/>
              <a:t>hora </a:t>
            </a:r>
            <a:r>
              <a:rPr spc="-5" dirty="0"/>
              <a:t>según </a:t>
            </a:r>
            <a:r>
              <a:rPr dirty="0"/>
              <a:t>un </a:t>
            </a:r>
            <a:r>
              <a:rPr spc="-15" dirty="0"/>
              <a:t>proceso </a:t>
            </a:r>
            <a:r>
              <a:rPr dirty="0"/>
              <a:t>de </a:t>
            </a:r>
            <a:r>
              <a:rPr spc="-15" dirty="0" smtClean="0"/>
              <a:t>Poisson</a:t>
            </a:r>
            <a:r>
              <a:rPr lang="es-CL" spc="-15" dirty="0" smtClean="0"/>
              <a:t>.</a:t>
            </a:r>
            <a:r>
              <a:rPr spc="-15" dirty="0" smtClean="0"/>
              <a:t> </a:t>
            </a:r>
            <a:r>
              <a:rPr spc="-5" dirty="0"/>
              <a:t>El </a:t>
            </a:r>
            <a:r>
              <a:rPr dirty="0"/>
              <a:t>espacio </a:t>
            </a:r>
            <a:r>
              <a:rPr spc="-10" dirty="0"/>
              <a:t>físico </a:t>
            </a:r>
            <a:r>
              <a:rPr spc="5" dirty="0"/>
              <a:t>del  </a:t>
            </a:r>
            <a:r>
              <a:rPr spc="-5" dirty="0"/>
              <a:t>taller </a:t>
            </a:r>
            <a:r>
              <a:rPr dirty="0"/>
              <a:t>sólo </a:t>
            </a:r>
            <a:r>
              <a:rPr spc="-10" dirty="0"/>
              <a:t>permite que </a:t>
            </a:r>
            <a:r>
              <a:rPr spc="-20" dirty="0"/>
              <a:t>haya </a:t>
            </a:r>
            <a:r>
              <a:rPr dirty="0"/>
              <a:t>4 </a:t>
            </a:r>
            <a:r>
              <a:rPr spc="-15" dirty="0"/>
              <a:t>vehículos, </a:t>
            </a:r>
            <a:r>
              <a:rPr dirty="0"/>
              <a:t>y las </a:t>
            </a:r>
            <a:r>
              <a:rPr spc="-10" dirty="0"/>
              <a:t>ordenanzas  </a:t>
            </a:r>
            <a:r>
              <a:rPr spc="-5" dirty="0"/>
              <a:t>municipales </a:t>
            </a:r>
            <a:r>
              <a:rPr spc="-10" dirty="0"/>
              <a:t>prohíben </a:t>
            </a:r>
            <a:r>
              <a:rPr spc="-10" dirty="0" err="1"/>
              <a:t>esperar</a:t>
            </a:r>
            <a:r>
              <a:rPr spc="-10" dirty="0"/>
              <a:t> </a:t>
            </a:r>
            <a:r>
              <a:rPr spc="-10" dirty="0" err="1" smtClean="0"/>
              <a:t>fuera</a:t>
            </a:r>
            <a:r>
              <a:rPr lang="es-CL" spc="-10" dirty="0" smtClean="0"/>
              <a:t>.</a:t>
            </a:r>
            <a:r>
              <a:rPr spc="-10" dirty="0" smtClean="0"/>
              <a:t> </a:t>
            </a:r>
            <a:r>
              <a:rPr spc="-5" dirty="0"/>
              <a:t>El taller </a:t>
            </a:r>
            <a:r>
              <a:rPr dirty="0"/>
              <a:t>puede servir a  un</a:t>
            </a:r>
            <a:r>
              <a:rPr spc="-90" dirty="0"/>
              <a:t> </a:t>
            </a:r>
            <a:r>
              <a:rPr spc="-5" dirty="0"/>
              <a:t>promedio</a:t>
            </a:r>
            <a:r>
              <a:rPr spc="-130" dirty="0"/>
              <a:t> </a:t>
            </a:r>
            <a:r>
              <a:rPr dirty="0"/>
              <a:t>de</a:t>
            </a:r>
            <a:r>
              <a:rPr spc="-75" dirty="0"/>
              <a:t> </a:t>
            </a:r>
            <a:r>
              <a:rPr dirty="0"/>
              <a:t>6</a:t>
            </a:r>
            <a:r>
              <a:rPr spc="-55" dirty="0"/>
              <a:t> </a:t>
            </a:r>
            <a:r>
              <a:rPr lang="es-CL" spc="-55" dirty="0" smtClean="0"/>
              <a:t>vehículo</a:t>
            </a:r>
            <a:r>
              <a:rPr spc="-10" dirty="0" smtClean="0"/>
              <a:t>s</a:t>
            </a:r>
            <a:r>
              <a:rPr spc="-70" dirty="0" smtClean="0"/>
              <a:t> </a:t>
            </a:r>
            <a:r>
              <a:rPr dirty="0"/>
              <a:t>por</a:t>
            </a:r>
            <a:r>
              <a:rPr spc="-90" dirty="0"/>
              <a:t> </a:t>
            </a:r>
            <a:r>
              <a:rPr spc="-15" dirty="0"/>
              <a:t>hora.</a:t>
            </a:r>
          </a:p>
          <a:p>
            <a:pPr marL="287020" marR="1440180" indent="-274320" algn="just">
              <a:lnSpc>
                <a:spcPts val="2860"/>
              </a:lnSpc>
              <a:spcBef>
                <a:spcPts val="72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pc="-15" dirty="0"/>
              <a:t>Parámetros </a:t>
            </a:r>
            <a:r>
              <a:rPr dirty="0"/>
              <a:t>del </a:t>
            </a:r>
            <a:r>
              <a:rPr spc="-10" dirty="0"/>
              <a:t>sistema: </a:t>
            </a:r>
            <a:r>
              <a:rPr dirty="0">
                <a:latin typeface="Symbol"/>
                <a:cs typeface="Symbol"/>
              </a:rPr>
              <a:t>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= </a:t>
            </a:r>
            <a:r>
              <a:rPr spc="-10" dirty="0"/>
              <a:t>18 vehículos/h, </a:t>
            </a:r>
            <a:r>
              <a:rPr dirty="0">
                <a:latin typeface="Symbol"/>
                <a:cs typeface="Symbol"/>
              </a:rPr>
              <a:t>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=</a:t>
            </a:r>
            <a:r>
              <a:rPr spc="-160" dirty="0"/>
              <a:t> </a:t>
            </a:r>
            <a:r>
              <a:rPr dirty="0"/>
              <a:t>6  </a:t>
            </a:r>
            <a:r>
              <a:rPr spc="-10" dirty="0"/>
              <a:t>vehículos/h, </a:t>
            </a:r>
            <a:r>
              <a:rPr dirty="0"/>
              <a:t>M = 4</a:t>
            </a:r>
            <a:r>
              <a:rPr spc="-85" dirty="0"/>
              <a:t> </a:t>
            </a:r>
            <a:r>
              <a:rPr spc="-10" dirty="0"/>
              <a:t>vehículos</a:t>
            </a:r>
          </a:p>
        </p:txBody>
      </p:sp>
      <p:sp>
        <p:nvSpPr>
          <p:cNvPr id="4" name="object 4"/>
          <p:cNvSpPr/>
          <p:nvPr/>
        </p:nvSpPr>
        <p:spPr>
          <a:xfrm>
            <a:off x="4422344" y="5474036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>
                <a:moveTo>
                  <a:pt x="0" y="0"/>
                </a:moveTo>
                <a:lnTo>
                  <a:pt x="327893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79430" y="5450627"/>
            <a:ext cx="1873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0" dirty="0">
                <a:latin typeface="Times New Roman"/>
                <a:cs typeface="Times New Roman"/>
              </a:rPr>
              <a:t>6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0885" y="5190578"/>
            <a:ext cx="141732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50" i="1" spc="-60" dirty="0">
                <a:latin typeface="Symbol"/>
                <a:cs typeface="Symbol"/>
              </a:rPr>
              <a:t></a:t>
            </a:r>
            <a:r>
              <a:rPr sz="2650" i="1" spc="-60" dirty="0">
                <a:latin typeface="Times New Roman"/>
                <a:cs typeface="Times New Roman"/>
              </a:rPr>
              <a:t> </a:t>
            </a:r>
            <a:r>
              <a:rPr sz="2500" spc="20" dirty="0">
                <a:latin typeface="Symbol"/>
                <a:cs typeface="Symbol"/>
              </a:rPr>
              <a:t>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3750" spc="7" baseline="34444" dirty="0">
                <a:latin typeface="Times New Roman"/>
                <a:cs typeface="Times New Roman"/>
              </a:rPr>
              <a:t>18 </a:t>
            </a:r>
            <a:r>
              <a:rPr sz="2500" spc="20" dirty="0">
                <a:latin typeface="Symbol"/>
                <a:cs typeface="Symbol"/>
              </a:rPr>
              <a:t>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spc="20" dirty="0">
                <a:latin typeface="Times New Roman"/>
                <a:cs typeface="Times New Roman"/>
              </a:rPr>
              <a:t>3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</a:t>
            </a:r>
            <a:r>
              <a:rPr dirty="0"/>
              <a:t>j</a:t>
            </a:r>
            <a:r>
              <a:rPr spc="-5" dirty="0"/>
              <a:t>emplo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734769"/>
            <a:ext cx="80029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40" dirty="0">
                <a:latin typeface="Constantia"/>
                <a:cs typeface="Constantia"/>
              </a:rPr>
              <a:t>¿Cuál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la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probabilidad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que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haya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ningún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vehículo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400" dirty="0">
                <a:latin typeface="Constantia"/>
                <a:cs typeface="Constantia"/>
              </a:rPr>
              <a:t>el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taller?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8329" y="3022871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307" y="0"/>
                </a:lnTo>
              </a:path>
            </a:pathLst>
          </a:custGeom>
          <a:ln w="42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6583" y="3022871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729" y="0"/>
                </a:lnTo>
              </a:path>
            </a:pathLst>
          </a:custGeom>
          <a:ln w="42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7194" y="3022871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4968" y="0"/>
                </a:lnTo>
              </a:path>
            </a:pathLst>
          </a:custGeom>
          <a:ln w="42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6044" y="3022871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47" y="0"/>
                </a:lnTo>
              </a:path>
            </a:pathLst>
          </a:custGeom>
          <a:ln w="42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9358" y="2757149"/>
            <a:ext cx="5134610" cy="648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455"/>
              </a:lnSpc>
              <a:spcBef>
                <a:spcPts val="100"/>
              </a:spcBef>
              <a:tabLst>
                <a:tab pos="500380" algn="l"/>
                <a:tab pos="1361440" algn="l"/>
                <a:tab pos="1808480" algn="l"/>
                <a:tab pos="2470150" algn="l"/>
                <a:tab pos="2887980" algn="l"/>
                <a:tab pos="3284854" algn="l"/>
              </a:tabLst>
            </a:pPr>
            <a:r>
              <a:rPr sz="2500" spc="65" dirty="0">
                <a:latin typeface="Symbol"/>
                <a:cs typeface="Symbol"/>
              </a:rPr>
              <a:t></a:t>
            </a:r>
            <a:r>
              <a:rPr sz="2500" spc="65" dirty="0">
                <a:latin typeface="Times New Roman"/>
                <a:cs typeface="Times New Roman"/>
              </a:rPr>
              <a:t>	</a:t>
            </a:r>
            <a:r>
              <a:rPr sz="3750" spc="209" baseline="34444" dirty="0">
                <a:latin typeface="Times New Roman"/>
                <a:cs typeface="Times New Roman"/>
              </a:rPr>
              <a:t>1</a:t>
            </a:r>
            <a:r>
              <a:rPr sz="3750" spc="209" baseline="34444" dirty="0">
                <a:latin typeface="Symbol"/>
                <a:cs typeface="Symbol"/>
              </a:rPr>
              <a:t></a:t>
            </a:r>
            <a:r>
              <a:rPr sz="3750" spc="-375" baseline="34444" dirty="0">
                <a:latin typeface="Times New Roman"/>
                <a:cs typeface="Times New Roman"/>
              </a:rPr>
              <a:t> </a:t>
            </a:r>
            <a:r>
              <a:rPr sz="3750" spc="82" baseline="34444" dirty="0">
                <a:latin typeface="Times New Roman"/>
                <a:cs typeface="Times New Roman"/>
              </a:rPr>
              <a:t>3	</a:t>
            </a:r>
            <a:r>
              <a:rPr sz="2500" spc="65" dirty="0">
                <a:latin typeface="Symbol"/>
                <a:cs typeface="Symbol"/>
              </a:rPr>
              <a:t></a:t>
            </a:r>
            <a:r>
              <a:rPr sz="2500" spc="65" dirty="0">
                <a:latin typeface="Times New Roman"/>
                <a:cs typeface="Times New Roman"/>
              </a:rPr>
              <a:t>	</a:t>
            </a:r>
            <a:r>
              <a:rPr sz="3750" spc="97" baseline="34444" dirty="0">
                <a:latin typeface="Symbol"/>
                <a:cs typeface="Symbol"/>
              </a:rPr>
              <a:t></a:t>
            </a:r>
            <a:r>
              <a:rPr sz="3750" spc="-284" baseline="34444" dirty="0">
                <a:latin typeface="Times New Roman"/>
                <a:cs typeface="Times New Roman"/>
              </a:rPr>
              <a:t> </a:t>
            </a:r>
            <a:r>
              <a:rPr sz="3750" spc="82" baseline="34444" dirty="0">
                <a:latin typeface="Times New Roman"/>
                <a:cs typeface="Times New Roman"/>
              </a:rPr>
              <a:t>2	</a:t>
            </a:r>
            <a:r>
              <a:rPr sz="2500" spc="65" dirty="0">
                <a:latin typeface="Symbol"/>
                <a:cs typeface="Symbol"/>
              </a:rPr>
              <a:t></a:t>
            </a:r>
            <a:r>
              <a:rPr sz="2500" spc="65" dirty="0">
                <a:latin typeface="Times New Roman"/>
                <a:cs typeface="Times New Roman"/>
              </a:rPr>
              <a:t>	</a:t>
            </a:r>
            <a:r>
              <a:rPr sz="3750" spc="82" baseline="34444" dirty="0">
                <a:latin typeface="Times New Roman"/>
                <a:cs typeface="Times New Roman"/>
              </a:rPr>
              <a:t>1	</a:t>
            </a:r>
            <a:r>
              <a:rPr sz="2500" spc="65" dirty="0">
                <a:latin typeface="Symbol"/>
                <a:cs typeface="Symbol"/>
              </a:rPr>
              <a:t>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2500" spc="30" dirty="0">
                <a:latin typeface="Times New Roman"/>
                <a:cs typeface="Times New Roman"/>
              </a:rPr>
              <a:t>0,00826446</a:t>
            </a:r>
            <a:endParaRPr sz="2500">
              <a:latin typeface="Times New Roman"/>
              <a:cs typeface="Times New Roman"/>
            </a:endParaRPr>
          </a:p>
          <a:p>
            <a:pPr marL="306705">
              <a:lnSpc>
                <a:spcPts val="2455"/>
              </a:lnSpc>
              <a:tabLst>
                <a:tab pos="1647189" algn="l"/>
                <a:tab pos="2726055" algn="l"/>
              </a:tabLst>
            </a:pPr>
            <a:r>
              <a:rPr sz="3750" spc="209" baseline="-4444" dirty="0">
                <a:latin typeface="Times New Roman"/>
                <a:cs typeface="Times New Roman"/>
              </a:rPr>
              <a:t>1</a:t>
            </a:r>
            <a:r>
              <a:rPr sz="3750" spc="209" baseline="-4444" dirty="0">
                <a:latin typeface="Symbol"/>
                <a:cs typeface="Symbol"/>
              </a:rPr>
              <a:t></a:t>
            </a:r>
            <a:r>
              <a:rPr sz="3750" spc="-375" baseline="-4444" dirty="0">
                <a:latin typeface="Times New Roman"/>
                <a:cs typeface="Times New Roman"/>
              </a:rPr>
              <a:t> </a:t>
            </a:r>
            <a:r>
              <a:rPr sz="3750" spc="44" baseline="-4444" dirty="0">
                <a:latin typeface="Times New Roman"/>
                <a:cs typeface="Times New Roman"/>
              </a:rPr>
              <a:t>3</a:t>
            </a:r>
            <a:r>
              <a:rPr sz="2625" spc="44" baseline="28571" dirty="0">
                <a:latin typeface="Times New Roman"/>
                <a:cs typeface="Times New Roman"/>
              </a:rPr>
              <a:t>4</a:t>
            </a:r>
            <a:r>
              <a:rPr sz="2625" spc="44" baseline="28571" dirty="0">
                <a:latin typeface="Symbol"/>
                <a:cs typeface="Symbol"/>
              </a:rPr>
              <a:t></a:t>
            </a:r>
            <a:r>
              <a:rPr sz="2625" spc="44" baseline="28571" dirty="0">
                <a:latin typeface="Times New Roman"/>
                <a:cs typeface="Times New Roman"/>
              </a:rPr>
              <a:t>1	</a:t>
            </a:r>
            <a:r>
              <a:rPr sz="2500" spc="65" dirty="0">
                <a:latin typeface="Symbol"/>
                <a:cs typeface="Symbol"/>
              </a:rPr>
              <a:t>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2500" spc="30" dirty="0">
                <a:latin typeface="Times New Roman"/>
                <a:cs typeface="Times New Roman"/>
              </a:rPr>
              <a:t>242	</a:t>
            </a:r>
            <a:r>
              <a:rPr sz="2500" spc="15" dirty="0">
                <a:latin typeface="Times New Roman"/>
                <a:cs typeface="Times New Roman"/>
              </a:rPr>
              <a:t>121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2747" y="2452134"/>
            <a:ext cx="1282065" cy="538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650" i="1" spc="-20" dirty="0">
                <a:latin typeface="Symbol"/>
                <a:cs typeface="Symbol"/>
              </a:rPr>
              <a:t></a:t>
            </a:r>
            <a:r>
              <a:rPr sz="2650" i="1" spc="-405" dirty="0">
                <a:latin typeface="Times New Roman"/>
                <a:cs typeface="Times New Roman"/>
              </a:rPr>
              <a:t> </a:t>
            </a:r>
            <a:r>
              <a:rPr sz="2625" spc="60" baseline="36507" dirty="0">
                <a:latin typeface="Times New Roman"/>
                <a:cs typeface="Times New Roman"/>
              </a:rPr>
              <a:t>0</a:t>
            </a:r>
            <a:r>
              <a:rPr sz="2625" spc="-270" baseline="36507" dirty="0">
                <a:latin typeface="Times New Roman"/>
                <a:cs typeface="Times New Roman"/>
              </a:rPr>
              <a:t> </a:t>
            </a:r>
            <a:r>
              <a:rPr sz="3350" spc="-100" dirty="0">
                <a:latin typeface="Symbol"/>
                <a:cs typeface="Symbol"/>
              </a:rPr>
              <a:t></a:t>
            </a:r>
            <a:r>
              <a:rPr sz="2500" spc="-100" dirty="0">
                <a:latin typeface="Times New Roman"/>
                <a:cs typeface="Times New Roman"/>
              </a:rPr>
              <a:t>1</a:t>
            </a:r>
            <a:r>
              <a:rPr sz="2500" spc="-10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650" i="1" spc="-20" dirty="0">
                <a:latin typeface="Symbol"/>
                <a:cs typeface="Symbol"/>
              </a:rPr>
              <a:t></a:t>
            </a:r>
            <a:r>
              <a:rPr sz="2650" i="1" spc="-385" dirty="0">
                <a:latin typeface="Times New Roman"/>
                <a:cs typeface="Times New Roman"/>
              </a:rPr>
              <a:t> </a:t>
            </a:r>
            <a:r>
              <a:rPr sz="3350" spc="-245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111" y="2757149"/>
            <a:ext cx="182753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20"/>
              </a:lnSpc>
              <a:spcBef>
                <a:spcPts val="100"/>
              </a:spcBef>
            </a:pPr>
            <a:r>
              <a:rPr sz="2500" i="1" spc="40" dirty="0">
                <a:latin typeface="Times New Roman"/>
                <a:cs typeface="Times New Roman"/>
              </a:rPr>
              <a:t>p</a:t>
            </a:r>
            <a:r>
              <a:rPr sz="2625" spc="60" baseline="-19047" dirty="0">
                <a:latin typeface="Times New Roman"/>
                <a:cs typeface="Times New Roman"/>
              </a:rPr>
              <a:t>0</a:t>
            </a:r>
            <a:r>
              <a:rPr sz="2625" spc="525" baseline="-19047" dirty="0">
                <a:latin typeface="Times New Roman"/>
                <a:cs typeface="Times New Roman"/>
              </a:rPr>
              <a:t> </a:t>
            </a:r>
            <a:r>
              <a:rPr sz="2500" spc="65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  <a:p>
            <a:pPr marL="769620">
              <a:lnSpc>
                <a:spcPts val="2100"/>
              </a:lnSpc>
            </a:pPr>
            <a:r>
              <a:rPr sz="3750" spc="209" baseline="-25555" dirty="0">
                <a:latin typeface="Times New Roman"/>
                <a:cs typeface="Times New Roman"/>
              </a:rPr>
              <a:t>1</a:t>
            </a:r>
            <a:r>
              <a:rPr sz="3750" spc="209" baseline="-25555" dirty="0">
                <a:latin typeface="Symbol"/>
                <a:cs typeface="Symbol"/>
              </a:rPr>
              <a:t></a:t>
            </a:r>
            <a:r>
              <a:rPr sz="3750" spc="-202" baseline="-25555" dirty="0">
                <a:latin typeface="Times New Roman"/>
                <a:cs typeface="Times New Roman"/>
              </a:rPr>
              <a:t> </a:t>
            </a:r>
            <a:r>
              <a:rPr sz="3975" i="1" spc="-30" baseline="-24109" dirty="0">
                <a:latin typeface="Symbol"/>
                <a:cs typeface="Symbol"/>
              </a:rPr>
              <a:t></a:t>
            </a:r>
            <a:r>
              <a:rPr sz="3975" i="1" spc="-562" baseline="-24109" dirty="0">
                <a:latin typeface="Times New Roman"/>
                <a:cs typeface="Times New Roman"/>
              </a:rPr>
              <a:t> </a:t>
            </a:r>
            <a:r>
              <a:rPr sz="1750" spc="35" dirty="0">
                <a:latin typeface="Times New Roman"/>
                <a:cs typeface="Times New Roman"/>
              </a:rPr>
              <a:t>4</a:t>
            </a:r>
            <a:r>
              <a:rPr sz="1750" spc="35" dirty="0">
                <a:latin typeface="Symbol"/>
                <a:cs typeface="Symbol"/>
              </a:rPr>
              <a:t></a:t>
            </a:r>
            <a:r>
              <a:rPr sz="1750" spc="35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244" y="3573602"/>
            <a:ext cx="7889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04607A"/>
              </a:buClr>
              <a:buSzPct val="6875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¿Cuál </a:t>
            </a:r>
            <a:r>
              <a:rPr sz="2400" dirty="0">
                <a:latin typeface="Arial"/>
                <a:cs typeface="Arial"/>
              </a:rPr>
              <a:t>es el promedio de </a:t>
            </a:r>
            <a:r>
              <a:rPr sz="2400" spc="-5" dirty="0">
                <a:latin typeface="Arial"/>
                <a:cs typeface="Arial"/>
              </a:rPr>
              <a:t>vehículos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hay en el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taller?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16320" y="4623895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>
                <a:moveTo>
                  <a:pt x="0" y="0"/>
                </a:moveTo>
                <a:lnTo>
                  <a:pt x="747660" y="0"/>
                </a:lnTo>
              </a:path>
            </a:pathLst>
          </a:custGeom>
          <a:ln w="15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1200" y="4623895"/>
            <a:ext cx="1870075" cy="0"/>
          </a:xfrm>
          <a:custGeom>
            <a:avLst/>
            <a:gdLst/>
            <a:ahLst/>
            <a:cxnLst/>
            <a:rect l="l" t="t" r="r" b="b"/>
            <a:pathLst>
              <a:path w="1870075">
                <a:moveTo>
                  <a:pt x="0" y="0"/>
                </a:moveTo>
                <a:lnTo>
                  <a:pt x="1869910" y="0"/>
                </a:lnTo>
              </a:path>
            </a:pathLst>
          </a:custGeom>
          <a:ln w="15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95756" y="4623895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0" y="0"/>
                </a:moveTo>
                <a:lnTo>
                  <a:pt x="658379" y="0"/>
                </a:lnTo>
              </a:path>
            </a:pathLst>
          </a:custGeom>
          <a:ln w="15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11324" y="4623895"/>
            <a:ext cx="1471295" cy="0"/>
          </a:xfrm>
          <a:custGeom>
            <a:avLst/>
            <a:gdLst/>
            <a:ahLst/>
            <a:cxnLst/>
            <a:rect l="l" t="t" r="r" b="b"/>
            <a:pathLst>
              <a:path w="1471295">
                <a:moveTo>
                  <a:pt x="0" y="0"/>
                </a:moveTo>
                <a:lnTo>
                  <a:pt x="1470833" y="0"/>
                </a:lnTo>
              </a:path>
            </a:pathLst>
          </a:custGeom>
          <a:ln w="15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8947" y="4325764"/>
            <a:ext cx="2091689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3725" algn="l"/>
              </a:tabLst>
            </a:pPr>
            <a:r>
              <a:rPr sz="3000" spc="40" dirty="0">
                <a:latin typeface="Symbol"/>
                <a:cs typeface="Symbol"/>
              </a:rPr>
              <a:t></a:t>
            </a:r>
            <a:r>
              <a:rPr sz="3000" spc="40" dirty="0">
                <a:latin typeface="Times New Roman"/>
                <a:cs typeface="Times New Roman"/>
              </a:rPr>
              <a:t>	</a:t>
            </a:r>
            <a:r>
              <a:rPr sz="3000" spc="40" dirty="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9651" y="4325764"/>
            <a:ext cx="2406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0010" y="4453115"/>
            <a:ext cx="11010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00" spc="195" baseline="-25000" dirty="0">
                <a:latin typeface="Times New Roman"/>
                <a:cs typeface="Times New Roman"/>
              </a:rPr>
              <a:t>1</a:t>
            </a:r>
            <a:r>
              <a:rPr sz="4500" spc="195" baseline="-25000" dirty="0">
                <a:latin typeface="Symbol"/>
                <a:cs typeface="Symbol"/>
              </a:rPr>
              <a:t></a:t>
            </a:r>
            <a:r>
              <a:rPr sz="4500" spc="-630" baseline="-25000" dirty="0">
                <a:latin typeface="Times New Roman"/>
                <a:cs typeface="Times New Roman"/>
              </a:rPr>
              <a:t> </a:t>
            </a:r>
            <a:r>
              <a:rPr sz="4500" spc="15" baseline="-25000" dirty="0">
                <a:latin typeface="Times New Roman"/>
                <a:cs typeface="Times New Roman"/>
              </a:rPr>
              <a:t>3</a:t>
            </a:r>
            <a:r>
              <a:rPr sz="1750" spc="10" dirty="0">
                <a:latin typeface="Times New Roman"/>
                <a:cs typeface="Times New Roman"/>
              </a:rPr>
              <a:t>4</a:t>
            </a:r>
            <a:r>
              <a:rPr sz="1750" spc="10" dirty="0">
                <a:latin typeface="Symbol"/>
                <a:cs typeface="Symbol"/>
              </a:rPr>
              <a:t></a:t>
            </a:r>
            <a:r>
              <a:rPr sz="1750" spc="10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6661" y="4325764"/>
            <a:ext cx="5441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40" dirty="0">
                <a:latin typeface="Times New Roman"/>
                <a:cs typeface="Times New Roman"/>
              </a:rPr>
              <a:t>L</a:t>
            </a:r>
            <a:r>
              <a:rPr sz="3000" i="1" spc="-155" dirty="0">
                <a:latin typeface="Times New Roman"/>
                <a:cs typeface="Times New Roman"/>
              </a:rPr>
              <a:t> </a:t>
            </a:r>
            <a:r>
              <a:rPr sz="3000" spc="40" dirty="0">
                <a:latin typeface="Symbol"/>
                <a:cs typeface="Symbol"/>
              </a:rPr>
              <a:t>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7032" y="3919235"/>
            <a:ext cx="6010275" cy="11918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455"/>
              </a:spcBef>
              <a:tabLst>
                <a:tab pos="904240" algn="l"/>
                <a:tab pos="3698240" algn="l"/>
                <a:tab pos="4492625" algn="l"/>
              </a:tabLst>
            </a:pPr>
            <a:r>
              <a:rPr sz="3150" i="1" spc="-40" dirty="0">
                <a:latin typeface="Symbol"/>
                <a:cs typeface="Symbol"/>
              </a:rPr>
              <a:t></a:t>
            </a:r>
            <a:r>
              <a:rPr sz="3150" spc="-40" dirty="0">
                <a:latin typeface="Times New Roman"/>
                <a:cs typeface="Times New Roman"/>
              </a:rPr>
              <a:t>	</a:t>
            </a:r>
            <a:r>
              <a:rPr sz="4500" spc="60" baseline="-35185" dirty="0">
                <a:latin typeface="Symbol"/>
                <a:cs typeface="Symbol"/>
              </a:rPr>
              <a:t></a:t>
            </a:r>
            <a:r>
              <a:rPr sz="4500" spc="-135" baseline="-35185" dirty="0">
                <a:latin typeface="Times New Roman"/>
                <a:cs typeface="Times New Roman"/>
              </a:rPr>
              <a:t> </a:t>
            </a:r>
            <a:r>
              <a:rPr sz="3950" spc="-335" dirty="0">
                <a:latin typeface="Symbol"/>
                <a:cs typeface="Symbol"/>
              </a:rPr>
              <a:t></a:t>
            </a:r>
            <a:r>
              <a:rPr sz="3000" i="1" spc="65" dirty="0">
                <a:latin typeface="Times New Roman"/>
                <a:cs typeface="Times New Roman"/>
              </a:rPr>
              <a:t>M</a:t>
            </a:r>
            <a:r>
              <a:rPr sz="3000" i="1" spc="150" dirty="0">
                <a:latin typeface="Times New Roman"/>
                <a:cs typeface="Times New Roman"/>
              </a:rPr>
              <a:t> </a:t>
            </a:r>
            <a:r>
              <a:rPr sz="3000" spc="220" dirty="0">
                <a:latin typeface="Symbol"/>
                <a:cs typeface="Symbol"/>
              </a:rPr>
              <a:t></a:t>
            </a:r>
            <a:r>
              <a:rPr sz="3000" spc="-150" dirty="0">
                <a:latin typeface="Times New Roman"/>
                <a:cs typeface="Times New Roman"/>
              </a:rPr>
              <a:t>1</a:t>
            </a:r>
            <a:r>
              <a:rPr sz="3950" spc="-395" dirty="0">
                <a:latin typeface="Symbol"/>
                <a:cs typeface="Symbol"/>
              </a:rPr>
              <a:t></a:t>
            </a:r>
            <a:r>
              <a:rPr sz="3150" i="1" spc="-40" dirty="0">
                <a:latin typeface="Symbol"/>
                <a:cs typeface="Symbol"/>
              </a:rPr>
              <a:t></a:t>
            </a:r>
            <a:r>
              <a:rPr sz="3150" spc="-415" dirty="0">
                <a:latin typeface="Times New Roman"/>
                <a:cs typeface="Times New Roman"/>
              </a:rPr>
              <a:t> </a:t>
            </a:r>
            <a:r>
              <a:rPr sz="2625" i="1" spc="60" baseline="42857" dirty="0">
                <a:latin typeface="Times New Roman"/>
                <a:cs typeface="Times New Roman"/>
              </a:rPr>
              <a:t>M</a:t>
            </a:r>
            <a:r>
              <a:rPr sz="2625" i="1" spc="-172" baseline="42857" dirty="0">
                <a:latin typeface="Times New Roman"/>
                <a:cs typeface="Times New Roman"/>
              </a:rPr>
              <a:t> </a:t>
            </a:r>
            <a:r>
              <a:rPr sz="2625" spc="-97" baseline="42857" dirty="0">
                <a:latin typeface="Symbol"/>
                <a:cs typeface="Symbol"/>
              </a:rPr>
              <a:t></a:t>
            </a:r>
            <a:r>
              <a:rPr sz="2625" spc="30" baseline="42857" dirty="0">
                <a:latin typeface="Times New Roman"/>
                <a:cs typeface="Times New Roman"/>
              </a:rPr>
              <a:t>1</a:t>
            </a:r>
            <a:r>
              <a:rPr sz="2625" baseline="42857" dirty="0">
                <a:latin typeface="Times New Roman"/>
                <a:cs typeface="Times New Roman"/>
              </a:rPr>
              <a:t>	</a:t>
            </a:r>
            <a:r>
              <a:rPr sz="3000" spc="35" dirty="0">
                <a:latin typeface="Times New Roman"/>
                <a:cs typeface="Times New Roman"/>
              </a:rPr>
              <a:t>3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950" spc="-380" dirty="0">
                <a:latin typeface="Symbol"/>
                <a:cs typeface="Symbol"/>
              </a:rPr>
              <a:t></a:t>
            </a:r>
            <a:r>
              <a:rPr sz="3000" spc="35" dirty="0">
                <a:latin typeface="Times New Roman"/>
                <a:cs typeface="Times New Roman"/>
              </a:rPr>
              <a:t>4</a:t>
            </a:r>
            <a:r>
              <a:rPr sz="3000" spc="-325" dirty="0">
                <a:latin typeface="Times New Roman"/>
                <a:cs typeface="Times New Roman"/>
              </a:rPr>
              <a:t> </a:t>
            </a:r>
            <a:r>
              <a:rPr sz="3000" spc="220" dirty="0">
                <a:latin typeface="Symbol"/>
                <a:cs typeface="Symbol"/>
              </a:rPr>
              <a:t></a:t>
            </a:r>
            <a:r>
              <a:rPr sz="3000" spc="-150" dirty="0">
                <a:latin typeface="Times New Roman"/>
                <a:cs typeface="Times New Roman"/>
              </a:rPr>
              <a:t>1</a:t>
            </a:r>
            <a:r>
              <a:rPr sz="3950" spc="-585" dirty="0">
                <a:latin typeface="Symbol"/>
                <a:cs typeface="Symbol"/>
              </a:rPr>
              <a:t></a:t>
            </a:r>
            <a:r>
              <a:rPr sz="3000" spc="15" dirty="0">
                <a:latin typeface="Times New Roman"/>
                <a:cs typeface="Times New Roman"/>
              </a:rPr>
              <a:t>3</a:t>
            </a:r>
            <a:r>
              <a:rPr sz="2625" spc="104" baseline="42857" dirty="0">
                <a:latin typeface="Times New Roman"/>
                <a:cs typeface="Times New Roman"/>
              </a:rPr>
              <a:t>4</a:t>
            </a:r>
            <a:r>
              <a:rPr sz="2625" spc="-104" baseline="42857" dirty="0">
                <a:latin typeface="Symbol"/>
                <a:cs typeface="Symbol"/>
              </a:rPr>
              <a:t></a:t>
            </a:r>
            <a:r>
              <a:rPr sz="2625" spc="30" baseline="42857" dirty="0">
                <a:latin typeface="Times New Roman"/>
                <a:cs typeface="Times New Roman"/>
              </a:rPr>
              <a:t>1</a:t>
            </a:r>
            <a:endParaRPr sz="2625" baseline="42857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00"/>
              </a:spcBef>
              <a:tabLst>
                <a:tab pos="1479550" algn="l"/>
                <a:tab pos="3442335" algn="l"/>
              </a:tabLst>
            </a:pPr>
            <a:r>
              <a:rPr sz="3000" spc="130" dirty="0">
                <a:latin typeface="Times New Roman"/>
                <a:cs typeface="Times New Roman"/>
              </a:rPr>
              <a:t>1</a:t>
            </a:r>
            <a:r>
              <a:rPr sz="3000" spc="130" dirty="0">
                <a:latin typeface="Symbol"/>
                <a:cs typeface="Symbol"/>
              </a:rPr>
              <a:t></a:t>
            </a:r>
            <a:r>
              <a:rPr sz="3000" spc="-190" dirty="0">
                <a:latin typeface="Times New Roman"/>
                <a:cs typeface="Times New Roman"/>
              </a:rPr>
              <a:t> </a:t>
            </a:r>
            <a:r>
              <a:rPr sz="3150" i="1" spc="-40" dirty="0">
                <a:latin typeface="Symbol"/>
                <a:cs typeface="Symbol"/>
              </a:rPr>
              <a:t></a:t>
            </a:r>
            <a:r>
              <a:rPr sz="3150" spc="-40" dirty="0">
                <a:latin typeface="Times New Roman"/>
                <a:cs typeface="Times New Roman"/>
              </a:rPr>
              <a:t>	</a:t>
            </a:r>
            <a:r>
              <a:rPr sz="3000" spc="135" dirty="0">
                <a:latin typeface="Times New Roman"/>
                <a:cs typeface="Times New Roman"/>
              </a:rPr>
              <a:t>1</a:t>
            </a:r>
            <a:r>
              <a:rPr sz="3000" spc="135" dirty="0">
                <a:latin typeface="Symbol"/>
                <a:cs typeface="Symbol"/>
              </a:rPr>
              <a:t></a:t>
            </a:r>
            <a:r>
              <a:rPr sz="3000" spc="-570" dirty="0">
                <a:latin typeface="Times New Roman"/>
                <a:cs typeface="Times New Roman"/>
              </a:rPr>
              <a:t> </a:t>
            </a:r>
            <a:r>
              <a:rPr sz="3150" i="1" spc="-40" dirty="0">
                <a:latin typeface="Symbol"/>
                <a:cs typeface="Symbol"/>
              </a:rPr>
              <a:t></a:t>
            </a:r>
            <a:r>
              <a:rPr sz="3150" i="1" spc="-40" dirty="0">
                <a:latin typeface="Times New Roman"/>
                <a:cs typeface="Times New Roman"/>
              </a:rPr>
              <a:t> </a:t>
            </a:r>
            <a:r>
              <a:rPr sz="2625" i="1" spc="60" baseline="42857" dirty="0">
                <a:latin typeface="Times New Roman"/>
                <a:cs typeface="Times New Roman"/>
              </a:rPr>
              <a:t>M</a:t>
            </a:r>
            <a:r>
              <a:rPr sz="2625" i="1" spc="-165" baseline="42857" dirty="0">
                <a:latin typeface="Times New Roman"/>
                <a:cs typeface="Times New Roman"/>
              </a:rPr>
              <a:t> </a:t>
            </a:r>
            <a:r>
              <a:rPr sz="2625" spc="-30" baseline="42857" dirty="0">
                <a:latin typeface="Symbol"/>
                <a:cs typeface="Symbol"/>
              </a:rPr>
              <a:t></a:t>
            </a:r>
            <a:r>
              <a:rPr sz="2625" spc="-30" baseline="42857" dirty="0">
                <a:latin typeface="Times New Roman"/>
                <a:cs typeface="Times New Roman"/>
              </a:rPr>
              <a:t>1	</a:t>
            </a:r>
            <a:r>
              <a:rPr sz="3000" spc="135" dirty="0">
                <a:latin typeface="Times New Roman"/>
                <a:cs typeface="Times New Roman"/>
              </a:rPr>
              <a:t>1</a:t>
            </a:r>
            <a:r>
              <a:rPr sz="3000" spc="135" dirty="0">
                <a:latin typeface="Symbol"/>
                <a:cs typeface="Symbol"/>
              </a:rPr>
              <a:t></a:t>
            </a:r>
            <a:r>
              <a:rPr sz="3000" spc="-385" dirty="0">
                <a:latin typeface="Times New Roman"/>
                <a:cs typeface="Times New Roman"/>
              </a:rPr>
              <a:t> </a:t>
            </a:r>
            <a:r>
              <a:rPr sz="3000" spc="35" dirty="0">
                <a:latin typeface="Times New Roman"/>
                <a:cs typeface="Times New Roman"/>
              </a:rPr>
              <a:t>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0174" y="5626436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867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0662" y="5626436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>
                <a:moveTo>
                  <a:pt x="0" y="0"/>
                </a:moveTo>
                <a:lnTo>
                  <a:pt x="752655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22103" y="5626436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8863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19642" y="5360733"/>
            <a:ext cx="5290820" cy="64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455"/>
              </a:lnSpc>
              <a:spcBef>
                <a:spcPts val="95"/>
              </a:spcBef>
              <a:tabLst>
                <a:tab pos="1530350" algn="l"/>
              </a:tabLst>
            </a:pPr>
            <a:r>
              <a:rPr sz="3750" spc="30" baseline="34444" dirty="0">
                <a:latin typeface="Symbol"/>
                <a:cs typeface="Symbol"/>
              </a:rPr>
              <a:t></a:t>
            </a:r>
            <a:r>
              <a:rPr sz="3750" spc="30" baseline="34444" dirty="0">
                <a:latin typeface="Times New Roman"/>
                <a:cs typeface="Times New Roman"/>
              </a:rPr>
              <a:t>3</a:t>
            </a:r>
            <a:r>
              <a:rPr sz="3750" spc="-165" baseline="34444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</a:t>
            </a:r>
            <a:r>
              <a:rPr sz="2500" spc="270" dirty="0">
                <a:latin typeface="Times New Roman"/>
                <a:cs typeface="Times New Roman"/>
              </a:rPr>
              <a:t> </a:t>
            </a:r>
            <a:r>
              <a:rPr sz="3750" spc="7" baseline="34444" dirty="0">
                <a:latin typeface="Times New Roman"/>
                <a:cs typeface="Times New Roman"/>
              </a:rPr>
              <a:t>1215	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3750" spc="15" baseline="34444" dirty="0">
                <a:latin typeface="Times New Roman"/>
                <a:cs typeface="Times New Roman"/>
              </a:rPr>
              <a:t>426 </a:t>
            </a:r>
            <a:r>
              <a:rPr sz="2500" spc="45" dirty="0">
                <a:latin typeface="Symbol"/>
                <a:cs typeface="Symbol"/>
              </a:rPr>
              <a:t>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3,5206611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vehículos</a:t>
            </a:r>
            <a:endParaRPr sz="2500" dirty="0">
              <a:latin typeface="Times New Roman"/>
              <a:cs typeface="Times New Roman"/>
            </a:endParaRPr>
          </a:p>
          <a:p>
            <a:pPr marL="130810">
              <a:lnSpc>
                <a:spcPts val="2455"/>
              </a:lnSpc>
              <a:tabLst>
                <a:tab pos="720090" algn="l"/>
                <a:tab pos="1809750" algn="l"/>
              </a:tabLst>
            </a:pPr>
            <a:r>
              <a:rPr sz="2500" spc="40" dirty="0">
                <a:latin typeface="Times New Roman"/>
                <a:cs typeface="Times New Roman"/>
              </a:rPr>
              <a:t>2	</a:t>
            </a:r>
            <a:r>
              <a:rPr sz="2500" spc="45" dirty="0">
                <a:latin typeface="Symbol"/>
                <a:cs typeface="Symbol"/>
              </a:rPr>
              <a:t></a:t>
            </a:r>
            <a:r>
              <a:rPr sz="2500" spc="-200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242	</a:t>
            </a:r>
            <a:r>
              <a:rPr sz="2500" spc="-5" dirty="0">
                <a:latin typeface="Times New Roman"/>
                <a:cs typeface="Times New Roman"/>
              </a:rPr>
              <a:t>121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</a:t>
            </a:r>
            <a:r>
              <a:rPr dirty="0"/>
              <a:t>j</a:t>
            </a:r>
            <a:r>
              <a:rPr spc="-5" dirty="0"/>
              <a:t>emplo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776097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40" dirty="0">
                <a:latin typeface="Constantia"/>
                <a:cs typeface="Constantia"/>
              </a:rPr>
              <a:t>¿Cuánto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tiempo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pasa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por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término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lang="es-CL" sz="2600" spc="-100" dirty="0" smtClean="0">
                <a:latin typeface="Constantia"/>
                <a:cs typeface="Constantia"/>
              </a:rPr>
              <a:t>vehículo</a:t>
            </a:r>
            <a:r>
              <a:rPr sz="2600" spc="-125" dirty="0" smtClean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  el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taller?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38956" y="3267866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753" y="0"/>
                </a:lnTo>
              </a:path>
            </a:pathLst>
          </a:custGeom>
          <a:ln w="15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06978" y="3117063"/>
            <a:ext cx="1771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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6978" y="2952523"/>
            <a:ext cx="47752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</a:t>
            </a:r>
            <a:r>
              <a:rPr sz="3000" spc="-180" dirty="0">
                <a:latin typeface="Times New Roman"/>
                <a:cs typeface="Times New Roman"/>
              </a:rPr>
              <a:t> </a:t>
            </a:r>
            <a:r>
              <a:rPr sz="4500" spc="82" baseline="-2777" dirty="0">
                <a:latin typeface="Symbol"/>
                <a:cs typeface="Symbol"/>
              </a:rPr>
              <a:t></a:t>
            </a:r>
            <a:endParaRPr sz="4500" baseline="-277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6978" y="3361903"/>
            <a:ext cx="1771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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9471" y="3117063"/>
            <a:ext cx="1771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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9471" y="2952523"/>
            <a:ext cx="1771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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9471" y="2708460"/>
            <a:ext cx="1771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40" dirty="0">
                <a:latin typeface="Symbol"/>
                <a:cs typeface="Symbol"/>
              </a:rPr>
              <a:t>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4925" y="3223260"/>
            <a:ext cx="21717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50" dirty="0">
                <a:latin typeface="Times New Roman"/>
                <a:cs typeface="Times New Roman"/>
              </a:rPr>
              <a:t>M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9818" y="3074127"/>
            <a:ext cx="1318895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500" spc="232" baseline="-25000" dirty="0">
                <a:latin typeface="Times New Roman"/>
                <a:cs typeface="Times New Roman"/>
              </a:rPr>
              <a:t>1</a:t>
            </a:r>
            <a:r>
              <a:rPr sz="4500" spc="232" baseline="-25000" dirty="0">
                <a:latin typeface="Symbol"/>
                <a:cs typeface="Symbol"/>
              </a:rPr>
              <a:t></a:t>
            </a:r>
            <a:r>
              <a:rPr sz="4500" spc="-322" baseline="-25000" dirty="0">
                <a:latin typeface="Times New Roman"/>
                <a:cs typeface="Times New Roman"/>
              </a:rPr>
              <a:t> </a:t>
            </a:r>
            <a:r>
              <a:rPr sz="4725" i="1" spc="-37" baseline="-23809" dirty="0">
                <a:latin typeface="Symbol"/>
                <a:cs typeface="Symbol"/>
              </a:rPr>
              <a:t></a:t>
            </a:r>
            <a:r>
              <a:rPr sz="4725" i="1" spc="-652" baseline="-23809" dirty="0">
                <a:latin typeface="Times New Roman"/>
                <a:cs typeface="Times New Roman"/>
              </a:rPr>
              <a:t> </a:t>
            </a:r>
            <a:r>
              <a:rPr sz="1750" i="1" spc="50" dirty="0">
                <a:latin typeface="Times New Roman"/>
                <a:cs typeface="Times New Roman"/>
              </a:rPr>
              <a:t>M</a:t>
            </a:r>
            <a:r>
              <a:rPr sz="1750" i="1" spc="-114" dirty="0">
                <a:latin typeface="Times New Roman"/>
                <a:cs typeface="Times New Roman"/>
              </a:rPr>
              <a:t> </a:t>
            </a:r>
            <a:r>
              <a:rPr sz="1750" spc="-15" dirty="0">
                <a:latin typeface="Symbol"/>
                <a:cs typeface="Symbol"/>
              </a:rPr>
              <a:t></a:t>
            </a:r>
            <a:r>
              <a:rPr sz="1750" spc="-15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8271" y="2607558"/>
            <a:ext cx="177101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150" i="1" spc="-25" dirty="0">
                <a:latin typeface="Symbol"/>
                <a:cs typeface="Symbol"/>
              </a:rPr>
              <a:t></a:t>
            </a:r>
            <a:r>
              <a:rPr sz="3150" i="1" spc="-425" dirty="0">
                <a:latin typeface="Times New Roman"/>
                <a:cs typeface="Times New Roman"/>
              </a:rPr>
              <a:t> </a:t>
            </a:r>
            <a:r>
              <a:rPr sz="2625" i="1" spc="75" baseline="42857" dirty="0">
                <a:latin typeface="Times New Roman"/>
                <a:cs typeface="Times New Roman"/>
              </a:rPr>
              <a:t>M</a:t>
            </a:r>
            <a:r>
              <a:rPr sz="2625" i="1" spc="195" baseline="42857" dirty="0">
                <a:latin typeface="Times New Roman"/>
                <a:cs typeface="Times New Roman"/>
              </a:rPr>
              <a:t> </a:t>
            </a:r>
            <a:r>
              <a:rPr sz="3950" spc="-135" dirty="0">
                <a:latin typeface="Symbol"/>
                <a:cs typeface="Symbol"/>
              </a:rPr>
              <a:t></a:t>
            </a:r>
            <a:r>
              <a:rPr sz="3000" spc="-135" dirty="0">
                <a:latin typeface="Times New Roman"/>
                <a:cs typeface="Times New Roman"/>
              </a:rPr>
              <a:t>1</a:t>
            </a:r>
            <a:r>
              <a:rPr sz="3000" spc="-135" dirty="0">
                <a:latin typeface="Symbol"/>
                <a:cs typeface="Symbol"/>
              </a:rPr>
              <a:t></a:t>
            </a:r>
            <a:r>
              <a:rPr sz="3000" spc="-200" dirty="0">
                <a:latin typeface="Times New Roman"/>
                <a:cs typeface="Times New Roman"/>
              </a:rPr>
              <a:t> </a:t>
            </a:r>
            <a:r>
              <a:rPr sz="3150" i="1" spc="-25" dirty="0">
                <a:latin typeface="Symbol"/>
                <a:cs typeface="Symbol"/>
              </a:rPr>
              <a:t></a:t>
            </a:r>
            <a:r>
              <a:rPr sz="3150" i="1" spc="-475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Symbol"/>
                <a:cs typeface="Symbol"/>
              </a:rPr>
              <a:t></a:t>
            </a:r>
            <a:r>
              <a:rPr sz="4500" baseline="2777" dirty="0">
                <a:latin typeface="Symbol"/>
                <a:cs typeface="Symbol"/>
              </a:rPr>
              <a:t></a:t>
            </a:r>
            <a:endParaRPr sz="4500" baseline="277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3675" y="2847766"/>
            <a:ext cx="29711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54175" algn="l"/>
                <a:tab pos="2518410" algn="l"/>
              </a:tabLst>
            </a:pPr>
            <a:r>
              <a:rPr sz="3000" spc="55" dirty="0">
                <a:latin typeface="Symbol"/>
                <a:cs typeface="Symbol"/>
              </a:rPr>
              <a:t></a:t>
            </a:r>
            <a:r>
              <a:rPr sz="3000" spc="-135" dirty="0">
                <a:latin typeface="Times New Roman"/>
                <a:cs typeface="Times New Roman"/>
              </a:rPr>
              <a:t> </a:t>
            </a:r>
            <a:r>
              <a:rPr sz="3150" i="1" spc="155" dirty="0">
                <a:latin typeface="Symbol"/>
                <a:cs typeface="Symbol"/>
              </a:rPr>
              <a:t></a:t>
            </a:r>
            <a:r>
              <a:rPr sz="3950" spc="-705" dirty="0">
                <a:latin typeface="Symbol"/>
                <a:cs typeface="Symbol"/>
              </a:rPr>
              <a:t></a:t>
            </a:r>
            <a:r>
              <a:rPr sz="3000" spc="250" dirty="0">
                <a:latin typeface="Times New Roman"/>
                <a:cs typeface="Times New Roman"/>
              </a:rPr>
              <a:t>1</a:t>
            </a:r>
            <a:r>
              <a:rPr sz="3000" spc="55" dirty="0">
                <a:latin typeface="Symbol"/>
                <a:cs typeface="Symbol"/>
              </a:rPr>
              <a:t></a:t>
            </a:r>
            <a:r>
              <a:rPr sz="3000" spc="100" dirty="0">
                <a:latin typeface="Times New Roman"/>
                <a:cs typeface="Times New Roman"/>
              </a:rPr>
              <a:t> </a:t>
            </a:r>
            <a:r>
              <a:rPr sz="3000" i="1" spc="50" dirty="0">
                <a:latin typeface="Times New Roman"/>
                <a:cs typeface="Times New Roman"/>
              </a:rPr>
              <a:t>p</a:t>
            </a:r>
            <a:r>
              <a:rPr sz="3000" i="1" dirty="0">
                <a:latin typeface="Times New Roman"/>
                <a:cs typeface="Times New Roman"/>
              </a:rPr>
              <a:t>	</a:t>
            </a:r>
            <a:r>
              <a:rPr sz="3950" spc="-300" dirty="0">
                <a:latin typeface="Symbol"/>
                <a:cs typeface="Symbol"/>
              </a:rPr>
              <a:t></a:t>
            </a:r>
            <a:r>
              <a:rPr sz="3950" spc="-555" dirty="0">
                <a:latin typeface="Times New Roman"/>
                <a:cs typeface="Times New Roman"/>
              </a:rPr>
              <a:t> </a:t>
            </a:r>
            <a:r>
              <a:rPr sz="3000" spc="55" dirty="0">
                <a:latin typeface="Symbol"/>
                <a:cs typeface="Symbol"/>
              </a:rPr>
              <a:t></a:t>
            </a:r>
            <a:r>
              <a:rPr sz="3000" spc="-135" dirty="0">
                <a:latin typeface="Times New Roman"/>
                <a:cs typeface="Times New Roman"/>
              </a:rPr>
              <a:t> </a:t>
            </a:r>
            <a:r>
              <a:rPr sz="3150" i="1" spc="-25" dirty="0">
                <a:latin typeface="Symbol"/>
                <a:cs typeface="Symbol"/>
              </a:rPr>
              <a:t></a:t>
            </a:r>
            <a:r>
              <a:rPr sz="3150" dirty="0">
                <a:latin typeface="Times New Roman"/>
                <a:cs typeface="Times New Roman"/>
              </a:rPr>
              <a:t>	</a:t>
            </a:r>
            <a:r>
              <a:rPr sz="3000" spc="250" dirty="0">
                <a:latin typeface="Times New Roman"/>
                <a:cs typeface="Times New Roman"/>
              </a:rPr>
              <a:t>1</a:t>
            </a:r>
            <a:r>
              <a:rPr sz="3000" spc="55" dirty="0">
                <a:latin typeface="Symbol"/>
                <a:cs typeface="Symbol"/>
              </a:rPr>
              <a:t></a:t>
            </a:r>
            <a:endParaRPr sz="3000" dirty="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7875" y="3042447"/>
            <a:ext cx="439420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725" i="1" spc="-75" baseline="13227" dirty="0">
                <a:latin typeface="Symbol"/>
                <a:cs typeface="Symbol"/>
              </a:rPr>
              <a:t></a:t>
            </a:r>
            <a:r>
              <a:rPr sz="1750" i="1" spc="-50" dirty="0">
                <a:latin typeface="Times New Roman"/>
                <a:cs typeface="Times New Roman"/>
              </a:rPr>
              <a:t>ef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7029" y="4426270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4">
                <a:moveTo>
                  <a:pt x="0" y="0"/>
                </a:moveTo>
                <a:lnTo>
                  <a:pt x="926393" y="0"/>
                </a:lnTo>
              </a:path>
            </a:pathLst>
          </a:custGeom>
          <a:ln w="4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4767" y="4426270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2111" y="0"/>
                </a:lnTo>
              </a:path>
            </a:pathLst>
          </a:custGeom>
          <a:ln w="4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36805" y="4402762"/>
            <a:ext cx="5016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Times New Roman"/>
                <a:cs typeface="Times New Roman"/>
              </a:rPr>
              <a:t>121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0482" y="4160084"/>
            <a:ext cx="27038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5" dirty="0">
                <a:latin typeface="Symbol"/>
                <a:cs typeface="Symbol"/>
              </a:rPr>
              <a:t></a:t>
            </a:r>
            <a:r>
              <a:rPr sz="2500" spc="-204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5,950413clientes/h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0465" y="4310318"/>
            <a:ext cx="150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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45065" y="4119257"/>
            <a:ext cx="4457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</a:t>
            </a:r>
            <a:r>
              <a:rPr sz="2500" spc="-180" dirty="0">
                <a:latin typeface="Times New Roman"/>
                <a:cs typeface="Times New Roman"/>
              </a:rPr>
              <a:t> </a:t>
            </a:r>
            <a:r>
              <a:rPr sz="3750" spc="52" baseline="-6666" dirty="0">
                <a:latin typeface="Symbol"/>
                <a:cs typeface="Symbol"/>
              </a:rPr>
              <a:t></a:t>
            </a:r>
            <a:endParaRPr sz="3750" baseline="-6666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0465" y="4517549"/>
            <a:ext cx="150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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6212" y="4308776"/>
            <a:ext cx="150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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56212" y="4514466"/>
            <a:ext cx="150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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56212" y="3915890"/>
            <a:ext cx="150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Symbol"/>
                <a:cs typeface="Symbol"/>
              </a:rPr>
              <a:t>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4155" y="4428957"/>
            <a:ext cx="753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114" dirty="0">
                <a:latin typeface="Times New Roman"/>
                <a:cs typeface="Times New Roman"/>
              </a:rPr>
              <a:t>1</a:t>
            </a:r>
            <a:r>
              <a:rPr sz="2500" spc="114" dirty="0">
                <a:latin typeface="Symbol"/>
                <a:cs typeface="Symbol"/>
              </a:rPr>
              <a:t></a:t>
            </a:r>
            <a:r>
              <a:rPr sz="2500" spc="-300" dirty="0">
                <a:latin typeface="Times New Roman"/>
                <a:cs typeface="Times New Roman"/>
              </a:rPr>
              <a:t> </a:t>
            </a:r>
            <a:r>
              <a:rPr sz="2500" spc="-15" dirty="0">
                <a:latin typeface="Times New Roman"/>
                <a:cs typeface="Times New Roman"/>
              </a:rPr>
              <a:t>3</a:t>
            </a:r>
            <a:r>
              <a:rPr sz="2625" spc="-22" baseline="36507" dirty="0">
                <a:latin typeface="Times New Roman"/>
                <a:cs typeface="Times New Roman"/>
              </a:rPr>
              <a:t>5</a:t>
            </a:r>
            <a:endParaRPr sz="2625" baseline="36507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88598" y="3328623"/>
            <a:ext cx="1973580" cy="10661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R="121285" algn="r">
              <a:lnSpc>
                <a:spcPct val="100000"/>
              </a:lnSpc>
              <a:spcBef>
                <a:spcPts val="359"/>
              </a:spcBef>
            </a:pPr>
            <a:r>
              <a:rPr sz="3000" spc="40" dirty="0">
                <a:latin typeface="Symbol"/>
                <a:cs typeface="Symbol"/>
              </a:rPr>
              <a:t></a:t>
            </a:r>
            <a:endParaRPr sz="3000" dirty="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305"/>
              </a:spcBef>
              <a:tabLst>
                <a:tab pos="1459230" algn="l"/>
              </a:tabLst>
            </a:pPr>
            <a:r>
              <a:rPr sz="2500" spc="15" dirty="0">
                <a:latin typeface="Times New Roman"/>
                <a:cs typeface="Times New Roman"/>
              </a:rPr>
              <a:t>3</a:t>
            </a:r>
            <a:r>
              <a:rPr sz="2625" spc="22" baseline="36507" dirty="0">
                <a:latin typeface="Times New Roman"/>
                <a:cs typeface="Times New Roman"/>
              </a:rPr>
              <a:t>4</a:t>
            </a:r>
            <a:r>
              <a:rPr sz="2625" spc="-254" baseline="36507" dirty="0">
                <a:latin typeface="Times New Roman"/>
                <a:cs typeface="Times New Roman"/>
              </a:rPr>
              <a:t> </a:t>
            </a:r>
            <a:r>
              <a:rPr sz="3350" spc="-160" dirty="0">
                <a:latin typeface="Symbol"/>
                <a:cs typeface="Symbol"/>
              </a:rPr>
              <a:t></a:t>
            </a:r>
            <a:r>
              <a:rPr sz="2500" spc="-160" dirty="0">
                <a:latin typeface="Symbol"/>
                <a:cs typeface="Symbol"/>
              </a:rPr>
              <a:t>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2</a:t>
            </a:r>
            <a:r>
              <a:rPr sz="3350" spc="15" dirty="0">
                <a:latin typeface="Symbol"/>
                <a:cs typeface="Symbol"/>
              </a:rPr>
              <a:t></a:t>
            </a:r>
            <a:r>
              <a:rPr sz="3750" spc="22" baseline="8888" dirty="0">
                <a:latin typeface="Symbol"/>
                <a:cs typeface="Symbol"/>
              </a:rPr>
              <a:t></a:t>
            </a:r>
            <a:r>
              <a:rPr sz="3750" spc="22" baseline="8888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720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18318" y="4160084"/>
            <a:ext cx="8801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45" dirty="0">
                <a:latin typeface="Times New Roman"/>
                <a:cs typeface="Times New Roman"/>
              </a:rPr>
              <a:t>18</a:t>
            </a:r>
            <a:r>
              <a:rPr sz="3750" spc="67" baseline="6666" dirty="0">
                <a:latin typeface="Symbol"/>
                <a:cs typeface="Symbol"/>
              </a:rPr>
              <a:t></a:t>
            </a:r>
            <a:r>
              <a:rPr sz="2500" spc="45" dirty="0">
                <a:latin typeface="Times New Roman"/>
                <a:cs typeface="Times New Roman"/>
              </a:rPr>
              <a:t>1</a:t>
            </a:r>
            <a:r>
              <a:rPr sz="2500" spc="45" dirty="0">
                <a:latin typeface="Symbol"/>
                <a:cs typeface="Symbol"/>
              </a:rPr>
              <a:t>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24920" y="5631973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292" y="0"/>
                </a:lnTo>
              </a:path>
            </a:pathLst>
          </a:custGeom>
          <a:ln w="4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2534" y="5110966"/>
            <a:ext cx="347345" cy="485140"/>
          </a:xfrm>
          <a:custGeom>
            <a:avLst/>
            <a:gdLst/>
            <a:ahLst/>
            <a:cxnLst/>
            <a:rect l="l" t="t" r="r" b="b"/>
            <a:pathLst>
              <a:path w="347345" h="485139">
                <a:moveTo>
                  <a:pt x="346944" y="0"/>
                </a:moveTo>
                <a:lnTo>
                  <a:pt x="0" y="484725"/>
                </a:lnTo>
              </a:path>
            </a:pathLst>
          </a:custGeom>
          <a:ln w="4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8534" y="5668254"/>
            <a:ext cx="347345" cy="485775"/>
          </a:xfrm>
          <a:custGeom>
            <a:avLst/>
            <a:gdLst/>
            <a:ahLst/>
            <a:cxnLst/>
            <a:rect l="l" t="t" r="r" b="b"/>
            <a:pathLst>
              <a:path w="347345" h="485775">
                <a:moveTo>
                  <a:pt x="346944" y="0"/>
                </a:moveTo>
                <a:lnTo>
                  <a:pt x="0" y="485481"/>
                </a:lnTo>
              </a:path>
            </a:pathLst>
          </a:custGeom>
          <a:ln w="4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57858" y="5631973"/>
            <a:ext cx="524510" cy="0"/>
          </a:xfrm>
          <a:custGeom>
            <a:avLst/>
            <a:gdLst/>
            <a:ahLst/>
            <a:cxnLst/>
            <a:rect l="l" t="t" r="r" b="b"/>
            <a:pathLst>
              <a:path w="524510">
                <a:moveTo>
                  <a:pt x="0" y="0"/>
                </a:moveTo>
                <a:lnTo>
                  <a:pt x="524337" y="0"/>
                </a:lnTo>
              </a:path>
            </a:pathLst>
          </a:custGeom>
          <a:ln w="4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24309" y="5631973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086" y="0"/>
                </a:lnTo>
              </a:path>
            </a:pathLst>
          </a:custGeom>
          <a:ln w="4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51559" y="5608438"/>
            <a:ext cx="1348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2805" algn="l"/>
              </a:tabLst>
            </a:pPr>
            <a:r>
              <a:rPr sz="2500" spc="10" dirty="0">
                <a:latin typeface="Times New Roman"/>
                <a:cs typeface="Times New Roman"/>
              </a:rPr>
              <a:t>72</a:t>
            </a:r>
            <a:r>
              <a:rPr sz="2500" spc="45" dirty="0">
                <a:latin typeface="Times New Roman"/>
                <a:cs typeface="Times New Roman"/>
              </a:rPr>
              <a:t>0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10" dirty="0">
                <a:latin typeface="Times New Roman"/>
                <a:cs typeface="Times New Roman"/>
              </a:rPr>
              <a:t>120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54727" y="5171568"/>
            <a:ext cx="12896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55040" algn="l"/>
              </a:tabLst>
            </a:pPr>
            <a:r>
              <a:rPr sz="2500" spc="10" dirty="0">
                <a:latin typeface="Times New Roman"/>
                <a:cs typeface="Times New Roman"/>
              </a:rPr>
              <a:t>42</a:t>
            </a:r>
            <a:r>
              <a:rPr sz="2500" spc="45" dirty="0">
                <a:latin typeface="Times New Roman"/>
                <a:cs typeface="Times New Roman"/>
              </a:rPr>
              <a:t>6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10" dirty="0">
                <a:latin typeface="Times New Roman"/>
                <a:cs typeface="Times New Roman"/>
              </a:rPr>
              <a:t>71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09719" y="5808345"/>
            <a:ext cx="5080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0" dirty="0">
                <a:latin typeface="Times New Roman"/>
                <a:cs typeface="Times New Roman"/>
              </a:rPr>
              <a:t>121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29258" y="5563664"/>
            <a:ext cx="5080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0" dirty="0">
                <a:latin typeface="Times New Roman"/>
                <a:cs typeface="Times New Roman"/>
              </a:rPr>
              <a:t>720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258" y="5007177"/>
            <a:ext cx="5080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0" dirty="0">
                <a:latin typeface="Times New Roman"/>
                <a:cs typeface="Times New Roman"/>
              </a:rPr>
              <a:t>426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36702" y="5366075"/>
            <a:ext cx="32067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9630" algn="l"/>
              </a:tabLst>
            </a:pPr>
            <a:r>
              <a:rPr sz="2500" spc="50" dirty="0">
                <a:latin typeface="Symbol"/>
                <a:cs typeface="Symbol"/>
              </a:rPr>
              <a:t></a:t>
            </a:r>
            <a:r>
              <a:rPr sz="2500" spc="50" dirty="0">
                <a:latin typeface="Times New Roman"/>
                <a:cs typeface="Times New Roman"/>
              </a:rPr>
              <a:t>	</a:t>
            </a:r>
            <a:r>
              <a:rPr sz="2500" spc="50" dirty="0">
                <a:latin typeface="Symbol"/>
                <a:cs typeface="Symbol"/>
              </a:rPr>
              <a:t></a:t>
            </a:r>
            <a:r>
              <a:rPr sz="2500" spc="-180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0,5916666</a:t>
            </a:r>
            <a:r>
              <a:rPr sz="2500" spc="-310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horas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23255" y="5251066"/>
            <a:ext cx="15786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02640" algn="l"/>
              </a:tabLst>
            </a:pPr>
            <a:r>
              <a:rPr sz="3750" spc="75" baseline="-20000" dirty="0" smtClean="0">
                <a:latin typeface="Symbol"/>
                <a:cs typeface="Symbol"/>
              </a:rPr>
              <a:t></a:t>
            </a:r>
            <a:r>
              <a:rPr sz="2500" u="sng" spc="5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s-CL" sz="2500" u="sng" spc="50" dirty="0" smtClean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   </a:t>
            </a:r>
            <a:r>
              <a:rPr sz="2500" u="sng" spc="2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121</a:t>
            </a:r>
            <a:r>
              <a:rPr sz="2500" spc="-100" dirty="0" smtClean="0">
                <a:latin typeface="Times New Roman"/>
                <a:cs typeface="Times New Roman"/>
              </a:rPr>
              <a:t> </a:t>
            </a:r>
            <a:r>
              <a:rPr sz="3750" spc="75" baseline="-20000" dirty="0">
                <a:latin typeface="Symbol"/>
                <a:cs typeface="Symbol"/>
              </a:rPr>
              <a:t></a:t>
            </a:r>
            <a:endParaRPr sz="3750" baseline="-20000" dirty="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58280" y="5366075"/>
            <a:ext cx="58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75" dirty="0">
                <a:latin typeface="Times New Roman"/>
                <a:cs typeface="Times New Roman"/>
              </a:rPr>
              <a:t>W</a:t>
            </a:r>
            <a:r>
              <a:rPr sz="2500" i="1" spc="114" dirty="0">
                <a:latin typeface="Times New Roman"/>
                <a:cs typeface="Times New Roman"/>
              </a:rPr>
              <a:t> </a:t>
            </a:r>
            <a:r>
              <a:rPr sz="2500" spc="50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97221" y="5060801"/>
            <a:ext cx="403860" cy="103695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69"/>
              </a:spcBef>
            </a:pPr>
            <a:r>
              <a:rPr sz="2500" i="1" spc="50" dirty="0">
                <a:latin typeface="Times New Roman"/>
                <a:cs typeface="Times New Roman"/>
              </a:rPr>
              <a:t>L</a:t>
            </a:r>
            <a:endParaRPr sz="25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3975" i="1" spc="-75" baseline="13626" dirty="0">
                <a:latin typeface="Symbol"/>
                <a:cs typeface="Symbol"/>
              </a:rPr>
              <a:t></a:t>
            </a:r>
            <a:r>
              <a:rPr sz="1750" i="1" spc="-50" dirty="0">
                <a:latin typeface="Times New Roman"/>
                <a:cs typeface="Times New Roman"/>
              </a:rPr>
              <a:t>ef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55022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Clasificación </a:t>
            </a:r>
            <a:r>
              <a:rPr sz="3200" spc="-10" dirty="0"/>
              <a:t>de </a:t>
            </a:r>
            <a:r>
              <a:rPr sz="3200" spc="-15" dirty="0"/>
              <a:t>sistemas </a:t>
            </a:r>
            <a:r>
              <a:rPr sz="3200" spc="-10" dirty="0"/>
              <a:t>de</a:t>
            </a:r>
            <a:r>
              <a:rPr sz="3200" spc="10" dirty="0"/>
              <a:t> </a:t>
            </a:r>
            <a:r>
              <a:rPr sz="3200" spc="-10" dirty="0"/>
              <a:t>colas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2437" y="1295400"/>
            <a:ext cx="7580630" cy="48910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indent="-247650" algn="just">
              <a:lnSpc>
                <a:spcPct val="100000"/>
              </a:lnSpc>
              <a:buClr>
                <a:srgbClr val="0E6EC5"/>
              </a:buClr>
              <a:buSzPct val="84090"/>
              <a:buFont typeface="Wingdings 2"/>
              <a:buChar char=""/>
              <a:tabLst>
                <a:tab pos="379095" algn="l"/>
              </a:tabLst>
            </a:pPr>
            <a:r>
              <a:rPr sz="2200" spc="5" dirty="0" smtClean="0">
                <a:latin typeface="Constantia"/>
                <a:cs typeface="Constantia"/>
              </a:rPr>
              <a:t>2º </a:t>
            </a:r>
            <a:r>
              <a:rPr sz="2200" b="1" spc="-10" dirty="0">
                <a:latin typeface="Constantia"/>
                <a:cs typeface="Constantia"/>
              </a:rPr>
              <a:t>Modelo </a:t>
            </a:r>
            <a:r>
              <a:rPr sz="2200" b="1" dirty="0">
                <a:latin typeface="Constantia"/>
                <a:cs typeface="Constantia"/>
              </a:rPr>
              <a:t>de </a:t>
            </a:r>
            <a:r>
              <a:rPr sz="2200" b="1" spc="-5" dirty="0">
                <a:latin typeface="Constantia"/>
                <a:cs typeface="Constantia"/>
              </a:rPr>
              <a:t>servicio</a:t>
            </a:r>
            <a:r>
              <a:rPr sz="2200" spc="-5" dirty="0">
                <a:latin typeface="Constantia"/>
                <a:cs typeface="Constantia"/>
              </a:rPr>
              <a:t>, </a:t>
            </a:r>
            <a:r>
              <a:rPr sz="2200" dirty="0">
                <a:latin typeface="Constantia"/>
                <a:cs typeface="Constantia"/>
              </a:rPr>
              <a:t>Puede </a:t>
            </a:r>
            <a:r>
              <a:rPr sz="2200" spc="-15" dirty="0">
                <a:latin typeface="Constantia"/>
                <a:cs typeface="Constantia"/>
              </a:rPr>
              <a:t>venir </a:t>
            </a:r>
            <a:r>
              <a:rPr sz="2200" spc="-10" dirty="0">
                <a:latin typeface="Constantia"/>
                <a:cs typeface="Constantia"/>
              </a:rPr>
              <a:t>dado por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5" dirty="0">
                <a:latin typeface="Constantia"/>
                <a:cs typeface="Constantia"/>
              </a:rPr>
              <a:t>tiempo </a:t>
            </a:r>
            <a:r>
              <a:rPr sz="2200" spc="-30" dirty="0">
                <a:latin typeface="Constantia"/>
                <a:cs typeface="Constantia"/>
              </a:rPr>
              <a:t>de  </a:t>
            </a:r>
            <a:r>
              <a:rPr sz="2200" dirty="0">
                <a:latin typeface="Constantia"/>
                <a:cs typeface="Constantia"/>
              </a:rPr>
              <a:t>servicio o </a:t>
            </a:r>
            <a:r>
              <a:rPr sz="2200" spc="-10" dirty="0">
                <a:latin typeface="Constantia"/>
                <a:cs typeface="Constantia"/>
              </a:rPr>
              <a:t>por </a:t>
            </a:r>
            <a:r>
              <a:rPr sz="2200" dirty="0">
                <a:latin typeface="Constantia"/>
                <a:cs typeface="Constantia"/>
              </a:rPr>
              <a:t>el </a:t>
            </a:r>
            <a:r>
              <a:rPr sz="2200" spc="-10" dirty="0">
                <a:latin typeface="Constantia"/>
                <a:cs typeface="Constantia"/>
              </a:rPr>
              <a:t>número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10" dirty="0">
                <a:latin typeface="Constantia"/>
                <a:cs typeface="Constantia"/>
              </a:rPr>
              <a:t>clientes atendidos </a:t>
            </a:r>
            <a:r>
              <a:rPr sz="2200" spc="-20" dirty="0">
                <a:latin typeface="Constantia"/>
                <a:cs typeface="Constantia"/>
              </a:rPr>
              <a:t>por </a:t>
            </a:r>
            <a:r>
              <a:rPr sz="2200" spc="-5" dirty="0">
                <a:latin typeface="Constantia"/>
                <a:cs typeface="Constantia"/>
              </a:rPr>
              <a:t>unidad  </a:t>
            </a:r>
            <a:r>
              <a:rPr sz="2200" dirty="0">
                <a:latin typeface="Constantia"/>
                <a:cs typeface="Constantia"/>
              </a:rPr>
              <a:t>de </a:t>
            </a:r>
            <a:r>
              <a:rPr sz="2200" spc="-15" dirty="0">
                <a:latin typeface="Constantia"/>
                <a:cs typeface="Constantia"/>
              </a:rPr>
              <a:t>tiempo, </a:t>
            </a:r>
            <a:r>
              <a:rPr sz="2200" spc="-35" dirty="0">
                <a:latin typeface="Constantia"/>
                <a:cs typeface="Constantia"/>
              </a:rPr>
              <a:t>Tendremos </a:t>
            </a:r>
            <a:r>
              <a:rPr sz="2200" dirty="0">
                <a:latin typeface="Constantia"/>
                <a:cs typeface="Constantia"/>
              </a:rPr>
              <a:t>una </a:t>
            </a:r>
            <a:r>
              <a:rPr sz="2200" spc="-10" dirty="0">
                <a:latin typeface="Constantia"/>
                <a:cs typeface="Constantia"/>
              </a:rPr>
              <a:t>variable aleatoria </a:t>
            </a:r>
            <a:r>
              <a:rPr sz="2200" spc="5" dirty="0">
                <a:latin typeface="Constantia"/>
                <a:cs typeface="Constantia"/>
              </a:rPr>
              <a:t>o </a:t>
            </a:r>
            <a:r>
              <a:rPr sz="2200" spc="-5" dirty="0">
                <a:latin typeface="Constantia"/>
                <a:cs typeface="Constantia"/>
              </a:rPr>
              <a:t>bien </a:t>
            </a:r>
            <a:r>
              <a:rPr sz="2200" spc="-30" dirty="0">
                <a:latin typeface="Constantia"/>
                <a:cs typeface="Constantia"/>
              </a:rPr>
              <a:t>un  </a:t>
            </a:r>
            <a:r>
              <a:rPr sz="2200" dirty="0">
                <a:latin typeface="Constantia"/>
                <a:cs typeface="Constantia"/>
              </a:rPr>
              <a:t>servicio </a:t>
            </a:r>
            <a:r>
              <a:rPr sz="2200" spc="-10" dirty="0">
                <a:latin typeface="Constantia"/>
                <a:cs typeface="Constantia"/>
              </a:rPr>
              <a:t>determinista, </a:t>
            </a:r>
            <a:r>
              <a:rPr sz="2200" spc="-15" dirty="0">
                <a:latin typeface="Constantia"/>
                <a:cs typeface="Constantia"/>
              </a:rPr>
              <a:t>Aquí </a:t>
            </a:r>
            <a:r>
              <a:rPr sz="2200" spc="-10" dirty="0">
                <a:latin typeface="Constantia"/>
                <a:cs typeface="Constantia"/>
              </a:rPr>
              <a:t>supondremos </a:t>
            </a:r>
            <a:r>
              <a:rPr sz="2200" dirty="0">
                <a:latin typeface="Constantia"/>
                <a:cs typeface="Constantia"/>
              </a:rPr>
              <a:t>que </a:t>
            </a:r>
            <a:r>
              <a:rPr sz="2200" spc="-15" dirty="0">
                <a:latin typeface="Constantia"/>
                <a:cs typeface="Constantia"/>
              </a:rPr>
              <a:t>el </a:t>
            </a:r>
            <a:r>
              <a:rPr sz="2200" spc="-5" dirty="0">
                <a:latin typeface="Constantia"/>
                <a:cs typeface="Constantia"/>
              </a:rPr>
              <a:t>modelo de  </a:t>
            </a:r>
            <a:r>
              <a:rPr sz="2200" dirty="0">
                <a:latin typeface="Constantia"/>
                <a:cs typeface="Constantia"/>
              </a:rPr>
              <a:t>servicio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es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independiente</a:t>
            </a:r>
            <a:r>
              <a:rPr sz="2200" spc="-18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del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de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llegada.</a:t>
            </a:r>
          </a:p>
          <a:p>
            <a:pPr marL="652780" lvl="1" indent="-247650" algn="just">
              <a:lnSpc>
                <a:spcPts val="2030"/>
              </a:lnSpc>
              <a:spcBef>
                <a:spcPts val="95"/>
              </a:spcBef>
              <a:buClr>
                <a:srgbClr val="009DD9"/>
              </a:buClr>
              <a:buSzPct val="70588"/>
              <a:buFont typeface="Wingdings 2"/>
              <a:buChar char=""/>
              <a:tabLst>
                <a:tab pos="653415" algn="l"/>
              </a:tabLst>
            </a:pPr>
            <a:r>
              <a:rPr sz="1700" dirty="0">
                <a:latin typeface="Constantia"/>
                <a:cs typeface="Constantia"/>
              </a:rPr>
              <a:t>Tiempo</a:t>
            </a:r>
            <a:r>
              <a:rPr sz="1700" spc="-9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promedio</a:t>
            </a:r>
            <a:r>
              <a:rPr sz="1700" spc="-75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entre</a:t>
            </a:r>
            <a:r>
              <a:rPr sz="1700" spc="-9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servicios</a:t>
            </a:r>
            <a:r>
              <a:rPr sz="1700" spc="-10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(1/</a:t>
            </a:r>
            <a:r>
              <a:rPr sz="1700" dirty="0">
                <a:latin typeface="Symbol"/>
                <a:cs typeface="Symbol"/>
              </a:rPr>
              <a:t></a:t>
            </a:r>
            <a:r>
              <a:rPr sz="1700" dirty="0">
                <a:latin typeface="Constantia"/>
                <a:cs typeface="Constantia"/>
              </a:rPr>
              <a:t>)</a:t>
            </a:r>
            <a:r>
              <a:rPr sz="1700" spc="-2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unidad</a:t>
            </a:r>
            <a:r>
              <a:rPr sz="1700" spc="-5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de</a:t>
            </a:r>
            <a:r>
              <a:rPr sz="1700" spc="-45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tiempo</a:t>
            </a:r>
          </a:p>
          <a:p>
            <a:pPr marL="652780" lvl="1" indent="-247650" algn="just">
              <a:lnSpc>
                <a:spcPts val="2510"/>
              </a:lnSpc>
              <a:buClr>
                <a:srgbClr val="009DD9"/>
              </a:buClr>
              <a:buSzPct val="70588"/>
              <a:buFont typeface="Wingdings 2"/>
              <a:buChar char=""/>
              <a:tabLst>
                <a:tab pos="653415" algn="l"/>
              </a:tabLst>
            </a:pPr>
            <a:r>
              <a:rPr sz="1700" spc="-30" dirty="0">
                <a:latin typeface="Constantia"/>
                <a:cs typeface="Constantia"/>
              </a:rPr>
              <a:t>Tasa </a:t>
            </a:r>
            <a:r>
              <a:rPr sz="1700" spc="-5" dirty="0">
                <a:latin typeface="Constantia"/>
                <a:cs typeface="Constantia"/>
              </a:rPr>
              <a:t>de </a:t>
            </a:r>
            <a:r>
              <a:rPr sz="1700" dirty="0">
                <a:latin typeface="Constantia"/>
                <a:cs typeface="Constantia"/>
              </a:rPr>
              <a:t>servicio (</a:t>
            </a:r>
            <a:r>
              <a:rPr sz="1700" dirty="0">
                <a:latin typeface="Symbol"/>
                <a:cs typeface="Symbol"/>
              </a:rPr>
              <a:t></a:t>
            </a:r>
            <a:r>
              <a:rPr sz="1700" dirty="0">
                <a:latin typeface="Constantia"/>
                <a:cs typeface="Constantia"/>
              </a:rPr>
              <a:t>) </a:t>
            </a:r>
            <a:r>
              <a:rPr sz="1700" spc="-5" dirty="0">
                <a:latin typeface="Constantia"/>
                <a:cs typeface="Constantia"/>
              </a:rPr>
              <a:t>unidad/unidad de</a:t>
            </a:r>
            <a:r>
              <a:rPr sz="1700" spc="-315" dirty="0">
                <a:latin typeface="Constantia"/>
                <a:cs typeface="Constantia"/>
              </a:rPr>
              <a:t> </a:t>
            </a:r>
            <a:r>
              <a:rPr lang="es-CL" sz="1700" spc="-315" dirty="0" smtClean="0">
                <a:latin typeface="Constantia"/>
                <a:cs typeface="Constantia"/>
              </a:rPr>
              <a:t> </a:t>
            </a:r>
            <a:r>
              <a:rPr sz="1700" dirty="0" err="1" smtClean="0">
                <a:latin typeface="Constantia"/>
                <a:cs typeface="Constantia"/>
              </a:rPr>
              <a:t>tiempo</a:t>
            </a:r>
            <a:r>
              <a:rPr sz="2100" dirty="0" smtClean="0">
                <a:latin typeface="Constantia"/>
                <a:cs typeface="Constantia"/>
              </a:rPr>
              <a:t>.</a:t>
            </a:r>
            <a:endParaRPr lang="es-CL" sz="2100" dirty="0" smtClean="0">
              <a:latin typeface="Constantia"/>
              <a:cs typeface="Constantia"/>
            </a:endParaRPr>
          </a:p>
          <a:p>
            <a:pPr marL="652780" lvl="1" indent="-247650" algn="just">
              <a:lnSpc>
                <a:spcPts val="2510"/>
              </a:lnSpc>
              <a:buClr>
                <a:srgbClr val="009DD9"/>
              </a:buClr>
              <a:buSzPct val="70588"/>
              <a:buFont typeface="Wingdings 2"/>
              <a:buChar char=""/>
              <a:tabLst>
                <a:tab pos="653415" algn="l"/>
              </a:tabLst>
            </a:pPr>
            <a:endParaRPr lang="es-CL" sz="2100" dirty="0" smtClean="0">
              <a:latin typeface="Constantia"/>
              <a:cs typeface="Constantia"/>
            </a:endParaRPr>
          </a:p>
          <a:p>
            <a:pPr marL="652780" lvl="1" indent="-247650" algn="just">
              <a:lnSpc>
                <a:spcPts val="2510"/>
              </a:lnSpc>
              <a:buClr>
                <a:srgbClr val="009DD9"/>
              </a:buClr>
              <a:buSzPct val="70588"/>
              <a:buFont typeface="Wingdings 2"/>
              <a:buChar char=""/>
              <a:tabLst>
                <a:tab pos="653415" algn="l"/>
              </a:tabLst>
            </a:pPr>
            <a:endParaRPr lang="es-CL" sz="2100" dirty="0" smtClean="0">
              <a:latin typeface="Constantia"/>
              <a:cs typeface="Constantia"/>
            </a:endParaRPr>
          </a:p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lang="es-MX" dirty="0" smtClean="0">
                <a:latin typeface="Constantia"/>
                <a:cs typeface="Constantia"/>
              </a:rPr>
              <a:t>Ejemplo: </a:t>
            </a:r>
            <a:r>
              <a:rPr lang="es-MX" spc="5" dirty="0" smtClean="0">
                <a:latin typeface="Constantia"/>
                <a:cs typeface="Constantia"/>
              </a:rPr>
              <a:t>En </a:t>
            </a:r>
            <a:r>
              <a:rPr lang="es-MX" dirty="0" smtClean="0">
                <a:latin typeface="Constantia"/>
                <a:cs typeface="Constantia"/>
              </a:rPr>
              <a:t>cada </a:t>
            </a:r>
            <a:r>
              <a:rPr lang="es-MX" spc="-10" dirty="0" smtClean="0">
                <a:latin typeface="Constantia"/>
                <a:cs typeface="Constantia"/>
              </a:rPr>
              <a:t>uno </a:t>
            </a:r>
            <a:r>
              <a:rPr lang="es-MX" spc="5" dirty="0" smtClean="0">
                <a:latin typeface="Constantia"/>
                <a:cs typeface="Constantia"/>
              </a:rPr>
              <a:t>de </a:t>
            </a:r>
            <a:r>
              <a:rPr lang="es-MX" spc="-10" dirty="0" smtClean="0">
                <a:latin typeface="Constantia"/>
                <a:cs typeface="Constantia"/>
              </a:rPr>
              <a:t>los </a:t>
            </a:r>
            <a:r>
              <a:rPr lang="es-MX" dirty="0" smtClean="0">
                <a:latin typeface="Constantia"/>
                <a:cs typeface="Constantia"/>
              </a:rPr>
              <a:t>casos </a:t>
            </a:r>
            <a:r>
              <a:rPr lang="es-MX" spc="-10" dirty="0" smtClean="0">
                <a:latin typeface="Constantia"/>
                <a:cs typeface="Constantia"/>
              </a:rPr>
              <a:t>siguientes, </a:t>
            </a:r>
            <a:r>
              <a:rPr lang="es-MX" spc="-5" dirty="0" smtClean="0">
                <a:latin typeface="Constantia"/>
                <a:cs typeface="Constantia"/>
              </a:rPr>
              <a:t>determine la </a:t>
            </a:r>
            <a:r>
              <a:rPr lang="es-MX" spc="-10" dirty="0" smtClean="0">
                <a:latin typeface="Constantia"/>
                <a:cs typeface="Constantia"/>
              </a:rPr>
              <a:t>frecuencia </a:t>
            </a:r>
            <a:r>
              <a:rPr lang="es-MX" dirty="0" smtClean="0">
                <a:latin typeface="Constantia"/>
                <a:cs typeface="Constantia"/>
              </a:rPr>
              <a:t>o</a:t>
            </a:r>
            <a:r>
              <a:rPr lang="es-MX" spc="285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tasa</a:t>
            </a:r>
            <a:endParaRPr lang="es-MX" dirty="0" smtClean="0">
              <a:latin typeface="Constantia"/>
              <a:cs typeface="Constantia"/>
            </a:endParaRPr>
          </a:p>
          <a:p>
            <a:pPr marL="18415">
              <a:lnSpc>
                <a:spcPts val="1980"/>
              </a:lnSpc>
            </a:pPr>
            <a:r>
              <a:rPr lang="es-MX" spc="-5" dirty="0" smtClean="0">
                <a:latin typeface="Constantia"/>
                <a:cs typeface="Constantia"/>
              </a:rPr>
              <a:t>promedio </a:t>
            </a:r>
            <a:r>
              <a:rPr lang="es-MX" dirty="0" smtClean="0">
                <a:latin typeface="Constantia"/>
                <a:cs typeface="Constantia"/>
              </a:rPr>
              <a:t>de </a:t>
            </a:r>
            <a:r>
              <a:rPr lang="es-MX" spc="-5" dirty="0" smtClean="0">
                <a:latin typeface="Constantia"/>
                <a:cs typeface="Constantia"/>
              </a:rPr>
              <a:t>servicio </a:t>
            </a:r>
            <a:r>
              <a:rPr lang="es-MX" dirty="0" smtClean="0">
                <a:latin typeface="Constantia"/>
                <a:cs typeface="Constantia"/>
              </a:rPr>
              <a:t>por</a:t>
            </a:r>
            <a:r>
              <a:rPr lang="es-MX" spc="-310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hora.</a:t>
            </a:r>
            <a:endParaRPr lang="es-MX" dirty="0" smtClean="0">
              <a:latin typeface="Constantia"/>
              <a:cs typeface="Constantia"/>
            </a:endParaRPr>
          </a:p>
          <a:p>
            <a:pPr marL="473075" indent="-336550">
              <a:lnSpc>
                <a:spcPct val="100000"/>
              </a:lnSpc>
              <a:buAutoNum type="alphaLcParenBoth"/>
              <a:tabLst>
                <a:tab pos="473709" algn="l"/>
              </a:tabLst>
            </a:pPr>
            <a:r>
              <a:rPr lang="es-MX" spc="-5" dirty="0" smtClean="0">
                <a:latin typeface="Constantia"/>
                <a:cs typeface="Constantia"/>
              </a:rPr>
              <a:t>Se </a:t>
            </a:r>
            <a:r>
              <a:rPr lang="es-MX" spc="-10" dirty="0" smtClean="0">
                <a:latin typeface="Constantia"/>
                <a:cs typeface="Constantia"/>
              </a:rPr>
              <a:t>termina </a:t>
            </a:r>
            <a:r>
              <a:rPr lang="es-MX" dirty="0" smtClean="0">
                <a:latin typeface="Constantia"/>
                <a:cs typeface="Constantia"/>
              </a:rPr>
              <a:t>un servicio cada </a:t>
            </a:r>
            <a:r>
              <a:rPr lang="es-MX" spc="-10" dirty="0" smtClean="0">
                <a:latin typeface="Constantia"/>
                <a:cs typeface="Constantia"/>
              </a:rPr>
              <a:t>12</a:t>
            </a:r>
            <a:r>
              <a:rPr lang="es-MX" spc="-310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minutos.</a:t>
            </a:r>
            <a:endParaRPr lang="es-MX" dirty="0" smtClean="0">
              <a:latin typeface="Constantia"/>
              <a:cs typeface="Constantia"/>
            </a:endParaRPr>
          </a:p>
          <a:p>
            <a:pPr marL="491490" indent="-354965">
              <a:lnSpc>
                <a:spcPct val="100000"/>
              </a:lnSpc>
              <a:buAutoNum type="alphaLcParenBoth"/>
              <a:tabLst>
                <a:tab pos="492125" algn="l"/>
              </a:tabLst>
            </a:pPr>
            <a:r>
              <a:rPr lang="es-MX" spc="-20" dirty="0" smtClean="0">
                <a:latin typeface="Constantia"/>
                <a:cs typeface="Constantia"/>
              </a:rPr>
              <a:t>Hay </a:t>
            </a:r>
            <a:r>
              <a:rPr lang="es-MX" dirty="0" smtClean="0">
                <a:latin typeface="Constantia"/>
                <a:cs typeface="Constantia"/>
              </a:rPr>
              <a:t>dos </a:t>
            </a:r>
            <a:r>
              <a:rPr lang="es-MX" spc="-5" dirty="0" smtClean="0">
                <a:latin typeface="Constantia"/>
                <a:cs typeface="Constantia"/>
              </a:rPr>
              <a:t>salidas </a:t>
            </a:r>
            <a:r>
              <a:rPr lang="es-MX" dirty="0" smtClean="0">
                <a:latin typeface="Constantia"/>
                <a:cs typeface="Constantia"/>
              </a:rPr>
              <a:t>cada</a:t>
            </a:r>
            <a:r>
              <a:rPr lang="es-MX" spc="-305" dirty="0" smtClean="0">
                <a:latin typeface="Constantia"/>
                <a:cs typeface="Constantia"/>
              </a:rPr>
              <a:t> </a:t>
            </a:r>
            <a:r>
              <a:rPr lang="es-MX" spc="-20" dirty="0" smtClean="0">
                <a:latin typeface="Constantia"/>
                <a:cs typeface="Constantia"/>
              </a:rPr>
              <a:t>15 </a:t>
            </a:r>
            <a:r>
              <a:rPr lang="es-MX" spc="-10" dirty="0" smtClean="0">
                <a:latin typeface="Constantia"/>
                <a:cs typeface="Constantia"/>
              </a:rPr>
              <a:t>minutos.</a:t>
            </a:r>
            <a:endParaRPr lang="es-MX" dirty="0" smtClean="0">
              <a:latin typeface="Constantia"/>
              <a:cs typeface="Constantia"/>
            </a:endParaRPr>
          </a:p>
          <a:p>
            <a:pPr marL="466725" indent="-330200">
              <a:lnSpc>
                <a:spcPct val="100000"/>
              </a:lnSpc>
              <a:buAutoNum type="alphaLcParenBoth"/>
              <a:tabLst>
                <a:tab pos="467359" algn="l"/>
              </a:tabLst>
            </a:pPr>
            <a:r>
              <a:rPr lang="es-MX" spc="-10" dirty="0" smtClean="0">
                <a:latin typeface="Constantia"/>
                <a:cs typeface="Constantia"/>
              </a:rPr>
              <a:t>Número </a:t>
            </a:r>
            <a:r>
              <a:rPr lang="es-MX" spc="-5" dirty="0" smtClean="0">
                <a:latin typeface="Constantia"/>
                <a:cs typeface="Constantia"/>
              </a:rPr>
              <a:t>clientes atendidos </a:t>
            </a:r>
            <a:r>
              <a:rPr lang="es-MX" dirty="0" smtClean="0">
                <a:latin typeface="Constantia"/>
                <a:cs typeface="Constantia"/>
              </a:rPr>
              <a:t>en un período de </a:t>
            </a:r>
            <a:r>
              <a:rPr lang="es-MX" spc="-5" dirty="0" smtClean="0">
                <a:latin typeface="Constantia"/>
                <a:cs typeface="Constantia"/>
              </a:rPr>
              <a:t>30 </a:t>
            </a:r>
            <a:r>
              <a:rPr lang="es-MX" spc="-10" dirty="0" smtClean="0">
                <a:latin typeface="Constantia"/>
                <a:cs typeface="Constantia"/>
              </a:rPr>
              <a:t>minutos </a:t>
            </a:r>
            <a:r>
              <a:rPr lang="es-MX" dirty="0" smtClean="0">
                <a:latin typeface="Constantia"/>
                <a:cs typeface="Constantia"/>
              </a:rPr>
              <a:t>es de</a:t>
            </a:r>
            <a:r>
              <a:rPr lang="es-MX" spc="-290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10.</a:t>
            </a:r>
            <a:endParaRPr lang="es-MX" dirty="0" smtClean="0">
              <a:latin typeface="Constantia"/>
              <a:cs typeface="Constantia"/>
            </a:endParaRPr>
          </a:p>
          <a:p>
            <a:pPr marL="494030" indent="-357505">
              <a:lnSpc>
                <a:spcPct val="100000"/>
              </a:lnSpc>
              <a:buAutoNum type="alphaLcParenBoth"/>
              <a:tabLst>
                <a:tab pos="494665" algn="l"/>
              </a:tabLst>
            </a:pPr>
            <a:r>
              <a:rPr lang="es-MX" spc="5" dirty="0" smtClean="0">
                <a:latin typeface="Constantia"/>
                <a:cs typeface="Constantia"/>
              </a:rPr>
              <a:t>El</a:t>
            </a:r>
            <a:r>
              <a:rPr lang="es-MX" spc="-50" dirty="0" smtClean="0">
                <a:latin typeface="Constantia"/>
                <a:cs typeface="Constantia"/>
              </a:rPr>
              <a:t> </a:t>
            </a:r>
            <a:r>
              <a:rPr lang="es-MX" spc="-10" dirty="0" smtClean="0">
                <a:latin typeface="Constantia"/>
                <a:cs typeface="Constantia"/>
              </a:rPr>
              <a:t>tiempo</a:t>
            </a:r>
            <a:r>
              <a:rPr lang="es-MX" spc="-35" dirty="0" smtClean="0">
                <a:latin typeface="Constantia"/>
                <a:cs typeface="Constantia"/>
              </a:rPr>
              <a:t> </a:t>
            </a:r>
            <a:r>
              <a:rPr lang="es-MX" spc="-5" dirty="0" smtClean="0">
                <a:latin typeface="Constantia"/>
                <a:cs typeface="Constantia"/>
              </a:rPr>
              <a:t>promedio</a:t>
            </a:r>
            <a:r>
              <a:rPr lang="es-MX" spc="-110" dirty="0" smtClean="0">
                <a:latin typeface="Constantia"/>
                <a:cs typeface="Constantia"/>
              </a:rPr>
              <a:t> </a:t>
            </a:r>
            <a:r>
              <a:rPr lang="es-MX" spc="5" dirty="0" smtClean="0">
                <a:latin typeface="Constantia"/>
                <a:cs typeface="Constantia"/>
              </a:rPr>
              <a:t>de</a:t>
            </a:r>
            <a:r>
              <a:rPr lang="es-MX" spc="-90" dirty="0" smtClean="0">
                <a:latin typeface="Constantia"/>
                <a:cs typeface="Constantia"/>
              </a:rPr>
              <a:t> </a:t>
            </a:r>
            <a:r>
              <a:rPr lang="es-MX" dirty="0" smtClean="0">
                <a:latin typeface="Constantia"/>
                <a:cs typeface="Constantia"/>
              </a:rPr>
              <a:t>servicio</a:t>
            </a:r>
            <a:r>
              <a:rPr lang="es-MX" spc="-60" dirty="0" smtClean="0">
                <a:latin typeface="Constantia"/>
                <a:cs typeface="Constantia"/>
              </a:rPr>
              <a:t> </a:t>
            </a:r>
            <a:r>
              <a:rPr lang="es-MX" dirty="0" smtClean="0">
                <a:latin typeface="Constantia"/>
                <a:cs typeface="Constantia"/>
              </a:rPr>
              <a:t>es</a:t>
            </a:r>
            <a:r>
              <a:rPr lang="es-MX" spc="-105" dirty="0" smtClean="0">
                <a:latin typeface="Constantia"/>
                <a:cs typeface="Constantia"/>
              </a:rPr>
              <a:t> </a:t>
            </a:r>
            <a:r>
              <a:rPr lang="es-MX" spc="5" dirty="0" smtClean="0">
                <a:latin typeface="Constantia"/>
                <a:cs typeface="Constantia"/>
              </a:rPr>
              <a:t>de</a:t>
            </a:r>
            <a:r>
              <a:rPr lang="es-MX" spc="-40" dirty="0" smtClean="0">
                <a:latin typeface="Constantia"/>
                <a:cs typeface="Constantia"/>
              </a:rPr>
              <a:t> </a:t>
            </a:r>
            <a:r>
              <a:rPr lang="es-MX" spc="-5" dirty="0" smtClean="0">
                <a:latin typeface="Constantia"/>
                <a:cs typeface="Constantia"/>
              </a:rPr>
              <a:t>0.3</a:t>
            </a:r>
            <a:r>
              <a:rPr lang="es-MX" spc="20" dirty="0" smtClean="0">
                <a:latin typeface="Constantia"/>
                <a:cs typeface="Constantia"/>
              </a:rPr>
              <a:t> </a:t>
            </a:r>
            <a:r>
              <a:rPr lang="es-MX" spc="-15" dirty="0" smtClean="0">
                <a:latin typeface="Constantia"/>
                <a:cs typeface="Constantia"/>
              </a:rPr>
              <a:t>horas.</a:t>
            </a:r>
            <a:endParaRPr lang="es-MX" dirty="0" smtClean="0">
              <a:latin typeface="Constantia"/>
              <a:cs typeface="Constantia"/>
            </a:endParaRPr>
          </a:p>
          <a:p>
            <a:pPr marL="652780" lvl="1" indent="-247650" algn="just">
              <a:lnSpc>
                <a:spcPts val="2510"/>
              </a:lnSpc>
              <a:buClr>
                <a:srgbClr val="009DD9"/>
              </a:buClr>
              <a:buSzPct val="70588"/>
              <a:buFont typeface="Wingdings 2"/>
              <a:buChar char=""/>
              <a:tabLst>
                <a:tab pos="653415" algn="l"/>
              </a:tabLst>
            </a:pPr>
            <a:endParaRPr sz="21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</a:t>
            </a:r>
            <a:r>
              <a:rPr dirty="0"/>
              <a:t>j</a:t>
            </a:r>
            <a:r>
              <a:rPr spc="-5" dirty="0"/>
              <a:t>emplo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731721"/>
            <a:ext cx="785685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40" dirty="0">
                <a:latin typeface="Constantia"/>
                <a:cs typeface="Constantia"/>
              </a:rPr>
              <a:t>¿Cuánto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tiempo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esperan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por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término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medio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cola  </a:t>
            </a:r>
            <a:r>
              <a:rPr sz="2600" spc="-10" dirty="0">
                <a:latin typeface="Constantia"/>
                <a:cs typeface="Constantia"/>
              </a:rPr>
              <a:t>los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coches?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4004" y="3253604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385" y="0"/>
                </a:lnTo>
              </a:path>
            </a:pathLst>
          </a:custGeom>
          <a:ln w="4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6284" y="3253604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253" y="0"/>
                </a:lnTo>
              </a:path>
            </a:pathLst>
          </a:custGeom>
          <a:ln w="4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1455" y="3253604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>
                <a:moveTo>
                  <a:pt x="0" y="0"/>
                </a:moveTo>
                <a:lnTo>
                  <a:pt x="197295" y="0"/>
                </a:lnTo>
              </a:path>
            </a:pathLst>
          </a:custGeom>
          <a:ln w="4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0517" y="3253604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>
                <a:moveTo>
                  <a:pt x="0" y="0"/>
                </a:moveTo>
                <a:lnTo>
                  <a:pt x="364213" y="0"/>
                </a:lnTo>
              </a:path>
            </a:pathLst>
          </a:custGeom>
          <a:ln w="4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77261" y="3211474"/>
            <a:ext cx="2287905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8485" algn="l"/>
                <a:tab pos="1407160" algn="l"/>
                <a:tab pos="1953260" algn="l"/>
              </a:tabLst>
            </a:pPr>
            <a:r>
              <a:rPr sz="2650" i="1" spc="-25" dirty="0">
                <a:latin typeface="Symbol"/>
                <a:cs typeface="Symbol"/>
              </a:rPr>
              <a:t></a:t>
            </a:r>
            <a:r>
              <a:rPr sz="2650" spc="-25" dirty="0">
                <a:latin typeface="Times New Roman"/>
                <a:cs typeface="Times New Roman"/>
              </a:rPr>
              <a:t>	</a:t>
            </a:r>
            <a:r>
              <a:rPr sz="2500" spc="10" dirty="0">
                <a:latin typeface="Times New Roman"/>
                <a:cs typeface="Times New Roman"/>
              </a:rPr>
              <a:t>12</a:t>
            </a:r>
            <a:r>
              <a:rPr sz="2500" spc="55" dirty="0">
                <a:latin typeface="Times New Roman"/>
                <a:cs typeface="Times New Roman"/>
              </a:rPr>
              <a:t>0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55" dirty="0">
                <a:latin typeface="Times New Roman"/>
                <a:cs typeface="Times New Roman"/>
              </a:rPr>
              <a:t>6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10" dirty="0">
                <a:latin typeface="Times New Roman"/>
                <a:cs typeface="Times New Roman"/>
              </a:rPr>
              <a:t>40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0707" y="2987198"/>
            <a:ext cx="54743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17525" algn="l"/>
                <a:tab pos="2050414" algn="l"/>
                <a:tab pos="2511425" algn="l"/>
              </a:tabLst>
            </a:pPr>
            <a:r>
              <a:rPr sz="2500" i="1" spc="90" dirty="0">
                <a:latin typeface="Times New Roman"/>
                <a:cs typeface="Times New Roman"/>
              </a:rPr>
              <a:t>W	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i="1" spc="90" dirty="0">
                <a:latin typeface="Times New Roman"/>
                <a:cs typeface="Times New Roman"/>
              </a:rPr>
              <a:t>W </a:t>
            </a:r>
            <a:r>
              <a:rPr sz="2500" spc="60" dirty="0">
                <a:latin typeface="Symbol"/>
                <a:cs typeface="Symbol"/>
              </a:rPr>
              <a:t></a:t>
            </a:r>
            <a:r>
              <a:rPr sz="2500" spc="-135" dirty="0">
                <a:latin typeface="Times New Roman"/>
                <a:cs typeface="Times New Roman"/>
              </a:rPr>
              <a:t> </a:t>
            </a:r>
            <a:r>
              <a:rPr sz="3750" spc="82" baseline="34444" dirty="0">
                <a:latin typeface="Times New Roman"/>
                <a:cs typeface="Times New Roman"/>
              </a:rPr>
              <a:t>1</a:t>
            </a:r>
            <a:r>
              <a:rPr sz="3750" spc="547" baseline="34444" dirty="0">
                <a:latin typeface="Times New Roman"/>
                <a:cs typeface="Times New Roman"/>
              </a:rPr>
              <a:t>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	</a:t>
            </a:r>
            <a:r>
              <a:rPr sz="3750" spc="44" baseline="34444" dirty="0">
                <a:latin typeface="Times New Roman"/>
                <a:cs typeface="Times New Roman"/>
              </a:rPr>
              <a:t>71	</a:t>
            </a:r>
            <a:r>
              <a:rPr sz="2500" spc="60" dirty="0">
                <a:latin typeface="Symbol"/>
                <a:cs typeface="Symbol"/>
              </a:rPr>
              <a:t>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3750" spc="82" baseline="34444" dirty="0">
                <a:latin typeface="Times New Roman"/>
                <a:cs typeface="Times New Roman"/>
              </a:rPr>
              <a:t>1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3750" spc="44" baseline="34444" dirty="0">
                <a:latin typeface="Times New Roman"/>
                <a:cs typeface="Times New Roman"/>
              </a:rPr>
              <a:t>17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0,425</a:t>
            </a:r>
            <a:r>
              <a:rPr sz="2500" spc="-254" dirty="0">
                <a:latin typeface="Times New Roman"/>
                <a:cs typeface="Times New Roman"/>
              </a:rPr>
              <a:t> </a:t>
            </a:r>
            <a:r>
              <a:rPr sz="2500" spc="-25" dirty="0">
                <a:latin typeface="Times New Roman"/>
                <a:cs typeface="Times New Roman"/>
              </a:rPr>
              <a:t>horas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6512" y="3161731"/>
            <a:ext cx="1422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i="1" spc="40" dirty="0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244" y="3924604"/>
            <a:ext cx="59709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4607A"/>
              </a:buClr>
              <a:buSzPct val="6923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600" spc="-5" dirty="0">
                <a:latin typeface="Constantia" panose="02030602050306030303" pitchFamily="18" charset="0"/>
                <a:cs typeface="Arial"/>
              </a:rPr>
              <a:t>¿Cuál es la longitud media de la</a:t>
            </a:r>
            <a:r>
              <a:rPr sz="2600" spc="85" dirty="0">
                <a:latin typeface="Constantia" panose="02030602050306030303" pitchFamily="18" charset="0"/>
                <a:cs typeface="Arial"/>
              </a:rPr>
              <a:t> </a:t>
            </a:r>
            <a:r>
              <a:rPr sz="2600" spc="-5" dirty="0">
                <a:latin typeface="Constantia" panose="02030602050306030303" pitchFamily="18" charset="0"/>
                <a:cs typeface="Arial"/>
              </a:rPr>
              <a:t>cola?</a:t>
            </a:r>
            <a:endParaRPr sz="26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6005" y="4940636"/>
            <a:ext cx="518159" cy="0"/>
          </a:xfrm>
          <a:custGeom>
            <a:avLst/>
            <a:gdLst/>
            <a:ahLst/>
            <a:cxnLst/>
            <a:rect l="l" t="t" r="r" b="b"/>
            <a:pathLst>
              <a:path w="518160">
                <a:moveTo>
                  <a:pt x="0" y="0"/>
                </a:moveTo>
                <a:lnTo>
                  <a:pt x="517940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1875" y="4940636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>
                <a:moveTo>
                  <a:pt x="0" y="0"/>
                </a:moveTo>
                <a:lnTo>
                  <a:pt x="364481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8440" y="4940636"/>
            <a:ext cx="518159" cy="0"/>
          </a:xfrm>
          <a:custGeom>
            <a:avLst/>
            <a:gdLst/>
            <a:ahLst/>
            <a:cxnLst/>
            <a:rect l="l" t="t" r="r" b="b"/>
            <a:pathLst>
              <a:path w="518160">
                <a:moveTo>
                  <a:pt x="0" y="0"/>
                </a:moveTo>
                <a:lnTo>
                  <a:pt x="517812" y="0"/>
                </a:lnTo>
              </a:path>
            </a:pathLst>
          </a:custGeom>
          <a:ln w="4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7305" y="4917227"/>
            <a:ext cx="18199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24610" algn="l"/>
              </a:tabLst>
            </a:pPr>
            <a:r>
              <a:rPr sz="2500" spc="10" dirty="0">
                <a:latin typeface="Times New Roman"/>
                <a:cs typeface="Times New Roman"/>
              </a:rPr>
              <a:t>12</a:t>
            </a:r>
            <a:r>
              <a:rPr sz="2500" spc="55" dirty="0">
                <a:latin typeface="Times New Roman"/>
                <a:cs typeface="Times New Roman"/>
              </a:rPr>
              <a:t>1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4</a:t>
            </a:r>
            <a:r>
              <a:rPr sz="2500" spc="55" dirty="0">
                <a:latin typeface="Times New Roman"/>
                <a:cs typeface="Times New Roman"/>
              </a:rPr>
              <a:t>0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10" dirty="0">
                <a:latin typeface="Times New Roman"/>
                <a:cs typeface="Times New Roman"/>
              </a:rPr>
              <a:t>121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0694" y="4724400"/>
            <a:ext cx="12496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130" algn="l"/>
                <a:tab pos="1120140" algn="l"/>
              </a:tabLst>
            </a:pPr>
            <a:r>
              <a:rPr sz="1750" i="1" spc="40" dirty="0">
                <a:latin typeface="Times New Roman"/>
                <a:cs typeface="Times New Roman"/>
              </a:rPr>
              <a:t>q	</a:t>
            </a:r>
            <a:r>
              <a:rPr sz="1750" i="1" spc="-20" dirty="0">
                <a:latin typeface="Times New Roman"/>
                <a:cs typeface="Times New Roman"/>
              </a:rPr>
              <a:t>e</a:t>
            </a:r>
            <a:r>
              <a:rPr sz="1750" i="1" spc="20" dirty="0">
                <a:latin typeface="Times New Roman"/>
                <a:cs typeface="Times New Roman"/>
              </a:rPr>
              <a:t>f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1750" i="1" spc="40" dirty="0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3139" y="4656131"/>
            <a:ext cx="6355080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664"/>
              </a:lnSpc>
              <a:spcBef>
                <a:spcPts val="95"/>
              </a:spcBef>
              <a:tabLst>
                <a:tab pos="439420" algn="l"/>
                <a:tab pos="1068070" algn="l"/>
                <a:tab pos="1547495" algn="l"/>
              </a:tabLst>
            </a:pPr>
            <a:r>
              <a:rPr sz="2500" i="1" spc="65" dirty="0">
                <a:latin typeface="Times New Roman"/>
                <a:cs typeface="Times New Roman"/>
              </a:rPr>
              <a:t>L	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650" i="1" spc="-20" dirty="0">
                <a:latin typeface="Symbol"/>
                <a:cs typeface="Symbol"/>
              </a:rPr>
              <a:t></a:t>
            </a:r>
            <a:r>
              <a:rPr sz="2650" spc="-20" dirty="0">
                <a:latin typeface="Times New Roman"/>
                <a:cs typeface="Times New Roman"/>
              </a:rPr>
              <a:t>	</a:t>
            </a:r>
            <a:r>
              <a:rPr sz="2500" i="1" spc="95" dirty="0">
                <a:latin typeface="Times New Roman"/>
                <a:cs typeface="Times New Roman"/>
              </a:rPr>
              <a:t>W	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3750" spc="37" baseline="34444" dirty="0">
                <a:latin typeface="Times New Roman"/>
                <a:cs typeface="Times New Roman"/>
              </a:rPr>
              <a:t>720 </a:t>
            </a:r>
            <a:r>
              <a:rPr sz="3750" spc="52" baseline="34444" dirty="0">
                <a:latin typeface="Times New Roman"/>
                <a:cs typeface="Times New Roman"/>
              </a:rPr>
              <a:t>17 </a:t>
            </a:r>
            <a:r>
              <a:rPr sz="2500" spc="60" dirty="0">
                <a:latin typeface="Symbol"/>
                <a:cs typeface="Symbol"/>
              </a:rPr>
              <a:t>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3750" spc="37" baseline="34444" dirty="0">
                <a:latin typeface="Times New Roman"/>
                <a:cs typeface="Times New Roman"/>
              </a:rPr>
              <a:t>306 </a:t>
            </a:r>
            <a:r>
              <a:rPr sz="2500" spc="60" dirty="0">
                <a:latin typeface="Symbol"/>
                <a:cs typeface="Symbol"/>
              </a:rPr>
              <a:t>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35" dirty="0">
                <a:latin typeface="Times New Roman"/>
                <a:cs typeface="Times New Roman"/>
              </a:rPr>
              <a:t>2,52893</a:t>
            </a:r>
            <a:r>
              <a:rPr sz="2500" spc="2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vehículos</a:t>
            </a:r>
            <a:endParaRPr sz="2500">
              <a:latin typeface="Times New Roman"/>
              <a:cs typeface="Times New Roman"/>
            </a:endParaRPr>
          </a:p>
          <a:p>
            <a:pPr marR="1581785" algn="ctr">
              <a:lnSpc>
                <a:spcPts val="1485"/>
              </a:lnSpc>
            </a:pPr>
            <a:r>
              <a:rPr sz="2500" spc="35" dirty="0">
                <a:latin typeface="Times New Roman"/>
                <a:cs typeface="Times New Roman"/>
              </a:rPr>
              <a:t>·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609600"/>
            <a:ext cx="55022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Clasificación </a:t>
            </a:r>
            <a:r>
              <a:rPr sz="3200" spc="-10" dirty="0"/>
              <a:t>de </a:t>
            </a:r>
            <a:r>
              <a:rPr sz="3200" spc="-15" dirty="0"/>
              <a:t>sistemas </a:t>
            </a:r>
            <a:r>
              <a:rPr sz="3200" spc="-10" dirty="0"/>
              <a:t>de</a:t>
            </a:r>
            <a:r>
              <a:rPr sz="3200" spc="10" dirty="0"/>
              <a:t> </a:t>
            </a:r>
            <a:r>
              <a:rPr sz="3200" spc="-10" dirty="0"/>
              <a:t>colas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8305800" cy="4918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248285">
              <a:lnSpc>
                <a:spcPts val="2510"/>
              </a:lnSpc>
              <a:spcBef>
                <a:spcPts val="204"/>
              </a:spcBef>
              <a:buClr>
                <a:srgbClr val="0E6EC5"/>
              </a:buClr>
              <a:buSzPct val="84090"/>
              <a:buFont typeface="Wingdings 2"/>
              <a:buChar char=""/>
              <a:tabLst>
                <a:tab pos="714375" algn="l"/>
                <a:tab pos="749300" algn="l"/>
                <a:tab pos="2243138" algn="l"/>
                <a:tab pos="2706688" algn="l"/>
                <a:tab pos="3087688" algn="l"/>
                <a:tab pos="3844925" algn="l"/>
                <a:tab pos="5116513" algn="l"/>
                <a:tab pos="5472113" algn="l"/>
                <a:tab pos="6323013" algn="l"/>
                <a:tab pos="6759575" algn="l"/>
                <a:tab pos="7346950" algn="l"/>
                <a:tab pos="7734300" algn="l"/>
              </a:tabLst>
            </a:pPr>
            <a:r>
              <a:rPr sz="2400" dirty="0" smtClean="0">
                <a:latin typeface="Constantia"/>
                <a:cs typeface="Constantia"/>
              </a:rPr>
              <a:t>3º</a:t>
            </a:r>
            <a:r>
              <a:rPr sz="2400" dirty="0">
                <a:latin typeface="Constantia"/>
                <a:cs typeface="Constantia"/>
              </a:rPr>
              <a:t>	</a:t>
            </a:r>
            <a:r>
              <a:rPr sz="2400" b="1" spc="-5" dirty="0">
                <a:latin typeface="Constantia"/>
                <a:cs typeface="Constantia"/>
              </a:rPr>
              <a:t>Disciplina	</a:t>
            </a:r>
            <a:r>
              <a:rPr sz="2400" b="1" dirty="0">
                <a:latin typeface="Constantia"/>
                <a:cs typeface="Constantia"/>
              </a:rPr>
              <a:t>de	</a:t>
            </a:r>
            <a:r>
              <a:rPr sz="2400" b="1" spc="-5" dirty="0">
                <a:latin typeface="Constantia"/>
                <a:cs typeface="Constantia"/>
              </a:rPr>
              <a:t>la	</a:t>
            </a:r>
            <a:r>
              <a:rPr sz="2400" b="1" spc="-15" dirty="0">
                <a:latin typeface="Constantia"/>
                <a:cs typeface="Constantia"/>
              </a:rPr>
              <a:t>cola</a:t>
            </a:r>
            <a:r>
              <a:rPr sz="2400" spc="-15" dirty="0">
                <a:latin typeface="Constantia"/>
                <a:cs typeface="Constantia"/>
              </a:rPr>
              <a:t>,	</a:t>
            </a:r>
            <a:r>
              <a:rPr sz="2400" spc="-10" dirty="0">
                <a:latin typeface="Constantia"/>
                <a:cs typeface="Constantia"/>
              </a:rPr>
              <a:t>Establece	</a:t>
            </a:r>
            <a:r>
              <a:rPr sz="2400" spc="-15" dirty="0">
                <a:latin typeface="Constantia"/>
                <a:cs typeface="Constantia"/>
              </a:rPr>
              <a:t>el	orden	</a:t>
            </a:r>
            <a:r>
              <a:rPr sz="2400" spc="-10" dirty="0">
                <a:latin typeface="Constantia"/>
                <a:cs typeface="Constantia"/>
              </a:rPr>
              <a:t>en	</a:t>
            </a:r>
            <a:r>
              <a:rPr sz="2400" dirty="0">
                <a:latin typeface="Constantia"/>
                <a:cs typeface="Constantia"/>
              </a:rPr>
              <a:t>que	</a:t>
            </a:r>
            <a:r>
              <a:rPr sz="2400" spc="-5" dirty="0">
                <a:latin typeface="Constantia"/>
                <a:cs typeface="Constantia"/>
              </a:rPr>
              <a:t>se	</a:t>
            </a:r>
            <a:r>
              <a:rPr sz="2400" spc="-5" dirty="0" smtClean="0">
                <a:latin typeface="Constantia"/>
                <a:cs typeface="Constantia"/>
              </a:rPr>
              <a:t>at</a:t>
            </a:r>
            <a:r>
              <a:rPr lang="es-CL" sz="2400" spc="-5" dirty="0" smtClean="0">
                <a:latin typeface="Constantia"/>
                <a:cs typeface="Constantia"/>
              </a:rPr>
              <a:t>i</a:t>
            </a:r>
            <a:r>
              <a:rPr sz="2400" spc="-5" dirty="0" err="1" smtClean="0">
                <a:latin typeface="Constantia"/>
                <a:cs typeface="Constantia"/>
              </a:rPr>
              <a:t>ende</a:t>
            </a:r>
            <a:r>
              <a:rPr lang="es-CL" sz="2400" spc="-5" dirty="0" smtClean="0">
                <a:latin typeface="Constantia"/>
                <a:cs typeface="Constantia"/>
              </a:rPr>
              <a:t> </a:t>
            </a:r>
            <a:r>
              <a:rPr sz="2400" dirty="0" smtClean="0">
                <a:latin typeface="Constantia"/>
                <a:cs typeface="Constantia"/>
              </a:rPr>
              <a:t>a </a:t>
            </a:r>
            <a:r>
              <a:rPr sz="2400" dirty="0">
                <a:latin typeface="Constantia"/>
                <a:cs typeface="Constantia"/>
              </a:rPr>
              <a:t>los</a:t>
            </a:r>
            <a:r>
              <a:rPr sz="2400" spc="-360" dirty="0">
                <a:latin typeface="Constantia"/>
                <a:cs typeface="Constantia"/>
              </a:rPr>
              <a:t> </a:t>
            </a:r>
            <a:r>
              <a:rPr lang="es-CL" sz="2400" spc="-360" dirty="0" smtClean="0">
                <a:latin typeface="Constantia"/>
                <a:cs typeface="Constantia"/>
              </a:rPr>
              <a:t> </a:t>
            </a:r>
            <a:r>
              <a:rPr sz="2400" spc="-5" dirty="0" err="1" smtClean="0">
                <a:latin typeface="Constantia"/>
                <a:cs typeface="Constantia"/>
              </a:rPr>
              <a:t>clientes</a:t>
            </a:r>
            <a:r>
              <a:rPr sz="2400" spc="-5" dirty="0" smtClean="0">
                <a:latin typeface="Constantia"/>
                <a:cs typeface="Constantia"/>
              </a:rPr>
              <a:t>:</a:t>
            </a:r>
            <a:endParaRPr lang="es-CL" sz="2400" spc="-5" dirty="0" smtClean="0">
              <a:latin typeface="Constantia"/>
              <a:cs typeface="Constantia"/>
            </a:endParaRPr>
          </a:p>
          <a:p>
            <a:pPr marL="136525">
              <a:lnSpc>
                <a:spcPts val="2510"/>
              </a:lnSpc>
              <a:spcBef>
                <a:spcPts val="204"/>
              </a:spcBef>
              <a:buClr>
                <a:srgbClr val="0E6EC5"/>
              </a:buClr>
              <a:buSzPct val="84090"/>
              <a:tabLst>
                <a:tab pos="385445" algn="l"/>
                <a:tab pos="750570" algn="l"/>
                <a:tab pos="2244090" algn="l"/>
                <a:tab pos="2707640" algn="l"/>
                <a:tab pos="3088640" algn="l"/>
                <a:tab pos="3844925" algn="l"/>
                <a:tab pos="5116830" algn="l"/>
                <a:tab pos="5473065" algn="l"/>
                <a:tab pos="6323965" algn="l"/>
                <a:tab pos="6759575" algn="l"/>
                <a:tab pos="7348220" algn="l"/>
                <a:tab pos="7735570" algn="l"/>
              </a:tabLst>
            </a:pPr>
            <a:endParaRPr sz="2400" dirty="0">
              <a:latin typeface="Constantia"/>
              <a:cs typeface="Constantia"/>
            </a:endParaRPr>
          </a:p>
          <a:p>
            <a:pPr marL="659130" lvl="1" indent="-247650">
              <a:buClr>
                <a:srgbClr val="009DD9"/>
              </a:buClr>
              <a:buSzPct val="69444"/>
              <a:buFont typeface="Wingdings 2"/>
              <a:buChar char=""/>
              <a:tabLst>
                <a:tab pos="659130" algn="l"/>
                <a:tab pos="659765" algn="l"/>
              </a:tabLst>
            </a:pPr>
            <a:r>
              <a:rPr sz="2400" spc="-15" dirty="0">
                <a:latin typeface="Constantia"/>
                <a:cs typeface="Constantia"/>
              </a:rPr>
              <a:t>Por </a:t>
            </a:r>
            <a:r>
              <a:rPr sz="2400" spc="-5" dirty="0">
                <a:latin typeface="Constantia"/>
                <a:cs typeface="Constantia"/>
              </a:rPr>
              <a:t>orden </a:t>
            </a:r>
            <a:r>
              <a:rPr sz="2400" dirty="0">
                <a:latin typeface="Constantia"/>
                <a:cs typeface="Constantia"/>
              </a:rPr>
              <a:t>de llegada</a:t>
            </a:r>
            <a:r>
              <a:rPr sz="2400" spc="-34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(FIFO)</a:t>
            </a:r>
            <a:endParaRPr sz="2400" dirty="0">
              <a:latin typeface="Constantia"/>
              <a:cs typeface="Constantia"/>
            </a:endParaRPr>
          </a:p>
          <a:p>
            <a:pPr marL="659130" lvl="1" indent="-247650">
              <a:buClr>
                <a:srgbClr val="009DD9"/>
              </a:buClr>
              <a:buSzPct val="69444"/>
              <a:buFont typeface="Wingdings 2"/>
              <a:buChar char=""/>
              <a:tabLst>
                <a:tab pos="659130" algn="l"/>
                <a:tab pos="659765" algn="l"/>
              </a:tabLst>
            </a:pPr>
            <a:r>
              <a:rPr sz="2400" spc="-15" dirty="0">
                <a:latin typeface="Constantia"/>
                <a:cs typeface="Constantia"/>
              </a:rPr>
              <a:t>Por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orden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inverso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al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de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llegada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(LIFO)</a:t>
            </a:r>
            <a:endParaRPr sz="2400" dirty="0">
              <a:latin typeface="Constantia"/>
              <a:cs typeface="Constantia"/>
            </a:endParaRPr>
          </a:p>
          <a:p>
            <a:pPr marL="659130" lvl="1" indent="-247650">
              <a:buClr>
                <a:srgbClr val="009DD9"/>
              </a:buClr>
              <a:buSzPct val="69444"/>
              <a:buFont typeface="Wingdings 2"/>
              <a:buChar char=""/>
              <a:tabLst>
                <a:tab pos="659130" algn="l"/>
                <a:tab pos="659765" algn="l"/>
              </a:tabLst>
            </a:pPr>
            <a:r>
              <a:rPr sz="2400" spc="-5" dirty="0">
                <a:latin typeface="Constantia"/>
                <a:cs typeface="Constantia"/>
              </a:rPr>
              <a:t>Selección aleatoria</a:t>
            </a:r>
            <a:r>
              <a:rPr sz="2400" spc="-1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(RANDOM)</a:t>
            </a:r>
            <a:endParaRPr sz="2400" dirty="0">
              <a:latin typeface="Constantia"/>
              <a:cs typeface="Constantia"/>
            </a:endParaRPr>
          </a:p>
          <a:p>
            <a:pPr marL="659130" lvl="1" indent="-247650">
              <a:buClr>
                <a:srgbClr val="009DD9"/>
              </a:buClr>
              <a:buSzPct val="69444"/>
              <a:buFont typeface="Wingdings 2"/>
              <a:buChar char=""/>
              <a:tabLst>
                <a:tab pos="659130" algn="l"/>
                <a:tab pos="659765" algn="l"/>
              </a:tabLst>
            </a:pPr>
            <a:r>
              <a:rPr sz="2400" spc="-5" dirty="0">
                <a:latin typeface="Constantia"/>
                <a:cs typeface="Constantia"/>
              </a:rPr>
              <a:t>Según </a:t>
            </a:r>
            <a:r>
              <a:rPr sz="2400" dirty="0">
                <a:latin typeface="Constantia"/>
                <a:cs typeface="Constantia"/>
              </a:rPr>
              <a:t>prioridades </a:t>
            </a:r>
            <a:r>
              <a:rPr sz="2400" spc="-15" dirty="0">
                <a:latin typeface="Constantia"/>
                <a:cs typeface="Constantia"/>
              </a:rPr>
              <a:t>(PRIORITY, </a:t>
            </a:r>
            <a:r>
              <a:rPr sz="2400" spc="-10" dirty="0">
                <a:latin typeface="Constantia"/>
                <a:cs typeface="Constantia"/>
              </a:rPr>
              <a:t>PR), </a:t>
            </a:r>
            <a:r>
              <a:rPr sz="2400" spc="-5" dirty="0">
                <a:latin typeface="Constantia"/>
                <a:cs typeface="Constantia"/>
              </a:rPr>
              <a:t>Dos</a:t>
            </a:r>
            <a:r>
              <a:rPr sz="2400" spc="-20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subtipos:</a:t>
            </a:r>
            <a:endParaRPr sz="2400" dirty="0">
              <a:latin typeface="Constantia"/>
              <a:cs typeface="Constantia"/>
            </a:endParaRPr>
          </a:p>
          <a:p>
            <a:pPr marL="933450" marR="5080" lvl="2" indent="-210820">
              <a:spcBef>
                <a:spcPts val="484"/>
              </a:spcBef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r>
              <a:rPr sz="2000" spc="-10" dirty="0">
                <a:latin typeface="Constantia"/>
                <a:cs typeface="Constantia"/>
              </a:rPr>
              <a:t>Con </a:t>
            </a:r>
            <a:r>
              <a:rPr sz="2000" spc="-5" dirty="0">
                <a:latin typeface="Constantia"/>
                <a:cs typeface="Constantia"/>
              </a:rPr>
              <a:t>interrupción, </a:t>
            </a:r>
            <a:r>
              <a:rPr sz="2000" dirty="0">
                <a:latin typeface="Constantia"/>
                <a:cs typeface="Constantia"/>
              </a:rPr>
              <a:t>Si </a:t>
            </a:r>
            <a:r>
              <a:rPr sz="2000" spc="-5" dirty="0">
                <a:latin typeface="Constantia"/>
                <a:cs typeface="Constantia"/>
              </a:rPr>
              <a:t>llega </a:t>
            </a:r>
            <a:r>
              <a:rPr sz="2000" dirty="0">
                <a:latin typeface="Constantia"/>
                <a:cs typeface="Constantia"/>
              </a:rPr>
              <a:t>un </a:t>
            </a:r>
            <a:r>
              <a:rPr sz="2000" spc="-5" dirty="0">
                <a:latin typeface="Constantia"/>
                <a:cs typeface="Constantia"/>
              </a:rPr>
              <a:t>cliente </a:t>
            </a:r>
            <a:r>
              <a:rPr sz="2000" dirty="0">
                <a:latin typeface="Constantia"/>
                <a:cs typeface="Constantia"/>
              </a:rPr>
              <a:t>de más </a:t>
            </a:r>
            <a:r>
              <a:rPr sz="2000" spc="-5" dirty="0">
                <a:latin typeface="Constantia"/>
                <a:cs typeface="Constantia"/>
              </a:rPr>
              <a:t>prioridad, </a:t>
            </a:r>
            <a:r>
              <a:rPr sz="2000" spc="-15" dirty="0">
                <a:latin typeface="Constantia"/>
                <a:cs typeface="Constantia"/>
              </a:rPr>
              <a:t>el </a:t>
            </a:r>
            <a:r>
              <a:rPr sz="2000" spc="-10" dirty="0">
                <a:latin typeface="Constantia"/>
                <a:cs typeface="Constantia"/>
              </a:rPr>
              <a:t>trabajo </a:t>
            </a:r>
            <a:r>
              <a:rPr sz="2000" dirty="0">
                <a:latin typeface="Constantia"/>
                <a:cs typeface="Constantia"/>
              </a:rPr>
              <a:t>que se estaba  sirviendo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interrumpe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para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atenderlo</a:t>
            </a:r>
            <a:endParaRPr sz="2000" dirty="0">
              <a:latin typeface="Constantia"/>
              <a:cs typeface="Constantia"/>
            </a:endParaRPr>
          </a:p>
          <a:p>
            <a:pPr marL="933450" lvl="2" indent="-211454"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r>
              <a:rPr sz="2000" dirty="0">
                <a:latin typeface="Constantia"/>
                <a:cs typeface="Constantia"/>
              </a:rPr>
              <a:t>Sin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interrupción,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No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pueden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interrumpir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los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trabajos</a:t>
            </a:r>
            <a:endParaRPr sz="2000" dirty="0">
              <a:latin typeface="Constantia"/>
              <a:cs typeface="Constantia"/>
            </a:endParaRPr>
          </a:p>
          <a:p>
            <a:pPr marL="933450" marR="7620" lvl="2" indent="-210820">
              <a:spcBef>
                <a:spcPts val="480"/>
              </a:spcBef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r>
              <a:rPr sz="2000" spc="-5" dirty="0">
                <a:latin typeface="Constantia"/>
                <a:cs typeface="Constantia"/>
              </a:rPr>
              <a:t>Dentro </a:t>
            </a:r>
            <a:r>
              <a:rPr sz="2000" dirty="0">
                <a:latin typeface="Constantia"/>
                <a:cs typeface="Constantia"/>
              </a:rPr>
              <a:t>de cada </a:t>
            </a:r>
            <a:r>
              <a:rPr sz="2000" spc="-5" dirty="0">
                <a:latin typeface="Constantia"/>
                <a:cs typeface="Constantia"/>
              </a:rPr>
              <a:t>clase </a:t>
            </a:r>
            <a:r>
              <a:rPr sz="2000" dirty="0">
                <a:latin typeface="Constantia"/>
                <a:cs typeface="Constantia"/>
              </a:rPr>
              <a:t>de </a:t>
            </a:r>
            <a:r>
              <a:rPr sz="2000" spc="-5" dirty="0">
                <a:latin typeface="Constantia"/>
                <a:cs typeface="Constantia"/>
              </a:rPr>
              <a:t>prioridad </a:t>
            </a:r>
            <a:r>
              <a:rPr sz="2000" dirty="0">
                <a:latin typeface="Constantia"/>
                <a:cs typeface="Constantia"/>
              </a:rPr>
              <a:t>se </a:t>
            </a:r>
            <a:r>
              <a:rPr sz="2000" spc="-5" dirty="0">
                <a:latin typeface="Constantia"/>
                <a:cs typeface="Constantia"/>
              </a:rPr>
              <a:t>podrán aplicar disciplinas </a:t>
            </a:r>
            <a:r>
              <a:rPr sz="2000" spc="-35" dirty="0">
                <a:latin typeface="Constantia"/>
                <a:cs typeface="Constantia"/>
              </a:rPr>
              <a:t>LIFO, </a:t>
            </a:r>
            <a:r>
              <a:rPr sz="2000" spc="-15" dirty="0">
                <a:latin typeface="Constantia"/>
                <a:cs typeface="Constantia"/>
              </a:rPr>
              <a:t>FIFO </a:t>
            </a:r>
            <a:r>
              <a:rPr sz="2000" dirty="0">
                <a:latin typeface="Constantia"/>
                <a:cs typeface="Constantia"/>
              </a:rPr>
              <a:t>o  </a:t>
            </a:r>
            <a:r>
              <a:rPr sz="2000" dirty="0" smtClean="0">
                <a:latin typeface="Constantia"/>
                <a:cs typeface="Constantia"/>
              </a:rPr>
              <a:t>RANDOM</a:t>
            </a:r>
            <a:r>
              <a:rPr lang="es-CL" sz="2000" dirty="0" smtClean="0">
                <a:latin typeface="Constantia"/>
                <a:cs typeface="Constantia"/>
              </a:rPr>
              <a:t>.</a:t>
            </a:r>
          </a:p>
          <a:p>
            <a:pPr marL="933450" marR="7620" lvl="2" indent="-210820">
              <a:lnSpc>
                <a:spcPct val="70000"/>
              </a:lnSpc>
              <a:spcBef>
                <a:spcPts val="480"/>
              </a:spcBef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endParaRPr lang="es-CL" dirty="0">
              <a:latin typeface="Constantia"/>
              <a:cs typeface="Constantia"/>
            </a:endParaRPr>
          </a:p>
          <a:p>
            <a:pPr marL="933450" marR="7620" lvl="2" indent="-210820">
              <a:lnSpc>
                <a:spcPct val="70000"/>
              </a:lnSpc>
              <a:spcBef>
                <a:spcPts val="480"/>
              </a:spcBef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endParaRPr lang="es-CL" dirty="0" smtClean="0">
              <a:latin typeface="Constantia"/>
              <a:cs typeface="Constantia"/>
            </a:endParaRPr>
          </a:p>
          <a:p>
            <a:pPr marL="933450" marR="7620" lvl="2" indent="-210820">
              <a:lnSpc>
                <a:spcPct val="70000"/>
              </a:lnSpc>
              <a:spcBef>
                <a:spcPts val="480"/>
              </a:spcBef>
              <a:buClr>
                <a:srgbClr val="0AD0D9"/>
              </a:buClr>
              <a:buSzPct val="62500"/>
              <a:buFont typeface="Wingdings 2"/>
              <a:buChar char=""/>
              <a:tabLst>
                <a:tab pos="933450" algn="l"/>
                <a:tab pos="934085" algn="l"/>
              </a:tabLst>
            </a:pPr>
            <a:endParaRPr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36511</TotalTime>
  <Words>5970</Words>
  <Application>Microsoft Office PowerPoint</Application>
  <PresentationFormat>Presentación en pantalla (4:3)</PresentationFormat>
  <Paragraphs>943</Paragraphs>
  <Slides>80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90" baseType="lpstr">
      <vt:lpstr>Arial</vt:lpstr>
      <vt:lpstr>Calibri</vt:lpstr>
      <vt:lpstr>Cambria Math</vt:lpstr>
      <vt:lpstr>Constantia</vt:lpstr>
      <vt:lpstr>Lucida Bright</vt:lpstr>
      <vt:lpstr>Symbol</vt:lpstr>
      <vt:lpstr>Times New Roman</vt:lpstr>
      <vt:lpstr>Wingdings</vt:lpstr>
      <vt:lpstr>Wingdings 2</vt:lpstr>
      <vt:lpstr>Office Theme</vt:lpstr>
      <vt:lpstr>Presentación de PowerPoint</vt:lpstr>
      <vt:lpstr>Contenido</vt:lpstr>
      <vt:lpstr>Presentación de PowerPoint</vt:lpstr>
      <vt:lpstr>Teoría de colas o líneas de espera</vt:lpstr>
      <vt:lpstr>Presentación de PowerPoint</vt:lpstr>
      <vt:lpstr>Elementos a considerar:</vt:lpstr>
      <vt:lpstr>Clasificación de sistemas de colas</vt:lpstr>
      <vt:lpstr>Clasificación de sistemas de colas</vt:lpstr>
      <vt:lpstr>Clasificación de sistemas de colas</vt:lpstr>
      <vt:lpstr>Clasificación de sistemas de colas</vt:lpstr>
      <vt:lpstr>Notación de Kendall</vt:lpstr>
      <vt:lpstr>Notación de Kendall</vt:lpstr>
      <vt:lpstr>Medidas de rendimiento</vt:lpstr>
      <vt:lpstr>Presentación de PowerPoint</vt:lpstr>
      <vt:lpstr>Descripción del modelo</vt:lpstr>
      <vt:lpstr>Condición de no saturación</vt:lpstr>
      <vt:lpstr>Probabilidades</vt:lpstr>
      <vt:lpstr>Medidas de rendimiento</vt:lpstr>
      <vt:lpstr>Medidas de rendimiento</vt:lpstr>
      <vt:lpstr>Medidas de rendimiento</vt:lpstr>
      <vt:lpstr>Medidas de rendimiento</vt:lpstr>
      <vt:lpstr>Ejemplo 1.-</vt:lpstr>
      <vt:lpstr>Ejemplo 1 (cont)</vt:lpstr>
      <vt:lpstr>Ejemplo 1 (cont)</vt:lpstr>
      <vt:lpstr>Más medidas de rendimiento</vt:lpstr>
      <vt:lpstr>Ejemplos 2.-</vt:lpstr>
      <vt:lpstr>Ejemplos 2 (cont)</vt:lpstr>
      <vt:lpstr>Ejemplos 2 (cont)</vt:lpstr>
      <vt:lpstr>Ejemplos 2 (cont)</vt:lpstr>
      <vt:lpstr>Ejemplo 3</vt:lpstr>
      <vt:lpstr>Ejemplo 3 (cont)</vt:lpstr>
      <vt:lpstr>Ejemplo 3 (cont)</vt:lpstr>
      <vt:lpstr>Teorema de Little</vt:lpstr>
      <vt:lpstr>Presentación de PowerPoint</vt:lpstr>
      <vt:lpstr>Ejemplo 4:</vt:lpstr>
      <vt:lpstr>Presentación de PowerPoint</vt:lpstr>
      <vt:lpstr>Descripción del modelo</vt:lpstr>
      <vt:lpstr>Condición de no saturación</vt:lpstr>
      <vt:lpstr>Probabilidades</vt:lpstr>
      <vt:lpstr>Medidas de rendimiento</vt:lpstr>
      <vt:lpstr>Otras medidas de rendimiento</vt:lpstr>
      <vt:lpstr>Ejemplo 1</vt:lpstr>
      <vt:lpstr>Ejemplo 1 (cont)</vt:lpstr>
      <vt:lpstr>Ejemplo 1 (cont)</vt:lpstr>
      <vt:lpstr>Ejemplo 1 (cont)</vt:lpstr>
      <vt:lpstr>Ejemplo 2</vt:lpstr>
      <vt:lpstr>Ejemplo 2 (cont)</vt:lpstr>
      <vt:lpstr>Ejemplo 2 (cont)</vt:lpstr>
      <vt:lpstr>Ejemplo 3</vt:lpstr>
      <vt:lpstr>Presentación de PowerPoint</vt:lpstr>
      <vt:lpstr>Ejemplo 3 (cont)</vt:lpstr>
      <vt:lpstr>Ejemplo 3 (cont)</vt:lpstr>
      <vt:lpstr>Ejemplo 3 (cont)</vt:lpstr>
      <vt:lpstr>Ejemplo 4.</vt:lpstr>
      <vt:lpstr>Presentación de PowerPoint</vt:lpstr>
      <vt:lpstr>Descripción del modelo</vt:lpstr>
      <vt:lpstr>Condición de no saturación</vt:lpstr>
      <vt:lpstr>Probabilidades</vt:lpstr>
      <vt:lpstr>Medidas de rendimiento</vt:lpstr>
      <vt:lpstr>Ejemplo 1</vt:lpstr>
      <vt:lpstr>Ejemplo 1 (cont)</vt:lpstr>
      <vt:lpstr>Ejemplo 1 (cont)</vt:lpstr>
      <vt:lpstr>Presentación de PowerPoint</vt:lpstr>
      <vt:lpstr>Descripción del modelo</vt:lpstr>
      <vt:lpstr>Condición de no saturación</vt:lpstr>
      <vt:lpstr>Probabilidades</vt:lpstr>
      <vt:lpstr>Medidas de rendimiento</vt:lpstr>
      <vt:lpstr>Ejemplo 1</vt:lpstr>
      <vt:lpstr>Ejemplo 1 (cont)</vt:lpstr>
      <vt:lpstr>Ejemplo 1 (cont)</vt:lpstr>
      <vt:lpstr>Presentación de PowerPoint</vt:lpstr>
      <vt:lpstr>Descripción del modelo</vt:lpstr>
      <vt:lpstr>Probabilidades</vt:lpstr>
      <vt:lpstr>Probabilidades</vt:lpstr>
      <vt:lpstr>Medidas de rendimiento</vt:lpstr>
      <vt:lpstr>Medidas de rendimiento</vt:lpstr>
      <vt:lpstr>Ejemplo</vt:lpstr>
      <vt:lpstr>Ejemplo</vt:lpstr>
      <vt:lpstr>Ejemplo</vt:lpstr>
      <vt:lpstr>Ejemplo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4:  Cadenas de Markov</dc:title>
  <dc:creator>ezequiel</dc:creator>
  <cp:lastModifiedBy>Tania</cp:lastModifiedBy>
  <cp:revision>45</cp:revision>
  <dcterms:created xsi:type="dcterms:W3CDTF">2020-11-27T16:24:14Z</dcterms:created>
  <dcterms:modified xsi:type="dcterms:W3CDTF">2023-11-13T17:29:23Z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2020-11-27T00:00:00Z</vt:filetime>
  </property>
</Properties>
</file>